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3" r:id="rId5"/>
    <p:sldId id="262" r:id="rId6"/>
  </p:sldIdLst>
  <p:sldSz cx="12192000" cy="6858000"/>
  <p:notesSz cx="6811963" cy="9942513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B8D"/>
    <a:srgbClr val="01A08B"/>
    <a:srgbClr val="398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>
            <a:extLst>
              <a:ext uri="{FF2B5EF4-FFF2-40B4-BE49-F238E27FC236}">
                <a16:creationId xmlns:a16="http://schemas.microsoft.com/office/drawing/2014/main" id="{28AE3135-9BE3-DCBF-AEB9-AEEA94FF0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2"/>
          <a:stretch>
            <a:fillRect/>
          </a:stretch>
        </p:blipFill>
        <p:spPr bwMode="auto">
          <a:xfrm>
            <a:off x="3175" y="0"/>
            <a:ext cx="12199938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0">
            <a:extLst>
              <a:ext uri="{FF2B5EF4-FFF2-40B4-BE49-F238E27FC236}">
                <a16:creationId xmlns:a16="http://schemas.microsoft.com/office/drawing/2014/main" id="{6F014DCA-E514-D6F5-1F0C-C16A5E16B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1" r="12804" b="33897"/>
          <a:stretch>
            <a:fillRect/>
          </a:stretch>
        </p:blipFill>
        <p:spPr bwMode="auto">
          <a:xfrm>
            <a:off x="0" y="3902075"/>
            <a:ext cx="12206288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11" descr="Strängnäs kommun logotyp">
            <a:extLst>
              <a:ext uri="{FF2B5EF4-FFF2-40B4-BE49-F238E27FC236}">
                <a16:creationId xmlns:a16="http://schemas.microsoft.com/office/drawing/2014/main" id="{B675448D-C9E3-BD82-F7C0-95B521A43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554038"/>
            <a:ext cx="441801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12" descr="Tillsammans och med invånarnyttan i fokus, &#10;skapar vi framtidens hållbara kommun &#10;i hjärtat av Mälardalen. ">
            <a:extLst>
              <a:ext uri="{FF2B5EF4-FFF2-40B4-BE49-F238E27FC236}">
                <a16:creationId xmlns:a16="http://schemas.microsoft.com/office/drawing/2014/main" id="{E3AD84DA-CCFA-3EE0-A2E4-31CB0819A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4981575"/>
            <a:ext cx="688657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Tillsammans och med invånarnyttan i fokus, </a:t>
            </a:r>
          </a:p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skapar vi framtidens hållbara kommun </a:t>
            </a:r>
          </a:p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hjärtat av Mälardalen.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6181" y="2237969"/>
            <a:ext cx="9120187" cy="720725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6182" y="3048032"/>
            <a:ext cx="9120187" cy="109112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39836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65650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3166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53562" y="645378"/>
            <a:ext cx="9084876" cy="720725"/>
          </a:xfrm>
        </p:spPr>
        <p:txBody>
          <a:bodyPr/>
          <a:lstStyle/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53564" y="1790700"/>
            <a:ext cx="4466238" cy="3276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790700"/>
            <a:ext cx="4466238" cy="3276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3832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53562" y="645378"/>
            <a:ext cx="9084876" cy="720725"/>
          </a:xfrm>
        </p:spPr>
        <p:txBody>
          <a:bodyPr/>
          <a:lstStyle/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53563" y="1790700"/>
            <a:ext cx="4466238" cy="655320"/>
          </a:xfrm>
        </p:spPr>
        <p:txBody>
          <a:bodyPr anchor="b"/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553563" y="2640970"/>
            <a:ext cx="4466238" cy="25450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790700"/>
            <a:ext cx="4466237" cy="655320"/>
          </a:xfrm>
        </p:spPr>
        <p:txBody>
          <a:bodyPr anchor="b"/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640970"/>
            <a:ext cx="4466237" cy="25450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7580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text</a:t>
            </a:r>
          </a:p>
        </p:txBody>
      </p:sp>
    </p:spTree>
    <p:extLst>
      <p:ext uri="{BB962C8B-B14F-4D97-AF65-F5344CB8AC3E}">
        <p14:creationId xmlns:p14="http://schemas.microsoft.com/office/powerpoint/2010/main" val="944220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142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- enkel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34F93839-BB21-2F92-A9D4-D8E9882FE0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8" y="6307835"/>
            <a:ext cx="1908053" cy="366972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F7231B89-3EFC-D8F0-5F7C-96771E71266C}"/>
              </a:ext>
            </a:extLst>
          </p:cNvPr>
          <p:cNvSpPr txBox="1"/>
          <p:nvPr userDrawn="1"/>
        </p:nvSpPr>
        <p:spPr>
          <a:xfrm>
            <a:off x="10394577" y="6404532"/>
            <a:ext cx="1908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50" dirty="0"/>
              <a:t>WWW.STRANGNAS.SE</a:t>
            </a:r>
          </a:p>
        </p:txBody>
      </p:sp>
    </p:spTree>
    <p:extLst>
      <p:ext uri="{BB962C8B-B14F-4D97-AF65-F5344CB8AC3E}">
        <p14:creationId xmlns:p14="http://schemas.microsoft.com/office/powerpoint/2010/main" val="493616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- enkelt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34F93839-BB21-2F92-A9D4-D8E9882FE0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8" y="322665"/>
            <a:ext cx="1908053" cy="36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5" descr="Strängnäs kommun logotyp">
            <a:extLst>
              <a:ext uri="{FF2B5EF4-FFF2-40B4-BE49-F238E27FC236}">
                <a16:creationId xmlns:a16="http://schemas.microsoft.com/office/drawing/2014/main" id="{5A304C79-D50B-676D-9CAC-6EC288EA6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554038"/>
            <a:ext cx="45370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0">
            <a:extLst>
              <a:ext uri="{FF2B5EF4-FFF2-40B4-BE49-F238E27FC236}">
                <a16:creationId xmlns:a16="http://schemas.microsoft.com/office/drawing/2014/main" id="{72FE05B8-BDD0-008C-DAC6-3E13B1C3C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1" r="12804" b="33897"/>
          <a:stretch>
            <a:fillRect/>
          </a:stretch>
        </p:blipFill>
        <p:spPr bwMode="auto">
          <a:xfrm>
            <a:off x="0" y="3902075"/>
            <a:ext cx="12206288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11" descr="Tillsammans och med invånarnyttan i fokus, &#10;skapar vi framtidens hållbara kommun &#10;i hjärtat av Mälardalen. ">
            <a:extLst>
              <a:ext uri="{FF2B5EF4-FFF2-40B4-BE49-F238E27FC236}">
                <a16:creationId xmlns:a16="http://schemas.microsoft.com/office/drawing/2014/main" id="{7DA77CCD-1B05-AB57-B3D5-0E4C9184D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4981575"/>
            <a:ext cx="688657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Tillsammans och med invånarnyttan i fokus, </a:t>
            </a:r>
          </a:p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skapar vi framtidens hållbara kommun </a:t>
            </a:r>
          </a:p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hjärtat av Mälardalen.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6181" y="2237969"/>
            <a:ext cx="9120187" cy="720725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6182" y="3048032"/>
            <a:ext cx="9120187" cy="109112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39836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259855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kvadr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skärmbild, design, Grafik&#10;&#10;Automatiskt genererad beskrivning">
            <a:extLst>
              <a:ext uri="{FF2B5EF4-FFF2-40B4-BE49-F238E27FC236}">
                <a16:creationId xmlns:a16="http://schemas.microsoft.com/office/drawing/2014/main" id="{B5A9A175-27B3-354A-F2CE-D8B487F038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" b="5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ktangel 12" descr="Tillsammans och med invånarnyttan i fokus, &#10;skapar vi framtidens hållbara kommun &#10;i hjärtat av Mälardalen. ">
            <a:extLst>
              <a:ext uri="{FF2B5EF4-FFF2-40B4-BE49-F238E27FC236}">
                <a16:creationId xmlns:a16="http://schemas.microsoft.com/office/drawing/2014/main" id="{E3AD84DA-CCFA-3EE0-A2E4-31CB0819A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548" y="4328014"/>
            <a:ext cx="8728363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300"/>
              </a:lnSpc>
            </a:pPr>
            <a:r>
              <a:rPr lang="sv-SE" altLang="sv-SE" sz="2000" dirty="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Tillsammans och med invånarnyttan i fokus, </a:t>
            </a:r>
          </a:p>
          <a:p>
            <a:pPr algn="ctr" eaLnBrk="1" hangingPunct="1">
              <a:lnSpc>
                <a:spcPts val="2300"/>
              </a:lnSpc>
            </a:pPr>
            <a:r>
              <a:rPr lang="sv-SE" altLang="sv-SE" sz="2000" dirty="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skapar vi framtidens hållbara kommun i hjärtat av Mälardalen.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402773" y="2468191"/>
            <a:ext cx="7386453" cy="720725"/>
          </a:xfrm>
        </p:spPr>
        <p:txBody>
          <a:bodyPr anchor="b">
            <a:no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402773" y="3323826"/>
            <a:ext cx="7386453" cy="86927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underrubrik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3821711-9FC0-EA1B-0494-2FDB88F445B4}"/>
              </a:ext>
            </a:extLst>
          </p:cNvPr>
          <p:cNvSpPr/>
          <p:nvPr userDrawn="1"/>
        </p:nvSpPr>
        <p:spPr>
          <a:xfrm>
            <a:off x="0" y="0"/>
            <a:ext cx="1757548" cy="1698171"/>
          </a:xfrm>
          <a:prstGeom prst="rect">
            <a:avLst/>
          </a:prstGeom>
          <a:solidFill>
            <a:srgbClr val="01A0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 descr="En bild som visar text, Teckensnitt, affisch, Grafik&#10;&#10;Automatiskt genererad beskrivning">
            <a:extLst>
              <a:ext uri="{FF2B5EF4-FFF2-40B4-BE49-F238E27FC236}">
                <a16:creationId xmlns:a16="http://schemas.microsoft.com/office/drawing/2014/main" id="{80D68E05-F104-1267-0082-D19BAF7E51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98559"/>
            <a:ext cx="1235034" cy="109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4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rgbClr val="3983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BCB5D85D-1B5E-CE42-852E-B0985EAE4FFF}"/>
              </a:ext>
            </a:extLst>
          </p:cNvPr>
          <p:cNvSpPr txBox="1"/>
          <p:nvPr/>
        </p:nvSpPr>
        <p:spPr>
          <a:xfrm>
            <a:off x="10302875" y="6407150"/>
            <a:ext cx="171291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spc="80" dirty="0">
                <a:solidFill>
                  <a:schemeClr val="bg1"/>
                </a:solidFill>
                <a:latin typeface="+mn-lt"/>
              </a:rPr>
              <a:t>WWW.STRANGNAS.SE</a:t>
            </a:r>
          </a:p>
        </p:txBody>
      </p:sp>
      <p:pic>
        <p:nvPicPr>
          <p:cNvPr id="5" name="Bildobjekt 10">
            <a:extLst>
              <a:ext uri="{FF2B5EF4-FFF2-40B4-BE49-F238E27FC236}">
                <a16:creationId xmlns:a16="http://schemas.microsoft.com/office/drawing/2014/main" id="{FACE93B2-0B9D-86C1-4EC7-ACD9996CA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269038"/>
            <a:ext cx="20081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6182" y="2268537"/>
            <a:ext cx="9123561" cy="720725"/>
          </a:xfrm>
        </p:spPr>
        <p:txBody>
          <a:bodyPr anchor="b">
            <a:no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526182" y="3048032"/>
            <a:ext cx="9120187" cy="10911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250905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 vågor">
    <p:bg>
      <p:bgPr>
        <a:solidFill>
          <a:srgbClr val="3983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538898C-9E35-E3C0-BE57-8569C69F826E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pattFill prst="zigZag">
            <a:fgClr>
              <a:srgbClr val="39836C"/>
            </a:fgClr>
            <a:bgClr>
              <a:srgbClr val="4BAB8D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CB5D85D-1B5E-CE42-852E-B0985EAE4FFF}"/>
              </a:ext>
            </a:extLst>
          </p:cNvPr>
          <p:cNvSpPr txBox="1"/>
          <p:nvPr/>
        </p:nvSpPr>
        <p:spPr>
          <a:xfrm>
            <a:off x="10302875" y="6407150"/>
            <a:ext cx="171291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spc="80" dirty="0">
                <a:solidFill>
                  <a:schemeClr val="bg1"/>
                </a:solidFill>
                <a:latin typeface="+mn-lt"/>
              </a:rPr>
              <a:t>WWW.STRANGNAS.SE</a:t>
            </a:r>
          </a:p>
        </p:txBody>
      </p:sp>
      <p:pic>
        <p:nvPicPr>
          <p:cNvPr id="5" name="Bildobjekt 10">
            <a:extLst>
              <a:ext uri="{FF2B5EF4-FFF2-40B4-BE49-F238E27FC236}">
                <a16:creationId xmlns:a16="http://schemas.microsoft.com/office/drawing/2014/main" id="{FACE93B2-0B9D-86C1-4EC7-ACD9996CA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269038"/>
            <a:ext cx="20081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9556" y="2268537"/>
            <a:ext cx="9120187" cy="720725"/>
          </a:xfrm>
        </p:spPr>
        <p:txBody>
          <a:bodyPr anchor="b">
            <a:no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526182" y="3048032"/>
            <a:ext cx="9120187" cy="10911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74501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indelning">
    <p:bg>
      <p:bgPr>
        <a:solidFill>
          <a:srgbClr val="3983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538898C-9E35-E3C0-BE57-8569C69F826E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pattFill prst="zigZag">
            <a:fgClr>
              <a:srgbClr val="39836C"/>
            </a:fgClr>
            <a:bgClr>
              <a:srgbClr val="4BAB8D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868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8DBAA7A-D694-1E97-A2BB-9B9B0FEA99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zigZag">
            <a:fgClr>
              <a:srgbClr val="39836C"/>
            </a:fgClr>
            <a:bgClr>
              <a:srgbClr val="4BAB8D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10" descr="Agenda">
            <a:extLst>
              <a:ext uri="{FF2B5EF4-FFF2-40B4-BE49-F238E27FC236}">
                <a16:creationId xmlns:a16="http://schemas.microsoft.com/office/drawing/2014/main" id="{680046A0-BBBE-03F0-E898-2BF120E6F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646113"/>
            <a:ext cx="91201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sz="40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652D3A7-A0DC-961F-6BDF-E795D34AC338}"/>
              </a:ext>
            </a:extLst>
          </p:cNvPr>
          <p:cNvSpPr txBox="1"/>
          <p:nvPr userDrawn="1"/>
        </p:nvSpPr>
        <p:spPr>
          <a:xfrm>
            <a:off x="10394577" y="6404532"/>
            <a:ext cx="1908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50" dirty="0">
                <a:solidFill>
                  <a:schemeClr val="bg1"/>
                </a:solidFill>
              </a:rPr>
              <a:t>WWW.STRANGNAS.SE</a:t>
            </a:r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CBA61467-8465-4A68-00E2-0A85BDC9C7C8}"/>
              </a:ext>
            </a:extLst>
          </p:cNvPr>
          <p:cNvSpPr/>
          <p:nvPr userDrawn="1"/>
        </p:nvSpPr>
        <p:spPr>
          <a:xfrm>
            <a:off x="289169" y="6314831"/>
            <a:ext cx="277446" cy="324338"/>
          </a:xfrm>
          <a:custGeom>
            <a:avLst/>
            <a:gdLst>
              <a:gd name="connsiteX0" fmla="*/ 7816 w 277446"/>
              <a:gd name="connsiteY0" fmla="*/ 3907 h 324338"/>
              <a:gd name="connsiteX1" fmla="*/ 7816 w 277446"/>
              <a:gd name="connsiteY1" fmla="*/ 3907 h 324338"/>
              <a:gd name="connsiteX2" fmla="*/ 31262 w 277446"/>
              <a:gd name="connsiteY2" fmla="*/ 50800 h 324338"/>
              <a:gd name="connsiteX3" fmla="*/ 35169 w 277446"/>
              <a:gd name="connsiteY3" fmla="*/ 66431 h 324338"/>
              <a:gd name="connsiteX4" fmla="*/ 35169 w 277446"/>
              <a:gd name="connsiteY4" fmla="*/ 66431 h 324338"/>
              <a:gd name="connsiteX5" fmla="*/ 7816 w 277446"/>
              <a:gd name="connsiteY5" fmla="*/ 54707 h 324338"/>
              <a:gd name="connsiteX6" fmla="*/ 0 w 277446"/>
              <a:gd name="connsiteY6" fmla="*/ 171938 h 324338"/>
              <a:gd name="connsiteX7" fmla="*/ 23446 w 277446"/>
              <a:gd name="connsiteY7" fmla="*/ 277446 h 324338"/>
              <a:gd name="connsiteX8" fmla="*/ 89877 w 277446"/>
              <a:gd name="connsiteY8" fmla="*/ 324338 h 324338"/>
              <a:gd name="connsiteX9" fmla="*/ 164123 w 277446"/>
              <a:gd name="connsiteY9" fmla="*/ 324338 h 324338"/>
              <a:gd name="connsiteX10" fmla="*/ 218831 w 277446"/>
              <a:gd name="connsiteY10" fmla="*/ 316523 h 324338"/>
              <a:gd name="connsiteX11" fmla="*/ 277446 w 277446"/>
              <a:gd name="connsiteY11" fmla="*/ 261815 h 324338"/>
              <a:gd name="connsiteX12" fmla="*/ 277446 w 277446"/>
              <a:gd name="connsiteY12" fmla="*/ 144584 h 324338"/>
              <a:gd name="connsiteX13" fmla="*/ 277446 w 277446"/>
              <a:gd name="connsiteY13" fmla="*/ 7815 h 324338"/>
              <a:gd name="connsiteX14" fmla="*/ 82062 w 277446"/>
              <a:gd name="connsiteY14" fmla="*/ 0 h 324338"/>
              <a:gd name="connsiteX15" fmla="*/ 7816 w 277446"/>
              <a:gd name="connsiteY15" fmla="*/ 3907 h 32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7446" h="324338">
                <a:moveTo>
                  <a:pt x="7816" y="3907"/>
                </a:moveTo>
                <a:lnTo>
                  <a:pt x="7816" y="3907"/>
                </a:lnTo>
                <a:cubicBezTo>
                  <a:pt x="15631" y="19538"/>
                  <a:pt x="27024" y="33846"/>
                  <a:pt x="31262" y="50800"/>
                </a:cubicBezTo>
                <a:lnTo>
                  <a:pt x="35169" y="66431"/>
                </a:lnTo>
                <a:lnTo>
                  <a:pt x="35169" y="66431"/>
                </a:lnTo>
                <a:lnTo>
                  <a:pt x="7816" y="54707"/>
                </a:lnTo>
                <a:lnTo>
                  <a:pt x="0" y="171938"/>
                </a:lnTo>
                <a:lnTo>
                  <a:pt x="23446" y="277446"/>
                </a:lnTo>
                <a:lnTo>
                  <a:pt x="89877" y="324338"/>
                </a:lnTo>
                <a:lnTo>
                  <a:pt x="164123" y="324338"/>
                </a:lnTo>
                <a:lnTo>
                  <a:pt x="218831" y="316523"/>
                </a:lnTo>
                <a:lnTo>
                  <a:pt x="277446" y="261815"/>
                </a:lnTo>
                <a:lnTo>
                  <a:pt x="277446" y="144584"/>
                </a:lnTo>
                <a:lnTo>
                  <a:pt x="277446" y="7815"/>
                </a:lnTo>
                <a:lnTo>
                  <a:pt x="82062" y="0"/>
                </a:lnTo>
                <a:lnTo>
                  <a:pt x="7816" y="3907"/>
                </a:lnTo>
                <a:close/>
              </a:path>
            </a:pathLst>
          </a:custGeom>
          <a:solidFill>
            <a:srgbClr val="4BAB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2167F846-C90A-F105-53DF-2AAF5A6796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7" y="6307834"/>
            <a:ext cx="1908053" cy="35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86B98DB-D836-2E79-C418-822A30FE15D4}"/>
              </a:ext>
            </a:extLst>
          </p:cNvPr>
          <p:cNvSpPr/>
          <p:nvPr/>
        </p:nvSpPr>
        <p:spPr>
          <a:xfrm rot="10800000">
            <a:off x="0" y="0"/>
            <a:ext cx="12192000" cy="5688013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8000">
                <a:srgbClr val="BDD7F2">
                  <a:alpha val="3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4" name="textruta 10" descr="Agenda">
            <a:extLst>
              <a:ext uri="{FF2B5EF4-FFF2-40B4-BE49-F238E27FC236}">
                <a16:creationId xmlns:a16="http://schemas.microsoft.com/office/drawing/2014/main" id="{680046A0-BBBE-03F0-E898-2BF120E6F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646113"/>
            <a:ext cx="91201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sz="4000">
                <a:solidFill>
                  <a:srgbClr val="39836C"/>
                </a:solidFill>
              </a:rPr>
              <a:t>Agenda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0966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F99D86E-8CB1-9ABC-9535-324E1A1FA787}"/>
              </a:ext>
            </a:extLst>
          </p:cNvPr>
          <p:cNvSpPr/>
          <p:nvPr/>
        </p:nvSpPr>
        <p:spPr>
          <a:xfrm rot="10800000">
            <a:off x="0" y="0"/>
            <a:ext cx="12192000" cy="5688013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8000">
                <a:srgbClr val="BDD7F2">
                  <a:alpha val="3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8215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31">
            <a:extLst>
              <a:ext uri="{FF2B5EF4-FFF2-40B4-BE49-F238E27FC236}">
                <a16:creationId xmlns:a16="http://schemas.microsoft.com/office/drawing/2014/main" id="{EDCB8799-0FDE-4D9A-E893-2B9A43B52D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" r="5833" b="63962"/>
          <a:stretch>
            <a:fillRect/>
          </a:stretch>
        </p:blipFill>
        <p:spPr bwMode="auto">
          <a:xfrm>
            <a:off x="0" y="5635625"/>
            <a:ext cx="12192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ruta 32">
            <a:extLst>
              <a:ext uri="{FF2B5EF4-FFF2-40B4-BE49-F238E27FC236}">
                <a16:creationId xmlns:a16="http://schemas.microsoft.com/office/drawing/2014/main" id="{22693135-C513-9521-E4BF-B516169E955C}"/>
              </a:ext>
            </a:extLst>
          </p:cNvPr>
          <p:cNvSpPr txBox="1"/>
          <p:nvPr/>
        </p:nvSpPr>
        <p:spPr>
          <a:xfrm>
            <a:off x="10302875" y="6407150"/>
            <a:ext cx="171291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spc="80" dirty="0">
                <a:solidFill>
                  <a:schemeClr val="bg1"/>
                </a:solidFill>
                <a:latin typeface="+mn-lt"/>
              </a:rPr>
              <a:t>WWW.STRANGNAS.SE</a:t>
            </a:r>
          </a:p>
        </p:txBody>
      </p:sp>
      <p:pic>
        <p:nvPicPr>
          <p:cNvPr id="1028" name="Bildobjekt 33">
            <a:extLst>
              <a:ext uri="{FF2B5EF4-FFF2-40B4-BE49-F238E27FC236}">
                <a16:creationId xmlns:a16="http://schemas.microsoft.com/office/drawing/2014/main" id="{1AC450FE-C3BC-5924-AB7D-9C8F1B58D8E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269038"/>
            <a:ext cx="20081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Platshållare för rubrik 1">
            <a:extLst>
              <a:ext uri="{FF2B5EF4-FFF2-40B4-BE49-F238E27FC236}">
                <a16:creationId xmlns:a16="http://schemas.microsoft.com/office/drawing/2014/main" id="{9426EC3A-810A-EDB0-4F9C-DDD0A2499092}"/>
              </a:ext>
            </a:extLst>
          </p:cNvPr>
          <p:cNvSpPr>
            <a:spLocks noGrp="1"/>
          </p:cNvSpPr>
          <p:nvPr userDrawn="1">
            <p:ph type="title"/>
          </p:nvPr>
        </p:nvSpPr>
        <p:spPr bwMode="auto">
          <a:xfrm>
            <a:off x="1554163" y="646113"/>
            <a:ext cx="91201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030" name="Platshållare för text 2">
            <a:extLst>
              <a:ext uri="{FF2B5EF4-FFF2-40B4-BE49-F238E27FC236}">
                <a16:creationId xmlns:a16="http://schemas.microsoft.com/office/drawing/2014/main" id="{4C45FDBC-9DCA-02FE-4B0B-8B4AEFD6312D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 bwMode="auto">
          <a:xfrm>
            <a:off x="1554163" y="1790700"/>
            <a:ext cx="91201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8" r:id="rId3"/>
    <p:sldLayoutId id="2147483671" r:id="rId4"/>
    <p:sldLayoutId id="2147483676" r:id="rId5"/>
    <p:sldLayoutId id="2147483677" r:id="rId6"/>
    <p:sldLayoutId id="2147483672" r:id="rId7"/>
    <p:sldLayoutId id="2147483679" r:id="rId8"/>
    <p:sldLayoutId id="2147483670" r:id="rId9"/>
    <p:sldLayoutId id="2147483668" r:id="rId10"/>
    <p:sldLayoutId id="2147483664" r:id="rId11"/>
    <p:sldLayoutId id="2147483665" r:id="rId12"/>
    <p:sldLayoutId id="2147483666" r:id="rId13"/>
    <p:sldLayoutId id="2147483667" r:id="rId14"/>
    <p:sldLayoutId id="2147483674" r:id="rId15"/>
    <p:sldLayoutId id="2147483675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39836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8869BB-0C7E-4986-D179-45CB03C4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Förebyggande och tillgänglig socialtjänst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B400A04-24A6-6CA0-44EE-01F824BDE7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2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024C2A-5844-6ADA-EE5F-FDAB041B4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 oss utveckla socialtjänsten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87B3EA-E47C-433F-00C3-608590052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163" y="1576873"/>
            <a:ext cx="9120187" cy="446003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 </a:t>
            </a:r>
            <a:r>
              <a:rPr lang="sv-SE" b="1" dirty="0"/>
              <a:t>Vad handlar det om?</a:t>
            </a:r>
          </a:p>
          <a:p>
            <a:pPr marL="0" indent="0">
              <a:buNone/>
            </a:pPr>
            <a:r>
              <a:rPr lang="sv-SE" dirty="0"/>
              <a:t>Vi vill förstå:</a:t>
            </a:r>
          </a:p>
          <a:p>
            <a:pPr lvl="0"/>
            <a:r>
              <a:rPr lang="sv-SE" dirty="0"/>
              <a:t>hur lätt det är att komma i kontakt med socialtjänsten</a:t>
            </a:r>
          </a:p>
          <a:p>
            <a:pPr lvl="0"/>
            <a:r>
              <a:rPr lang="sv-SE" dirty="0"/>
              <a:t>om du får stöd i rätt tid</a:t>
            </a:r>
          </a:p>
          <a:p>
            <a:pPr lvl="0"/>
            <a:r>
              <a:rPr lang="sv-SE" dirty="0"/>
              <a:t>om du känner dig delaktig</a:t>
            </a:r>
          </a:p>
          <a:p>
            <a:pPr lvl="0"/>
            <a:endParaRPr lang="sv-SE" dirty="0"/>
          </a:p>
          <a:p>
            <a:pPr marL="0" indent="0">
              <a:buNone/>
            </a:pPr>
            <a:r>
              <a:rPr lang="sv-SE" b="1" dirty="0"/>
              <a:t>Vad betyder det?</a:t>
            </a:r>
          </a:p>
          <a:p>
            <a:r>
              <a:rPr lang="sv-SE" b="1" dirty="0"/>
              <a:t>Tillgänglighet</a:t>
            </a:r>
            <a:r>
              <a:rPr lang="sv-SE" dirty="0"/>
              <a:t> – att det är enkelt att nå oss och få rätt hjälp.</a:t>
            </a:r>
            <a:br>
              <a:rPr lang="sv-SE" dirty="0"/>
            </a:br>
            <a:r>
              <a:rPr lang="sv-SE" b="1" dirty="0"/>
              <a:t>Förebyggande stöd</a:t>
            </a:r>
            <a:r>
              <a:rPr lang="sv-SE" dirty="0"/>
              <a:t> – att få hjälp i tid, innan problem blir större.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933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47B397-9B1A-81BA-5547-9D855E6D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Frågeställningar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9D1160-E664-6F93-44FB-E980C4C45E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Vilket stöd tror du skulle göra störst skillnad för att man ska må bra längre ? </a:t>
            </a:r>
            <a:r>
              <a:rPr lang="sv-SE" b="1" dirty="0"/>
              <a:t>(Förebyggande )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DBB718-51B9-3408-8C62-7283233AB8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Vad är en </a:t>
            </a:r>
            <a:r>
              <a:rPr lang="sv-SE" b="1" dirty="0"/>
              <a:t>tillgänglig </a:t>
            </a:r>
            <a:r>
              <a:rPr lang="sv-SE" dirty="0"/>
              <a:t>Socialtjänst för dig?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2AD2D73-5B34-5E12-A2C2-CFA1A2AEB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645" y="3429000"/>
            <a:ext cx="3787468" cy="179847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C9DF2D5-E813-55A3-6449-98E255369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396468"/>
            <a:ext cx="4111261" cy="176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0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9AD43D-730A-3761-95DA-F7B13ACB4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Vad används dina svar till?</a:t>
            </a:r>
            <a:br>
              <a:rPr lang="sv-SE" b="1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B77D89-DEAF-A8EB-DDAD-ECC31C637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Dina svar hjälper oss att:</a:t>
            </a:r>
          </a:p>
          <a:p>
            <a:pPr lvl="0"/>
            <a:r>
              <a:rPr lang="sv-SE" dirty="0"/>
              <a:t>förbättra hur vi arbetar</a:t>
            </a:r>
          </a:p>
          <a:p>
            <a:pPr lvl="0"/>
            <a:r>
              <a:rPr lang="sv-SE" dirty="0"/>
              <a:t>göra socialtjänsten mer tillgänglig</a:t>
            </a:r>
          </a:p>
          <a:p>
            <a:pPr lvl="0"/>
            <a:r>
              <a:rPr lang="sv-SE" dirty="0"/>
              <a:t>utveckla stöd som ges i tid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753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47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trängnäs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006579"/>
      </a:accent1>
      <a:accent2>
        <a:srgbClr val="FFB60F"/>
      </a:accent2>
      <a:accent3>
        <a:srgbClr val="006544"/>
      </a:accent3>
      <a:accent4>
        <a:srgbClr val="33C1D4"/>
      </a:accent4>
      <a:accent5>
        <a:srgbClr val="AC1A2F"/>
      </a:accent5>
      <a:accent6>
        <a:srgbClr val="F9AA7B"/>
      </a:accent6>
      <a:hlink>
        <a:srgbClr val="0563C1"/>
      </a:hlink>
      <a:folHlink>
        <a:srgbClr val="954F72"/>
      </a:folHlink>
    </a:clrScheme>
    <a:fontScheme name="Strängnä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ängnäs kommun presentation mall 2024.pptx" id="{63862FBD-C7D6-4F60-B36C-033DCBD7DB01}" vid="{08E7B1F8-4CE1-494A-9392-B244BCB2DF0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Strängnäs kommun</Template>
  <TotalTime>276</TotalTime>
  <Words>129</Words>
  <Application>Microsoft Office PowerPoint</Application>
  <PresentationFormat>Bredbild</PresentationFormat>
  <Paragraphs>18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Förebyggande och tillgänglig socialtjänst </vt:lpstr>
      <vt:lpstr>Hjälp oss utveckla socialtjänsten </vt:lpstr>
      <vt:lpstr>Frågeställningar </vt:lpstr>
      <vt:lpstr>Vad används dina svar till? </vt:lpstr>
      <vt:lpstr>PowerPoint-presentation</vt:lpstr>
    </vt:vector>
  </TitlesOfParts>
  <Company>Strangnas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Johanna Carlsson</dc:creator>
  <cp:lastModifiedBy>Hanna Forsner Glaumann</cp:lastModifiedBy>
  <cp:revision>5</cp:revision>
  <cp:lastPrinted>2026-05-25T06:50:46Z</cp:lastPrinted>
  <dcterms:created xsi:type="dcterms:W3CDTF">2026-05-24T12:23:49Z</dcterms:created>
  <dcterms:modified xsi:type="dcterms:W3CDTF">2026-06-01T11:48:45Z</dcterms:modified>
</cp:coreProperties>
</file>