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7"/>
  </p:notesMasterIdLst>
  <p:sldIdLst>
    <p:sldId id="256" r:id="rId6"/>
    <p:sldId id="315" r:id="rId7"/>
    <p:sldId id="296" r:id="rId8"/>
    <p:sldId id="4019" r:id="rId9"/>
    <p:sldId id="4018" r:id="rId10"/>
    <p:sldId id="4020" r:id="rId11"/>
    <p:sldId id="4021" r:id="rId12"/>
    <p:sldId id="268" r:id="rId13"/>
    <p:sldId id="4022" r:id="rId14"/>
    <p:sldId id="263" r:id="rId15"/>
    <p:sldId id="4023" r:id="rId16"/>
  </p:sldIdLst>
  <p:sldSz cx="12192000" cy="6858000"/>
  <p:notesSz cx="6811963" cy="9942513"/>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Standardavsnitt" id="{CA3426F9-66F1-4359-89A5-2341CDD29E61}">
          <p14:sldIdLst>
            <p14:sldId id="256"/>
            <p14:sldId id="315"/>
            <p14:sldId id="296"/>
            <p14:sldId id="4019"/>
            <p14:sldId id="4018"/>
            <p14:sldId id="4020"/>
            <p14:sldId id="4021"/>
            <p14:sldId id="268"/>
            <p14:sldId id="4022"/>
            <p14:sldId id="263"/>
            <p14:sldId id="40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BDA3"/>
    <a:srgbClr val="D2061A"/>
    <a:srgbClr val="789E97"/>
    <a:srgbClr val="CBD0A7"/>
    <a:srgbClr val="DDF3EC"/>
    <a:srgbClr val="1F9364"/>
    <a:srgbClr val="ADBBC1"/>
    <a:srgbClr val="F3E4D5"/>
    <a:srgbClr val="DFDFE1"/>
    <a:srgbClr val="99B3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llanmörkt format 4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6452" autoAdjust="0"/>
  </p:normalViewPr>
  <p:slideViewPr>
    <p:cSldViewPr snapToGrid="0">
      <p:cViewPr varScale="1">
        <p:scale>
          <a:sx n="124" d="100"/>
          <a:sy n="124" d="100"/>
        </p:scale>
        <p:origin x="154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FD919-6E72-44D7-9DB7-28858661B48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B9201CF7-4250-4E53-871B-DBFF7DDE9DD9}">
      <dgm:prSet custT="1"/>
      <dgm:spPr/>
      <dgm:t>
        <a:bodyPr/>
        <a:lstStyle/>
        <a:p>
          <a:r>
            <a:rPr lang="en-US" sz="1600" dirty="0" err="1"/>
            <a:t>Färdplanen</a:t>
          </a:r>
          <a:r>
            <a:rPr lang="en-US" sz="1600" dirty="0"/>
            <a:t> ska </a:t>
          </a:r>
          <a:r>
            <a:rPr lang="en-US" sz="1600" dirty="0" err="1"/>
            <a:t>tydliggöra</a:t>
          </a:r>
          <a:r>
            <a:rPr lang="en-US" sz="1600" dirty="0"/>
            <a:t> och </a:t>
          </a:r>
          <a:r>
            <a:rPr lang="en-US" sz="1600" dirty="0" err="1"/>
            <a:t>fokusera</a:t>
          </a:r>
          <a:r>
            <a:rPr lang="en-US" sz="1600" dirty="0"/>
            <a:t> </a:t>
          </a:r>
          <a:r>
            <a:rPr lang="en-US" sz="1600" dirty="0" err="1"/>
            <a:t>på</a:t>
          </a:r>
          <a:r>
            <a:rPr lang="en-US" sz="1600" dirty="0"/>
            <a:t> </a:t>
          </a:r>
          <a:r>
            <a:rPr lang="en-US" sz="1600" dirty="0" err="1"/>
            <a:t>förflyttningar</a:t>
          </a:r>
          <a:r>
            <a:rPr lang="en-US" sz="1600" dirty="0"/>
            <a:t> </a:t>
          </a:r>
          <a:r>
            <a:rPr lang="en-US" sz="1600" dirty="0" err="1"/>
            <a:t>som</a:t>
          </a:r>
          <a:r>
            <a:rPr lang="en-US" sz="1600" dirty="0"/>
            <a:t> </a:t>
          </a:r>
          <a:r>
            <a:rPr lang="en-US" sz="1600" dirty="0" err="1"/>
            <a:t>behövs</a:t>
          </a:r>
          <a:r>
            <a:rPr lang="en-US" sz="1600" dirty="0"/>
            <a:t> för </a:t>
          </a:r>
          <a:r>
            <a:rPr lang="en-US" sz="1600" dirty="0" err="1"/>
            <a:t>att</a:t>
          </a:r>
          <a:r>
            <a:rPr lang="en-US" sz="1600" dirty="0"/>
            <a:t> </a:t>
          </a:r>
          <a:r>
            <a:rPr lang="en-US" sz="1600" dirty="0" err="1"/>
            <a:t>uppnå</a:t>
          </a:r>
          <a:r>
            <a:rPr lang="en-US" sz="1600" dirty="0"/>
            <a:t> </a:t>
          </a:r>
          <a:r>
            <a:rPr lang="en-US" sz="1600" dirty="0" err="1"/>
            <a:t>målbilden</a:t>
          </a:r>
          <a:r>
            <a:rPr lang="en-US" sz="1600" dirty="0"/>
            <a:t> för </a:t>
          </a:r>
          <a:r>
            <a:rPr lang="en-US" sz="1600" dirty="0" err="1"/>
            <a:t>Nära</a:t>
          </a:r>
          <a:r>
            <a:rPr lang="en-US" sz="1600" dirty="0"/>
            <a:t> </a:t>
          </a:r>
          <a:r>
            <a:rPr lang="en-US" sz="1600" dirty="0" err="1"/>
            <a:t>vård</a:t>
          </a:r>
          <a:r>
            <a:rPr lang="en-US" sz="1600" dirty="0"/>
            <a:t> i </a:t>
          </a:r>
          <a:r>
            <a:rPr lang="en-US" sz="1600" dirty="0" err="1"/>
            <a:t>Sörmland</a:t>
          </a:r>
          <a:r>
            <a:rPr lang="en-US" sz="1600" dirty="0"/>
            <a:t>.</a:t>
          </a:r>
        </a:p>
      </dgm:t>
    </dgm:pt>
    <dgm:pt modelId="{CE1EFFC2-4972-4380-B92D-E525EDAAC03B}" type="parTrans" cxnId="{A7BC569B-EBBB-4C68-9886-7A5233EB931A}">
      <dgm:prSet/>
      <dgm:spPr/>
      <dgm:t>
        <a:bodyPr/>
        <a:lstStyle/>
        <a:p>
          <a:endParaRPr lang="en-US"/>
        </a:p>
      </dgm:t>
    </dgm:pt>
    <dgm:pt modelId="{F6BCC31E-84A6-4D34-9CE5-3734F57EFBD9}" type="sibTrans" cxnId="{A7BC569B-EBBB-4C68-9886-7A5233EB931A}">
      <dgm:prSet/>
      <dgm:spPr/>
      <dgm:t>
        <a:bodyPr/>
        <a:lstStyle/>
        <a:p>
          <a:endParaRPr lang="en-US"/>
        </a:p>
      </dgm:t>
    </dgm:pt>
    <dgm:pt modelId="{AB49916D-6307-455E-B55D-B58BF78C3C47}">
      <dgm:prSet custT="1"/>
      <dgm:spPr/>
      <dgm:t>
        <a:bodyPr/>
        <a:lstStyle/>
        <a:p>
          <a:r>
            <a:rPr lang="en-US" sz="1600" dirty="0"/>
            <a:t>Syftet </a:t>
          </a:r>
          <a:r>
            <a:rPr lang="en-US" sz="1600" dirty="0" err="1"/>
            <a:t>är</a:t>
          </a:r>
          <a:r>
            <a:rPr lang="en-US" sz="1600" dirty="0"/>
            <a:t> bland </a:t>
          </a:r>
          <a:r>
            <a:rPr lang="en-US" sz="1600" dirty="0" err="1"/>
            <a:t>annat</a:t>
          </a:r>
          <a:r>
            <a:rPr lang="en-US" sz="1600" dirty="0"/>
            <a:t> </a:t>
          </a:r>
          <a:r>
            <a:rPr lang="en-US" sz="1600" dirty="0" err="1"/>
            <a:t>att</a:t>
          </a:r>
          <a:r>
            <a:rPr lang="en-US" sz="1600" dirty="0"/>
            <a:t> </a:t>
          </a:r>
          <a:r>
            <a:rPr lang="en-US" sz="1600" dirty="0" err="1"/>
            <a:t>fastställa</a:t>
          </a:r>
          <a:r>
            <a:rPr lang="en-US" sz="1600" dirty="0"/>
            <a:t> </a:t>
          </a:r>
          <a:r>
            <a:rPr lang="en-US" sz="1600" dirty="0" err="1"/>
            <a:t>fokusområden</a:t>
          </a:r>
          <a:r>
            <a:rPr lang="en-US" sz="1600" dirty="0"/>
            <a:t> och </a:t>
          </a:r>
          <a:r>
            <a:rPr lang="en-US" sz="1600" dirty="0" err="1"/>
            <a:t>aktiviteter</a:t>
          </a:r>
          <a:r>
            <a:rPr lang="en-US" sz="1600" dirty="0"/>
            <a:t> för det </a:t>
          </a:r>
          <a:r>
            <a:rPr lang="en-US" sz="1600" dirty="0" err="1"/>
            <a:t>gemensamma</a:t>
          </a:r>
          <a:r>
            <a:rPr lang="en-US" sz="1600" dirty="0"/>
            <a:t> </a:t>
          </a:r>
          <a:r>
            <a:rPr lang="en-US" sz="1600" dirty="0" err="1"/>
            <a:t>arbetet</a:t>
          </a:r>
          <a:r>
            <a:rPr lang="en-US" sz="1600" dirty="0"/>
            <a:t> mot </a:t>
          </a:r>
          <a:r>
            <a:rPr lang="en-US" sz="1600" dirty="0" err="1"/>
            <a:t>Nära</a:t>
          </a:r>
          <a:r>
            <a:rPr lang="en-US" sz="1600" dirty="0"/>
            <a:t> </a:t>
          </a:r>
          <a:r>
            <a:rPr lang="en-US" sz="1600" dirty="0" err="1"/>
            <a:t>vård</a:t>
          </a:r>
          <a:r>
            <a:rPr lang="en-US" sz="1600" dirty="0"/>
            <a:t>.</a:t>
          </a:r>
        </a:p>
      </dgm:t>
    </dgm:pt>
    <dgm:pt modelId="{9389B0E7-00FB-471C-AA19-1A9F8A4FD781}" type="parTrans" cxnId="{FEB4D0ED-8FE9-4858-9001-7524EB9B041F}">
      <dgm:prSet/>
      <dgm:spPr/>
      <dgm:t>
        <a:bodyPr/>
        <a:lstStyle/>
        <a:p>
          <a:endParaRPr lang="en-US"/>
        </a:p>
      </dgm:t>
    </dgm:pt>
    <dgm:pt modelId="{A5346577-7BF7-4691-B844-74A2959F6848}" type="sibTrans" cxnId="{FEB4D0ED-8FE9-4858-9001-7524EB9B041F}">
      <dgm:prSet/>
      <dgm:spPr/>
      <dgm:t>
        <a:bodyPr/>
        <a:lstStyle/>
        <a:p>
          <a:endParaRPr lang="en-US"/>
        </a:p>
      </dgm:t>
    </dgm:pt>
    <dgm:pt modelId="{035BFE3A-7539-4358-8BDF-82FBCF7DE59A}">
      <dgm:prSet custT="1"/>
      <dgm:spPr/>
      <dgm:t>
        <a:bodyPr/>
        <a:lstStyle/>
        <a:p>
          <a:r>
            <a:rPr lang="en-US" sz="1600" dirty="0" err="1"/>
            <a:t>Omställningen</a:t>
          </a:r>
          <a:r>
            <a:rPr lang="en-US" sz="1600" dirty="0"/>
            <a:t> till </a:t>
          </a:r>
          <a:r>
            <a:rPr lang="en-US" sz="1600" dirty="0" err="1"/>
            <a:t>Nära</a:t>
          </a:r>
          <a:r>
            <a:rPr lang="en-US" sz="1600" dirty="0"/>
            <a:t> </a:t>
          </a:r>
          <a:r>
            <a:rPr lang="en-US" sz="1600" dirty="0" err="1"/>
            <a:t>vård</a:t>
          </a:r>
          <a:r>
            <a:rPr lang="en-US" sz="1600" dirty="0"/>
            <a:t> </a:t>
          </a:r>
          <a:r>
            <a:rPr lang="en-US" sz="1600" dirty="0" err="1"/>
            <a:t>är</a:t>
          </a:r>
          <a:r>
            <a:rPr lang="en-US" sz="1600" dirty="0"/>
            <a:t> </a:t>
          </a:r>
          <a:r>
            <a:rPr lang="en-US" sz="1600" dirty="0" err="1"/>
            <a:t>komplex</a:t>
          </a:r>
          <a:r>
            <a:rPr lang="en-US" sz="1600" dirty="0"/>
            <a:t> och </a:t>
          </a:r>
          <a:r>
            <a:rPr lang="en-US" sz="1600" dirty="0" err="1"/>
            <a:t>kräver</a:t>
          </a:r>
          <a:r>
            <a:rPr lang="en-US" sz="1600" dirty="0"/>
            <a:t> </a:t>
          </a:r>
          <a:r>
            <a:rPr lang="en-US" sz="1600" dirty="0" err="1"/>
            <a:t>ett</a:t>
          </a:r>
          <a:r>
            <a:rPr lang="en-US" sz="1600" dirty="0"/>
            <a:t> </a:t>
          </a:r>
          <a:r>
            <a:rPr lang="en-US" sz="1600" dirty="0" err="1"/>
            <a:t>angreppssätt</a:t>
          </a:r>
          <a:r>
            <a:rPr lang="en-US" sz="1600" dirty="0"/>
            <a:t> </a:t>
          </a:r>
          <a:r>
            <a:rPr lang="en-US" sz="1600" dirty="0" err="1"/>
            <a:t>som</a:t>
          </a:r>
          <a:r>
            <a:rPr lang="en-US" sz="1600" dirty="0"/>
            <a:t> </a:t>
          </a:r>
          <a:r>
            <a:rPr lang="en-US" sz="1600" dirty="0" err="1"/>
            <a:t>tillåter</a:t>
          </a:r>
          <a:r>
            <a:rPr lang="en-US" sz="1600" dirty="0"/>
            <a:t> </a:t>
          </a:r>
          <a:r>
            <a:rPr lang="en-US" sz="1600" dirty="0" err="1"/>
            <a:t>insikter</a:t>
          </a:r>
          <a:r>
            <a:rPr lang="en-US" sz="1600" dirty="0"/>
            <a:t> och </a:t>
          </a:r>
          <a:r>
            <a:rPr lang="en-US" sz="1600" dirty="0" err="1"/>
            <a:t>lärdomar</a:t>
          </a:r>
          <a:r>
            <a:rPr lang="en-US" sz="1600" dirty="0"/>
            <a:t> </a:t>
          </a:r>
          <a:r>
            <a:rPr lang="en-US" sz="1600" dirty="0" err="1"/>
            <a:t>att</a:t>
          </a:r>
          <a:r>
            <a:rPr lang="en-US" sz="1600" dirty="0"/>
            <a:t> </a:t>
          </a:r>
          <a:r>
            <a:rPr lang="en-US" sz="1600" dirty="0" err="1"/>
            <a:t>påverka</a:t>
          </a:r>
          <a:r>
            <a:rPr lang="en-US" sz="1600" dirty="0"/>
            <a:t> </a:t>
          </a:r>
          <a:r>
            <a:rPr lang="en-US" sz="1600" dirty="0" err="1"/>
            <a:t>utformningen</a:t>
          </a:r>
          <a:endParaRPr lang="en-US" sz="1600" dirty="0"/>
        </a:p>
      </dgm:t>
    </dgm:pt>
    <dgm:pt modelId="{C545EDB6-5561-45F9-8AC8-E1E7B17CD213}" type="parTrans" cxnId="{8F6471AA-4084-4289-96F7-A21B32139537}">
      <dgm:prSet/>
      <dgm:spPr/>
      <dgm:t>
        <a:bodyPr/>
        <a:lstStyle/>
        <a:p>
          <a:endParaRPr lang="en-US"/>
        </a:p>
      </dgm:t>
    </dgm:pt>
    <dgm:pt modelId="{542134BE-D295-4D86-B076-10FFC66D59A7}" type="sibTrans" cxnId="{8F6471AA-4084-4289-96F7-A21B32139537}">
      <dgm:prSet/>
      <dgm:spPr/>
      <dgm:t>
        <a:bodyPr/>
        <a:lstStyle/>
        <a:p>
          <a:endParaRPr lang="en-US"/>
        </a:p>
      </dgm:t>
    </dgm:pt>
    <dgm:pt modelId="{69CAF14D-CD58-4D35-AD40-B0F3FA66BAF1}">
      <dgm:prSet custT="1"/>
      <dgm:spPr/>
      <dgm:t>
        <a:bodyPr/>
        <a:lstStyle/>
        <a:p>
          <a:r>
            <a:rPr lang="en-US" sz="1600" dirty="0" err="1"/>
            <a:t>Färdplanen</a:t>
          </a:r>
          <a:r>
            <a:rPr lang="en-US" sz="1600" dirty="0"/>
            <a:t> </a:t>
          </a:r>
          <a:r>
            <a:rPr lang="en-US" sz="1600" dirty="0" err="1"/>
            <a:t>kommer</a:t>
          </a:r>
          <a:r>
            <a:rPr lang="en-US" sz="1600" dirty="0"/>
            <a:t> </a:t>
          </a:r>
          <a:r>
            <a:rPr lang="en-US" sz="1600" dirty="0" err="1"/>
            <a:t>kontinuerligt</a:t>
          </a:r>
          <a:r>
            <a:rPr lang="en-US" sz="1600" dirty="0"/>
            <a:t> </a:t>
          </a:r>
          <a:r>
            <a:rPr lang="en-US" sz="1600" dirty="0" err="1"/>
            <a:t>uppdateras</a:t>
          </a:r>
          <a:r>
            <a:rPr lang="en-US" sz="1600" dirty="0"/>
            <a:t> och </a:t>
          </a:r>
          <a:r>
            <a:rPr lang="en-US" sz="1600" dirty="0" err="1"/>
            <a:t>utvecklas</a:t>
          </a:r>
          <a:r>
            <a:rPr lang="en-US" sz="1600" dirty="0"/>
            <a:t> </a:t>
          </a:r>
          <a:r>
            <a:rPr lang="en-US" sz="1600" dirty="0" err="1"/>
            <a:t>baserat</a:t>
          </a:r>
          <a:r>
            <a:rPr lang="en-US" sz="1600" dirty="0"/>
            <a:t> </a:t>
          </a:r>
          <a:r>
            <a:rPr lang="en-US" sz="1600" dirty="0" err="1"/>
            <a:t>på</a:t>
          </a:r>
          <a:r>
            <a:rPr lang="en-US" sz="1600" dirty="0"/>
            <a:t> det </a:t>
          </a:r>
          <a:r>
            <a:rPr lang="en-US" sz="1600" dirty="0" err="1"/>
            <a:t>gemensamma</a:t>
          </a:r>
          <a:r>
            <a:rPr lang="en-US" sz="1600" dirty="0"/>
            <a:t> </a:t>
          </a:r>
          <a:r>
            <a:rPr lang="en-US" sz="1600" dirty="0" err="1"/>
            <a:t>arbetet</a:t>
          </a:r>
          <a:r>
            <a:rPr lang="en-US" sz="1600" dirty="0"/>
            <a:t> </a:t>
          </a:r>
          <a:r>
            <a:rPr lang="en-US" sz="1600" dirty="0" err="1"/>
            <a:t>kring</a:t>
          </a:r>
          <a:r>
            <a:rPr lang="en-US" sz="1600" dirty="0"/>
            <a:t> </a:t>
          </a:r>
          <a:r>
            <a:rPr lang="en-US" sz="1600" dirty="0" err="1"/>
            <a:t>Nära</a:t>
          </a:r>
          <a:r>
            <a:rPr lang="en-US" sz="1600" dirty="0"/>
            <a:t> </a:t>
          </a:r>
          <a:r>
            <a:rPr lang="en-US" sz="1600" dirty="0" err="1"/>
            <a:t>vård</a:t>
          </a:r>
          <a:r>
            <a:rPr lang="en-US" sz="1600" dirty="0"/>
            <a:t>.</a:t>
          </a:r>
        </a:p>
      </dgm:t>
    </dgm:pt>
    <dgm:pt modelId="{F73E16B4-894A-4C25-A7D4-142C10F70D06}" type="parTrans" cxnId="{E722C1F0-BB83-4D2F-AA7A-CCEF6F8B55DA}">
      <dgm:prSet/>
      <dgm:spPr/>
      <dgm:t>
        <a:bodyPr/>
        <a:lstStyle/>
        <a:p>
          <a:endParaRPr lang="en-US"/>
        </a:p>
      </dgm:t>
    </dgm:pt>
    <dgm:pt modelId="{ED2A7DD7-E5DA-4078-AA04-5E4552CD67FD}" type="sibTrans" cxnId="{E722C1F0-BB83-4D2F-AA7A-CCEF6F8B55DA}">
      <dgm:prSet/>
      <dgm:spPr/>
      <dgm:t>
        <a:bodyPr/>
        <a:lstStyle/>
        <a:p>
          <a:endParaRPr lang="en-US"/>
        </a:p>
      </dgm:t>
    </dgm:pt>
    <dgm:pt modelId="{98FE1AF4-B7DB-4138-882B-A46EEB8A3F42}">
      <dgm:prSet custT="1"/>
      <dgm:spPr/>
      <dgm:t>
        <a:bodyPr/>
        <a:lstStyle/>
        <a:p>
          <a:r>
            <a:rPr lang="en-US" sz="1600" dirty="0" err="1"/>
            <a:t>Arbetet</a:t>
          </a:r>
          <a:r>
            <a:rPr lang="en-US" sz="1600" dirty="0"/>
            <a:t> </a:t>
          </a:r>
          <a:r>
            <a:rPr lang="en-US" sz="1600" dirty="0" err="1"/>
            <a:t>enligt</a:t>
          </a:r>
          <a:r>
            <a:rPr lang="en-US" sz="1600" dirty="0"/>
            <a:t> </a:t>
          </a:r>
          <a:r>
            <a:rPr lang="en-US" sz="1600" dirty="0" err="1"/>
            <a:t>färdplanen</a:t>
          </a:r>
          <a:r>
            <a:rPr lang="en-US" sz="1600" dirty="0"/>
            <a:t> och </a:t>
          </a:r>
          <a:r>
            <a:rPr lang="en-US" sz="1600" dirty="0" err="1"/>
            <a:t>uppföljningen</a:t>
          </a:r>
          <a:r>
            <a:rPr lang="en-US" sz="1600" dirty="0"/>
            <a:t> ska </a:t>
          </a:r>
          <a:r>
            <a:rPr lang="en-US" sz="1600" dirty="0" err="1"/>
            <a:t>integreras</a:t>
          </a:r>
          <a:r>
            <a:rPr lang="en-US" sz="1600" dirty="0"/>
            <a:t> i </a:t>
          </a:r>
          <a:r>
            <a:rPr lang="en-US" sz="1600" dirty="0" err="1"/>
            <a:t>ordinarie</a:t>
          </a:r>
          <a:r>
            <a:rPr lang="en-US" sz="1600" dirty="0"/>
            <a:t> </a:t>
          </a:r>
          <a:r>
            <a:rPr lang="en-US" sz="1600" dirty="0" err="1"/>
            <a:t>ledning</a:t>
          </a:r>
          <a:r>
            <a:rPr lang="en-US" sz="1600" dirty="0"/>
            <a:t> och </a:t>
          </a:r>
          <a:r>
            <a:rPr lang="en-US" sz="1600" dirty="0" err="1"/>
            <a:t>styrning</a:t>
          </a:r>
          <a:r>
            <a:rPr lang="en-US" sz="1600" dirty="0"/>
            <a:t> </a:t>
          </a:r>
          <a:r>
            <a:rPr lang="en-US" sz="1600" dirty="0" err="1"/>
            <a:t>inom</a:t>
          </a:r>
          <a:r>
            <a:rPr lang="en-US" sz="1600" dirty="0"/>
            <a:t> </a:t>
          </a:r>
          <a:r>
            <a:rPr lang="en-US" sz="1600" dirty="0" err="1"/>
            <a:t>varje</a:t>
          </a:r>
          <a:r>
            <a:rPr lang="en-US" sz="1600" dirty="0"/>
            <a:t> </a:t>
          </a:r>
          <a:r>
            <a:rPr lang="en-US" sz="1600" dirty="0" err="1"/>
            <a:t>verksamhet</a:t>
          </a:r>
          <a:endParaRPr lang="en-US" sz="1600" dirty="0"/>
        </a:p>
      </dgm:t>
    </dgm:pt>
    <dgm:pt modelId="{EBA8FC2C-7675-4E5F-A5AB-5F0F5474EC54}" type="parTrans" cxnId="{3197330C-8335-4128-AD52-4EAA7382F616}">
      <dgm:prSet/>
      <dgm:spPr/>
      <dgm:t>
        <a:bodyPr/>
        <a:lstStyle/>
        <a:p>
          <a:endParaRPr lang="en-US"/>
        </a:p>
      </dgm:t>
    </dgm:pt>
    <dgm:pt modelId="{5549F7B6-D71D-4EB7-856B-0C897586A98B}" type="sibTrans" cxnId="{3197330C-8335-4128-AD52-4EAA7382F616}">
      <dgm:prSet/>
      <dgm:spPr/>
      <dgm:t>
        <a:bodyPr/>
        <a:lstStyle/>
        <a:p>
          <a:endParaRPr lang="en-US"/>
        </a:p>
      </dgm:t>
    </dgm:pt>
    <dgm:pt modelId="{69B6C2ED-0A22-404F-826D-2CC370FB543F}" type="pres">
      <dgm:prSet presAssocID="{A7DFD919-6E72-44D7-9DB7-28858661B483}" presName="root" presStyleCnt="0">
        <dgm:presLayoutVars>
          <dgm:dir/>
          <dgm:resizeHandles val="exact"/>
        </dgm:presLayoutVars>
      </dgm:prSet>
      <dgm:spPr/>
    </dgm:pt>
    <dgm:pt modelId="{9D4FE5B4-AF4C-4477-8DC7-28214E4512E6}" type="pres">
      <dgm:prSet presAssocID="{A7DFD919-6E72-44D7-9DB7-28858661B483}" presName="container" presStyleCnt="0">
        <dgm:presLayoutVars>
          <dgm:dir/>
          <dgm:resizeHandles val="exact"/>
        </dgm:presLayoutVars>
      </dgm:prSet>
      <dgm:spPr/>
    </dgm:pt>
    <dgm:pt modelId="{AEA5BD96-954C-450F-A9DC-1FABC1B911AC}" type="pres">
      <dgm:prSet presAssocID="{B9201CF7-4250-4E53-871B-DBFF7DDE9DD9}" presName="compNode" presStyleCnt="0"/>
      <dgm:spPr/>
    </dgm:pt>
    <dgm:pt modelId="{FCADE340-A430-451E-AE52-061F3EE0B415}" type="pres">
      <dgm:prSet presAssocID="{B9201CF7-4250-4E53-871B-DBFF7DDE9DD9}" presName="iconBgRect" presStyleLbl="bgShp" presStyleIdx="0" presStyleCnt="5"/>
      <dgm:spPr/>
    </dgm:pt>
    <dgm:pt modelId="{A9313D3D-5E32-48C1-B65E-F3BC63FCF854}" type="pres">
      <dgm:prSet presAssocID="{B9201CF7-4250-4E53-871B-DBFF7DDE9DD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ck"/>
        </a:ext>
      </dgm:extLst>
    </dgm:pt>
    <dgm:pt modelId="{CD9FC4AD-8024-41F4-BF3E-156BB165BD54}" type="pres">
      <dgm:prSet presAssocID="{B9201CF7-4250-4E53-871B-DBFF7DDE9DD9}" presName="spaceRect" presStyleCnt="0"/>
      <dgm:spPr/>
    </dgm:pt>
    <dgm:pt modelId="{66B16CBB-8344-422C-B689-C1AF695BF5C8}" type="pres">
      <dgm:prSet presAssocID="{B9201CF7-4250-4E53-871B-DBFF7DDE9DD9}" presName="textRect" presStyleLbl="revTx" presStyleIdx="0" presStyleCnt="5">
        <dgm:presLayoutVars>
          <dgm:chMax val="1"/>
          <dgm:chPref val="1"/>
        </dgm:presLayoutVars>
      </dgm:prSet>
      <dgm:spPr/>
    </dgm:pt>
    <dgm:pt modelId="{AD511A10-F5DA-41C3-B7CE-B7076B5244E2}" type="pres">
      <dgm:prSet presAssocID="{F6BCC31E-84A6-4D34-9CE5-3734F57EFBD9}" presName="sibTrans" presStyleLbl="sibTrans2D1" presStyleIdx="0" presStyleCnt="0"/>
      <dgm:spPr/>
    </dgm:pt>
    <dgm:pt modelId="{4EC5E57E-FE89-4B81-B14C-EED2CC2AB720}" type="pres">
      <dgm:prSet presAssocID="{AB49916D-6307-455E-B55D-B58BF78C3C47}" presName="compNode" presStyleCnt="0"/>
      <dgm:spPr/>
    </dgm:pt>
    <dgm:pt modelId="{87701A37-0E93-471D-BD79-64E5C9131C9B}" type="pres">
      <dgm:prSet presAssocID="{AB49916D-6307-455E-B55D-B58BF78C3C47}" presName="iconBgRect" presStyleLbl="bgShp" presStyleIdx="1" presStyleCnt="5"/>
      <dgm:spPr/>
    </dgm:pt>
    <dgm:pt modelId="{065DC0C8-3954-46E1-8F47-D0F4E84F4A77}" type="pres">
      <dgm:prSet presAssocID="{AB49916D-6307-455E-B55D-B58BF78C3C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8CF58EF4-18B1-43C3-A50B-D58294F61FF1}" type="pres">
      <dgm:prSet presAssocID="{AB49916D-6307-455E-B55D-B58BF78C3C47}" presName="spaceRect" presStyleCnt="0"/>
      <dgm:spPr/>
    </dgm:pt>
    <dgm:pt modelId="{77A16C43-9F4E-43FA-9769-CBC3AE8DA453}" type="pres">
      <dgm:prSet presAssocID="{AB49916D-6307-455E-B55D-B58BF78C3C47}" presName="textRect" presStyleLbl="revTx" presStyleIdx="1" presStyleCnt="5">
        <dgm:presLayoutVars>
          <dgm:chMax val="1"/>
          <dgm:chPref val="1"/>
        </dgm:presLayoutVars>
      </dgm:prSet>
      <dgm:spPr/>
    </dgm:pt>
    <dgm:pt modelId="{C6B403BE-661F-47A7-869A-92C9CD3B3EB9}" type="pres">
      <dgm:prSet presAssocID="{A5346577-7BF7-4691-B844-74A2959F6848}" presName="sibTrans" presStyleLbl="sibTrans2D1" presStyleIdx="0" presStyleCnt="0"/>
      <dgm:spPr/>
    </dgm:pt>
    <dgm:pt modelId="{518F9B63-2CD9-4D97-B884-9A631AEA2857}" type="pres">
      <dgm:prSet presAssocID="{035BFE3A-7539-4358-8BDF-82FBCF7DE59A}" presName="compNode" presStyleCnt="0"/>
      <dgm:spPr/>
    </dgm:pt>
    <dgm:pt modelId="{FA015802-37EB-41BF-95B7-DF90FE8A5A9C}" type="pres">
      <dgm:prSet presAssocID="{035BFE3A-7539-4358-8BDF-82FBCF7DE59A}" presName="iconBgRect" presStyleLbl="bgShp" presStyleIdx="2" presStyleCnt="5"/>
      <dgm:spPr/>
    </dgm:pt>
    <dgm:pt modelId="{D93CBBD9-71FA-4102-AEAB-3659FAB3CF88}" type="pres">
      <dgm:prSet presAssocID="{035BFE3A-7539-4358-8BDF-82FBCF7DE59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E4D16A0E-1361-4393-BA74-871E67BD4171}" type="pres">
      <dgm:prSet presAssocID="{035BFE3A-7539-4358-8BDF-82FBCF7DE59A}" presName="spaceRect" presStyleCnt="0"/>
      <dgm:spPr/>
    </dgm:pt>
    <dgm:pt modelId="{052D0AF7-7D32-4274-ADBB-6E857483062D}" type="pres">
      <dgm:prSet presAssocID="{035BFE3A-7539-4358-8BDF-82FBCF7DE59A}" presName="textRect" presStyleLbl="revTx" presStyleIdx="2" presStyleCnt="5" custScaleY="193520" custLinFactNeighborX="-509" custLinFactNeighborY="8391">
        <dgm:presLayoutVars>
          <dgm:chMax val="1"/>
          <dgm:chPref val="1"/>
        </dgm:presLayoutVars>
      </dgm:prSet>
      <dgm:spPr/>
    </dgm:pt>
    <dgm:pt modelId="{9818CA14-F8FA-4075-8529-CCB79FBF8FD7}" type="pres">
      <dgm:prSet presAssocID="{542134BE-D295-4D86-B076-10FFC66D59A7}" presName="sibTrans" presStyleLbl="sibTrans2D1" presStyleIdx="0" presStyleCnt="0"/>
      <dgm:spPr/>
    </dgm:pt>
    <dgm:pt modelId="{5E4CCEB3-6354-494B-9D2E-2BC12A0FFB34}" type="pres">
      <dgm:prSet presAssocID="{69CAF14D-CD58-4D35-AD40-B0F3FA66BAF1}" presName="compNode" presStyleCnt="0"/>
      <dgm:spPr/>
    </dgm:pt>
    <dgm:pt modelId="{9FB34057-7F95-4FA1-8806-F71DD637275B}" type="pres">
      <dgm:prSet presAssocID="{69CAF14D-CD58-4D35-AD40-B0F3FA66BAF1}" presName="iconBgRect" presStyleLbl="bgShp" presStyleIdx="3" presStyleCnt="5"/>
      <dgm:spPr/>
    </dgm:pt>
    <dgm:pt modelId="{A3CDF3BF-2A05-425F-87AD-A6FBF63E8140}" type="pres">
      <dgm:prSet presAssocID="{69CAF14D-CD58-4D35-AD40-B0F3FA66BAF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kakning"/>
        </a:ext>
      </dgm:extLst>
    </dgm:pt>
    <dgm:pt modelId="{8D5455A3-4627-4628-9C88-B2FB17BCEC0D}" type="pres">
      <dgm:prSet presAssocID="{69CAF14D-CD58-4D35-AD40-B0F3FA66BAF1}" presName="spaceRect" presStyleCnt="0"/>
      <dgm:spPr/>
    </dgm:pt>
    <dgm:pt modelId="{A215253D-CDB7-4508-B0B3-4EA3B9BB1A4B}" type="pres">
      <dgm:prSet presAssocID="{69CAF14D-CD58-4D35-AD40-B0F3FA66BAF1}" presName="textRect" presStyleLbl="revTx" presStyleIdx="3" presStyleCnt="5">
        <dgm:presLayoutVars>
          <dgm:chMax val="1"/>
          <dgm:chPref val="1"/>
        </dgm:presLayoutVars>
      </dgm:prSet>
      <dgm:spPr/>
    </dgm:pt>
    <dgm:pt modelId="{E27DD3D9-223B-48DC-9DAD-5955AC626118}" type="pres">
      <dgm:prSet presAssocID="{ED2A7DD7-E5DA-4078-AA04-5E4552CD67FD}" presName="sibTrans" presStyleLbl="sibTrans2D1" presStyleIdx="0" presStyleCnt="0"/>
      <dgm:spPr/>
    </dgm:pt>
    <dgm:pt modelId="{52EA54A0-A490-4037-A709-99BDEEDBEA0C}" type="pres">
      <dgm:prSet presAssocID="{98FE1AF4-B7DB-4138-882B-A46EEB8A3F42}" presName="compNode" presStyleCnt="0"/>
      <dgm:spPr/>
    </dgm:pt>
    <dgm:pt modelId="{FA2604E0-91F7-4A32-9976-CF421C09FAA3}" type="pres">
      <dgm:prSet presAssocID="{98FE1AF4-B7DB-4138-882B-A46EEB8A3F42}" presName="iconBgRect" presStyleLbl="bgShp" presStyleIdx="4" presStyleCnt="5"/>
      <dgm:spPr/>
    </dgm:pt>
    <dgm:pt modelId="{D1377BB0-A684-44E9-B2E3-1161E3ACB6FA}" type="pres">
      <dgm:prSet presAssocID="{98FE1AF4-B7DB-4138-882B-A46EEB8A3F4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7854A1BC-3958-43EE-99CC-A563F932A7BB}" type="pres">
      <dgm:prSet presAssocID="{98FE1AF4-B7DB-4138-882B-A46EEB8A3F42}" presName="spaceRect" presStyleCnt="0"/>
      <dgm:spPr/>
    </dgm:pt>
    <dgm:pt modelId="{F359E0F3-B6DB-476E-83CB-EFCE7C9F3E8D}" type="pres">
      <dgm:prSet presAssocID="{98FE1AF4-B7DB-4138-882B-A46EEB8A3F42}" presName="textRect" presStyleLbl="revTx" presStyleIdx="4" presStyleCnt="5">
        <dgm:presLayoutVars>
          <dgm:chMax val="1"/>
          <dgm:chPref val="1"/>
        </dgm:presLayoutVars>
      </dgm:prSet>
      <dgm:spPr/>
    </dgm:pt>
  </dgm:ptLst>
  <dgm:cxnLst>
    <dgm:cxn modelId="{3197330C-8335-4128-AD52-4EAA7382F616}" srcId="{A7DFD919-6E72-44D7-9DB7-28858661B483}" destId="{98FE1AF4-B7DB-4138-882B-A46EEB8A3F42}" srcOrd="4" destOrd="0" parTransId="{EBA8FC2C-7675-4E5F-A5AB-5F0F5474EC54}" sibTransId="{5549F7B6-D71D-4EB7-856B-0C897586A98B}"/>
    <dgm:cxn modelId="{CFAA8C22-FA68-4C2B-B901-6FA3FB45383A}" type="presOf" srcId="{035BFE3A-7539-4358-8BDF-82FBCF7DE59A}" destId="{052D0AF7-7D32-4274-ADBB-6E857483062D}" srcOrd="0" destOrd="0" presId="urn:microsoft.com/office/officeart/2018/2/layout/IconCircleList"/>
    <dgm:cxn modelId="{A731AE37-5021-4091-9629-FEEA0F298F7B}" type="presOf" srcId="{98FE1AF4-B7DB-4138-882B-A46EEB8A3F42}" destId="{F359E0F3-B6DB-476E-83CB-EFCE7C9F3E8D}" srcOrd="0" destOrd="0" presId="urn:microsoft.com/office/officeart/2018/2/layout/IconCircleList"/>
    <dgm:cxn modelId="{7D61875A-78EC-4B6F-A10D-81A9A6FE14C6}" type="presOf" srcId="{A5346577-7BF7-4691-B844-74A2959F6848}" destId="{C6B403BE-661F-47A7-869A-92C9CD3B3EB9}" srcOrd="0" destOrd="0" presId="urn:microsoft.com/office/officeart/2018/2/layout/IconCircleList"/>
    <dgm:cxn modelId="{A7BC569B-EBBB-4C68-9886-7A5233EB931A}" srcId="{A7DFD919-6E72-44D7-9DB7-28858661B483}" destId="{B9201CF7-4250-4E53-871B-DBFF7DDE9DD9}" srcOrd="0" destOrd="0" parTransId="{CE1EFFC2-4972-4380-B92D-E525EDAAC03B}" sibTransId="{F6BCC31E-84A6-4D34-9CE5-3734F57EFBD9}"/>
    <dgm:cxn modelId="{8F6471AA-4084-4289-96F7-A21B32139537}" srcId="{A7DFD919-6E72-44D7-9DB7-28858661B483}" destId="{035BFE3A-7539-4358-8BDF-82FBCF7DE59A}" srcOrd="2" destOrd="0" parTransId="{C545EDB6-5561-45F9-8AC8-E1E7B17CD213}" sibTransId="{542134BE-D295-4D86-B076-10FFC66D59A7}"/>
    <dgm:cxn modelId="{2229B0B4-BF3F-45BB-B426-05D1A99572EB}" type="presOf" srcId="{ED2A7DD7-E5DA-4078-AA04-5E4552CD67FD}" destId="{E27DD3D9-223B-48DC-9DAD-5955AC626118}" srcOrd="0" destOrd="0" presId="urn:microsoft.com/office/officeart/2018/2/layout/IconCircleList"/>
    <dgm:cxn modelId="{5EF7CACE-B631-47F7-A5C1-9065B4009F38}" type="presOf" srcId="{69CAF14D-CD58-4D35-AD40-B0F3FA66BAF1}" destId="{A215253D-CDB7-4508-B0B3-4EA3B9BB1A4B}" srcOrd="0" destOrd="0" presId="urn:microsoft.com/office/officeart/2018/2/layout/IconCircleList"/>
    <dgm:cxn modelId="{6513FBD2-D2EE-40EC-A850-2A1BF571C6B9}" type="presOf" srcId="{F6BCC31E-84A6-4D34-9CE5-3734F57EFBD9}" destId="{AD511A10-F5DA-41C3-B7CE-B7076B5244E2}" srcOrd="0" destOrd="0" presId="urn:microsoft.com/office/officeart/2018/2/layout/IconCircleList"/>
    <dgm:cxn modelId="{1A96A6D6-A67C-47A7-9112-B8C3535ED353}" type="presOf" srcId="{542134BE-D295-4D86-B076-10FFC66D59A7}" destId="{9818CA14-F8FA-4075-8529-CCB79FBF8FD7}" srcOrd="0" destOrd="0" presId="urn:microsoft.com/office/officeart/2018/2/layout/IconCircleList"/>
    <dgm:cxn modelId="{61DD67DF-20E7-4D15-BAFB-2118CCDBA4CB}" type="presOf" srcId="{B9201CF7-4250-4E53-871B-DBFF7DDE9DD9}" destId="{66B16CBB-8344-422C-B689-C1AF695BF5C8}" srcOrd="0" destOrd="0" presId="urn:microsoft.com/office/officeart/2018/2/layout/IconCircleList"/>
    <dgm:cxn modelId="{FEB4D0ED-8FE9-4858-9001-7524EB9B041F}" srcId="{A7DFD919-6E72-44D7-9DB7-28858661B483}" destId="{AB49916D-6307-455E-B55D-B58BF78C3C47}" srcOrd="1" destOrd="0" parTransId="{9389B0E7-00FB-471C-AA19-1A9F8A4FD781}" sibTransId="{A5346577-7BF7-4691-B844-74A2959F6848}"/>
    <dgm:cxn modelId="{7D729CF0-9956-43D2-9708-07C486FD413A}" type="presOf" srcId="{AB49916D-6307-455E-B55D-B58BF78C3C47}" destId="{77A16C43-9F4E-43FA-9769-CBC3AE8DA453}" srcOrd="0" destOrd="0" presId="urn:microsoft.com/office/officeart/2018/2/layout/IconCircleList"/>
    <dgm:cxn modelId="{E722C1F0-BB83-4D2F-AA7A-CCEF6F8B55DA}" srcId="{A7DFD919-6E72-44D7-9DB7-28858661B483}" destId="{69CAF14D-CD58-4D35-AD40-B0F3FA66BAF1}" srcOrd="3" destOrd="0" parTransId="{F73E16B4-894A-4C25-A7D4-142C10F70D06}" sibTransId="{ED2A7DD7-E5DA-4078-AA04-5E4552CD67FD}"/>
    <dgm:cxn modelId="{20582FFD-8C03-4196-96CB-0E3517235F87}" type="presOf" srcId="{A7DFD919-6E72-44D7-9DB7-28858661B483}" destId="{69B6C2ED-0A22-404F-826D-2CC370FB543F}" srcOrd="0" destOrd="0" presId="urn:microsoft.com/office/officeart/2018/2/layout/IconCircleList"/>
    <dgm:cxn modelId="{8F89F9A3-C17C-4E9D-9DF3-590040DCC24B}" type="presParOf" srcId="{69B6C2ED-0A22-404F-826D-2CC370FB543F}" destId="{9D4FE5B4-AF4C-4477-8DC7-28214E4512E6}" srcOrd="0" destOrd="0" presId="urn:microsoft.com/office/officeart/2018/2/layout/IconCircleList"/>
    <dgm:cxn modelId="{65925B6C-B1FD-4BF5-8C7C-FBCBBFB26374}" type="presParOf" srcId="{9D4FE5B4-AF4C-4477-8DC7-28214E4512E6}" destId="{AEA5BD96-954C-450F-A9DC-1FABC1B911AC}" srcOrd="0" destOrd="0" presId="urn:microsoft.com/office/officeart/2018/2/layout/IconCircleList"/>
    <dgm:cxn modelId="{A6519E3D-42CB-4DB7-8F8B-7E4DEE66FA8E}" type="presParOf" srcId="{AEA5BD96-954C-450F-A9DC-1FABC1B911AC}" destId="{FCADE340-A430-451E-AE52-061F3EE0B415}" srcOrd="0" destOrd="0" presId="urn:microsoft.com/office/officeart/2018/2/layout/IconCircleList"/>
    <dgm:cxn modelId="{64D0E63E-00EA-48B0-8E24-3D846C600DDE}" type="presParOf" srcId="{AEA5BD96-954C-450F-A9DC-1FABC1B911AC}" destId="{A9313D3D-5E32-48C1-B65E-F3BC63FCF854}" srcOrd="1" destOrd="0" presId="urn:microsoft.com/office/officeart/2018/2/layout/IconCircleList"/>
    <dgm:cxn modelId="{F13D7309-8090-4858-86EA-3A916F242BA1}" type="presParOf" srcId="{AEA5BD96-954C-450F-A9DC-1FABC1B911AC}" destId="{CD9FC4AD-8024-41F4-BF3E-156BB165BD54}" srcOrd="2" destOrd="0" presId="urn:microsoft.com/office/officeart/2018/2/layout/IconCircleList"/>
    <dgm:cxn modelId="{9D837BD5-2EAB-48AE-B273-A6A135A82966}" type="presParOf" srcId="{AEA5BD96-954C-450F-A9DC-1FABC1B911AC}" destId="{66B16CBB-8344-422C-B689-C1AF695BF5C8}" srcOrd="3" destOrd="0" presId="urn:microsoft.com/office/officeart/2018/2/layout/IconCircleList"/>
    <dgm:cxn modelId="{9FFC89A9-DED6-437D-83E1-16A7186E6AA6}" type="presParOf" srcId="{9D4FE5B4-AF4C-4477-8DC7-28214E4512E6}" destId="{AD511A10-F5DA-41C3-B7CE-B7076B5244E2}" srcOrd="1" destOrd="0" presId="urn:microsoft.com/office/officeart/2018/2/layout/IconCircleList"/>
    <dgm:cxn modelId="{DDA3CB05-F52F-4CE5-B0C4-1BB2A00F042D}" type="presParOf" srcId="{9D4FE5B4-AF4C-4477-8DC7-28214E4512E6}" destId="{4EC5E57E-FE89-4B81-B14C-EED2CC2AB720}" srcOrd="2" destOrd="0" presId="urn:microsoft.com/office/officeart/2018/2/layout/IconCircleList"/>
    <dgm:cxn modelId="{ED0052E2-384C-4BC7-AB77-76ACDAE8E173}" type="presParOf" srcId="{4EC5E57E-FE89-4B81-B14C-EED2CC2AB720}" destId="{87701A37-0E93-471D-BD79-64E5C9131C9B}" srcOrd="0" destOrd="0" presId="urn:microsoft.com/office/officeart/2018/2/layout/IconCircleList"/>
    <dgm:cxn modelId="{A5982AE3-CD06-46C9-89B0-AB3F77B8F455}" type="presParOf" srcId="{4EC5E57E-FE89-4B81-B14C-EED2CC2AB720}" destId="{065DC0C8-3954-46E1-8F47-D0F4E84F4A77}" srcOrd="1" destOrd="0" presId="urn:microsoft.com/office/officeart/2018/2/layout/IconCircleList"/>
    <dgm:cxn modelId="{AD647349-D2B3-423E-824E-7D45DF4A86B5}" type="presParOf" srcId="{4EC5E57E-FE89-4B81-B14C-EED2CC2AB720}" destId="{8CF58EF4-18B1-43C3-A50B-D58294F61FF1}" srcOrd="2" destOrd="0" presId="urn:microsoft.com/office/officeart/2018/2/layout/IconCircleList"/>
    <dgm:cxn modelId="{D37BA425-B658-4705-BF21-7EC3EE8065B2}" type="presParOf" srcId="{4EC5E57E-FE89-4B81-B14C-EED2CC2AB720}" destId="{77A16C43-9F4E-43FA-9769-CBC3AE8DA453}" srcOrd="3" destOrd="0" presId="urn:microsoft.com/office/officeart/2018/2/layout/IconCircleList"/>
    <dgm:cxn modelId="{1A9EE43A-38C4-477F-A7BC-136261117E1C}" type="presParOf" srcId="{9D4FE5B4-AF4C-4477-8DC7-28214E4512E6}" destId="{C6B403BE-661F-47A7-869A-92C9CD3B3EB9}" srcOrd="3" destOrd="0" presId="urn:microsoft.com/office/officeart/2018/2/layout/IconCircleList"/>
    <dgm:cxn modelId="{D47029BB-085E-4BB3-9FED-6E612C594FFD}" type="presParOf" srcId="{9D4FE5B4-AF4C-4477-8DC7-28214E4512E6}" destId="{518F9B63-2CD9-4D97-B884-9A631AEA2857}" srcOrd="4" destOrd="0" presId="urn:microsoft.com/office/officeart/2018/2/layout/IconCircleList"/>
    <dgm:cxn modelId="{0B797B61-3EE0-4D0A-9BE9-1B81BBF8E177}" type="presParOf" srcId="{518F9B63-2CD9-4D97-B884-9A631AEA2857}" destId="{FA015802-37EB-41BF-95B7-DF90FE8A5A9C}" srcOrd="0" destOrd="0" presId="urn:microsoft.com/office/officeart/2018/2/layout/IconCircleList"/>
    <dgm:cxn modelId="{57266076-F584-4581-8E4B-F46DDB361FED}" type="presParOf" srcId="{518F9B63-2CD9-4D97-B884-9A631AEA2857}" destId="{D93CBBD9-71FA-4102-AEAB-3659FAB3CF88}" srcOrd="1" destOrd="0" presId="urn:microsoft.com/office/officeart/2018/2/layout/IconCircleList"/>
    <dgm:cxn modelId="{684917AF-F045-4111-8C32-C23E0099DA50}" type="presParOf" srcId="{518F9B63-2CD9-4D97-B884-9A631AEA2857}" destId="{E4D16A0E-1361-4393-BA74-871E67BD4171}" srcOrd="2" destOrd="0" presId="urn:microsoft.com/office/officeart/2018/2/layout/IconCircleList"/>
    <dgm:cxn modelId="{3D50EDD1-A1CD-476F-90E9-C784AA5FA560}" type="presParOf" srcId="{518F9B63-2CD9-4D97-B884-9A631AEA2857}" destId="{052D0AF7-7D32-4274-ADBB-6E857483062D}" srcOrd="3" destOrd="0" presId="urn:microsoft.com/office/officeart/2018/2/layout/IconCircleList"/>
    <dgm:cxn modelId="{D86ED274-A183-4147-9954-697CA34F8C23}" type="presParOf" srcId="{9D4FE5B4-AF4C-4477-8DC7-28214E4512E6}" destId="{9818CA14-F8FA-4075-8529-CCB79FBF8FD7}" srcOrd="5" destOrd="0" presId="urn:microsoft.com/office/officeart/2018/2/layout/IconCircleList"/>
    <dgm:cxn modelId="{85E1F0E6-50F8-4F0F-8372-9B767358EA54}" type="presParOf" srcId="{9D4FE5B4-AF4C-4477-8DC7-28214E4512E6}" destId="{5E4CCEB3-6354-494B-9D2E-2BC12A0FFB34}" srcOrd="6" destOrd="0" presId="urn:microsoft.com/office/officeart/2018/2/layout/IconCircleList"/>
    <dgm:cxn modelId="{6D140BEE-699F-40C3-B158-4650BB9648DC}" type="presParOf" srcId="{5E4CCEB3-6354-494B-9D2E-2BC12A0FFB34}" destId="{9FB34057-7F95-4FA1-8806-F71DD637275B}" srcOrd="0" destOrd="0" presId="urn:microsoft.com/office/officeart/2018/2/layout/IconCircleList"/>
    <dgm:cxn modelId="{6BB739D9-8B00-4F28-95AC-C57DDF6F36BC}" type="presParOf" srcId="{5E4CCEB3-6354-494B-9D2E-2BC12A0FFB34}" destId="{A3CDF3BF-2A05-425F-87AD-A6FBF63E8140}" srcOrd="1" destOrd="0" presId="urn:microsoft.com/office/officeart/2018/2/layout/IconCircleList"/>
    <dgm:cxn modelId="{9951ECD6-0FC2-4E43-AB80-35C16987793A}" type="presParOf" srcId="{5E4CCEB3-6354-494B-9D2E-2BC12A0FFB34}" destId="{8D5455A3-4627-4628-9C88-B2FB17BCEC0D}" srcOrd="2" destOrd="0" presId="urn:microsoft.com/office/officeart/2018/2/layout/IconCircleList"/>
    <dgm:cxn modelId="{707B6FDA-BBD5-40AA-B401-5DA7E1546D62}" type="presParOf" srcId="{5E4CCEB3-6354-494B-9D2E-2BC12A0FFB34}" destId="{A215253D-CDB7-4508-B0B3-4EA3B9BB1A4B}" srcOrd="3" destOrd="0" presId="urn:microsoft.com/office/officeart/2018/2/layout/IconCircleList"/>
    <dgm:cxn modelId="{1285AD3E-C4CB-4AEE-9B2A-89F83C5F8135}" type="presParOf" srcId="{9D4FE5B4-AF4C-4477-8DC7-28214E4512E6}" destId="{E27DD3D9-223B-48DC-9DAD-5955AC626118}" srcOrd="7" destOrd="0" presId="urn:microsoft.com/office/officeart/2018/2/layout/IconCircleList"/>
    <dgm:cxn modelId="{1DADCBDC-1BCC-4031-9A78-CA20084E1C2A}" type="presParOf" srcId="{9D4FE5B4-AF4C-4477-8DC7-28214E4512E6}" destId="{52EA54A0-A490-4037-A709-99BDEEDBEA0C}" srcOrd="8" destOrd="0" presId="urn:microsoft.com/office/officeart/2018/2/layout/IconCircleList"/>
    <dgm:cxn modelId="{A9229C48-3DF8-4FA6-BD36-4AD6A09AC86D}" type="presParOf" srcId="{52EA54A0-A490-4037-A709-99BDEEDBEA0C}" destId="{FA2604E0-91F7-4A32-9976-CF421C09FAA3}" srcOrd="0" destOrd="0" presId="urn:microsoft.com/office/officeart/2018/2/layout/IconCircleList"/>
    <dgm:cxn modelId="{EA30FC87-E510-4906-8381-EF42D0FFE59E}" type="presParOf" srcId="{52EA54A0-A490-4037-A709-99BDEEDBEA0C}" destId="{D1377BB0-A684-44E9-B2E3-1161E3ACB6FA}" srcOrd="1" destOrd="0" presId="urn:microsoft.com/office/officeart/2018/2/layout/IconCircleList"/>
    <dgm:cxn modelId="{0E01E38A-2D9A-4221-AA64-EC904FA8A0FF}" type="presParOf" srcId="{52EA54A0-A490-4037-A709-99BDEEDBEA0C}" destId="{7854A1BC-3958-43EE-99CC-A563F932A7BB}" srcOrd="2" destOrd="0" presId="urn:microsoft.com/office/officeart/2018/2/layout/IconCircleList"/>
    <dgm:cxn modelId="{C84F2F5C-9B61-4323-A18B-BFC2E05DC19C}" type="presParOf" srcId="{52EA54A0-A490-4037-A709-99BDEEDBEA0C}" destId="{F359E0F3-B6DB-476E-83CB-EFCE7C9F3E8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DE340-A430-451E-AE52-061F3EE0B415}">
      <dsp:nvSpPr>
        <dsp:cNvPr id="0" name=""/>
        <dsp:cNvSpPr/>
      </dsp:nvSpPr>
      <dsp:spPr>
        <a:xfrm>
          <a:off x="268182" y="953011"/>
          <a:ext cx="919031" cy="919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13D3D-5E32-48C1-B65E-F3BC63FCF854}">
      <dsp:nvSpPr>
        <dsp:cNvPr id="0" name=""/>
        <dsp:cNvSpPr/>
      </dsp:nvSpPr>
      <dsp:spPr>
        <a:xfrm>
          <a:off x="461178" y="1146008"/>
          <a:ext cx="533038" cy="5330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B16CBB-8344-422C-B689-C1AF695BF5C8}">
      <dsp:nvSpPr>
        <dsp:cNvPr id="0" name=""/>
        <dsp:cNvSpPr/>
      </dsp:nvSpPr>
      <dsp:spPr>
        <a:xfrm>
          <a:off x="1384149" y="953011"/>
          <a:ext cx="2166289" cy="919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err="1"/>
            <a:t>Färdplanen</a:t>
          </a:r>
          <a:r>
            <a:rPr lang="en-US" sz="1600" kern="1200" dirty="0"/>
            <a:t> ska </a:t>
          </a:r>
          <a:r>
            <a:rPr lang="en-US" sz="1600" kern="1200" dirty="0" err="1"/>
            <a:t>tydliggöra</a:t>
          </a:r>
          <a:r>
            <a:rPr lang="en-US" sz="1600" kern="1200" dirty="0"/>
            <a:t> och </a:t>
          </a:r>
          <a:r>
            <a:rPr lang="en-US" sz="1600" kern="1200" dirty="0" err="1"/>
            <a:t>fokusera</a:t>
          </a:r>
          <a:r>
            <a:rPr lang="en-US" sz="1600" kern="1200" dirty="0"/>
            <a:t> </a:t>
          </a:r>
          <a:r>
            <a:rPr lang="en-US" sz="1600" kern="1200" dirty="0" err="1"/>
            <a:t>på</a:t>
          </a:r>
          <a:r>
            <a:rPr lang="en-US" sz="1600" kern="1200" dirty="0"/>
            <a:t> </a:t>
          </a:r>
          <a:r>
            <a:rPr lang="en-US" sz="1600" kern="1200" dirty="0" err="1"/>
            <a:t>förflyttningar</a:t>
          </a:r>
          <a:r>
            <a:rPr lang="en-US" sz="1600" kern="1200" dirty="0"/>
            <a:t> </a:t>
          </a:r>
          <a:r>
            <a:rPr lang="en-US" sz="1600" kern="1200" dirty="0" err="1"/>
            <a:t>som</a:t>
          </a:r>
          <a:r>
            <a:rPr lang="en-US" sz="1600" kern="1200" dirty="0"/>
            <a:t> </a:t>
          </a:r>
          <a:r>
            <a:rPr lang="en-US" sz="1600" kern="1200" dirty="0" err="1"/>
            <a:t>behövs</a:t>
          </a:r>
          <a:r>
            <a:rPr lang="en-US" sz="1600" kern="1200" dirty="0"/>
            <a:t> för </a:t>
          </a:r>
          <a:r>
            <a:rPr lang="en-US" sz="1600" kern="1200" dirty="0" err="1"/>
            <a:t>att</a:t>
          </a:r>
          <a:r>
            <a:rPr lang="en-US" sz="1600" kern="1200" dirty="0"/>
            <a:t> </a:t>
          </a:r>
          <a:r>
            <a:rPr lang="en-US" sz="1600" kern="1200" dirty="0" err="1"/>
            <a:t>uppnå</a:t>
          </a:r>
          <a:r>
            <a:rPr lang="en-US" sz="1600" kern="1200" dirty="0"/>
            <a:t> </a:t>
          </a:r>
          <a:r>
            <a:rPr lang="en-US" sz="1600" kern="1200" dirty="0" err="1"/>
            <a:t>målbilden</a:t>
          </a:r>
          <a:r>
            <a:rPr lang="en-US" sz="1600" kern="1200" dirty="0"/>
            <a:t> för </a:t>
          </a:r>
          <a:r>
            <a:rPr lang="en-US" sz="1600" kern="1200" dirty="0" err="1"/>
            <a:t>Nära</a:t>
          </a:r>
          <a:r>
            <a:rPr lang="en-US" sz="1600" kern="1200" dirty="0"/>
            <a:t> </a:t>
          </a:r>
          <a:r>
            <a:rPr lang="en-US" sz="1600" kern="1200" dirty="0" err="1"/>
            <a:t>vård</a:t>
          </a:r>
          <a:r>
            <a:rPr lang="en-US" sz="1600" kern="1200" dirty="0"/>
            <a:t> i </a:t>
          </a:r>
          <a:r>
            <a:rPr lang="en-US" sz="1600" kern="1200" dirty="0" err="1"/>
            <a:t>Sörmland</a:t>
          </a:r>
          <a:r>
            <a:rPr lang="en-US" sz="1600" kern="1200" dirty="0"/>
            <a:t>.</a:t>
          </a:r>
        </a:p>
      </dsp:txBody>
      <dsp:txXfrm>
        <a:off x="1384149" y="953011"/>
        <a:ext cx="2166289" cy="919031"/>
      </dsp:txXfrm>
    </dsp:sp>
    <dsp:sp modelId="{87701A37-0E93-471D-BD79-64E5C9131C9B}">
      <dsp:nvSpPr>
        <dsp:cNvPr id="0" name=""/>
        <dsp:cNvSpPr/>
      </dsp:nvSpPr>
      <dsp:spPr>
        <a:xfrm>
          <a:off x="3927898" y="953011"/>
          <a:ext cx="919031" cy="919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DC0C8-3954-46E1-8F47-D0F4E84F4A77}">
      <dsp:nvSpPr>
        <dsp:cNvPr id="0" name=""/>
        <dsp:cNvSpPr/>
      </dsp:nvSpPr>
      <dsp:spPr>
        <a:xfrm>
          <a:off x="4120894" y="1146008"/>
          <a:ext cx="533038" cy="5330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A16C43-9F4E-43FA-9769-CBC3AE8DA453}">
      <dsp:nvSpPr>
        <dsp:cNvPr id="0" name=""/>
        <dsp:cNvSpPr/>
      </dsp:nvSpPr>
      <dsp:spPr>
        <a:xfrm>
          <a:off x="5043865" y="953011"/>
          <a:ext cx="2166289" cy="919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Syftet </a:t>
          </a:r>
          <a:r>
            <a:rPr lang="en-US" sz="1600" kern="1200" dirty="0" err="1"/>
            <a:t>är</a:t>
          </a:r>
          <a:r>
            <a:rPr lang="en-US" sz="1600" kern="1200" dirty="0"/>
            <a:t> bland </a:t>
          </a:r>
          <a:r>
            <a:rPr lang="en-US" sz="1600" kern="1200" dirty="0" err="1"/>
            <a:t>annat</a:t>
          </a:r>
          <a:r>
            <a:rPr lang="en-US" sz="1600" kern="1200" dirty="0"/>
            <a:t> </a:t>
          </a:r>
          <a:r>
            <a:rPr lang="en-US" sz="1600" kern="1200" dirty="0" err="1"/>
            <a:t>att</a:t>
          </a:r>
          <a:r>
            <a:rPr lang="en-US" sz="1600" kern="1200" dirty="0"/>
            <a:t> </a:t>
          </a:r>
          <a:r>
            <a:rPr lang="en-US" sz="1600" kern="1200" dirty="0" err="1"/>
            <a:t>fastställa</a:t>
          </a:r>
          <a:r>
            <a:rPr lang="en-US" sz="1600" kern="1200" dirty="0"/>
            <a:t> </a:t>
          </a:r>
          <a:r>
            <a:rPr lang="en-US" sz="1600" kern="1200" dirty="0" err="1"/>
            <a:t>fokusområden</a:t>
          </a:r>
          <a:r>
            <a:rPr lang="en-US" sz="1600" kern="1200" dirty="0"/>
            <a:t> och </a:t>
          </a:r>
          <a:r>
            <a:rPr lang="en-US" sz="1600" kern="1200" dirty="0" err="1"/>
            <a:t>aktiviteter</a:t>
          </a:r>
          <a:r>
            <a:rPr lang="en-US" sz="1600" kern="1200" dirty="0"/>
            <a:t> för det </a:t>
          </a:r>
          <a:r>
            <a:rPr lang="en-US" sz="1600" kern="1200" dirty="0" err="1"/>
            <a:t>gemensamma</a:t>
          </a:r>
          <a:r>
            <a:rPr lang="en-US" sz="1600" kern="1200" dirty="0"/>
            <a:t> </a:t>
          </a:r>
          <a:r>
            <a:rPr lang="en-US" sz="1600" kern="1200" dirty="0" err="1"/>
            <a:t>arbetet</a:t>
          </a:r>
          <a:r>
            <a:rPr lang="en-US" sz="1600" kern="1200" dirty="0"/>
            <a:t> mot </a:t>
          </a:r>
          <a:r>
            <a:rPr lang="en-US" sz="1600" kern="1200" dirty="0" err="1"/>
            <a:t>Nära</a:t>
          </a:r>
          <a:r>
            <a:rPr lang="en-US" sz="1600" kern="1200" dirty="0"/>
            <a:t> </a:t>
          </a:r>
          <a:r>
            <a:rPr lang="en-US" sz="1600" kern="1200" dirty="0" err="1"/>
            <a:t>vård</a:t>
          </a:r>
          <a:r>
            <a:rPr lang="en-US" sz="1600" kern="1200" dirty="0"/>
            <a:t>.</a:t>
          </a:r>
        </a:p>
      </dsp:txBody>
      <dsp:txXfrm>
        <a:off x="5043865" y="953011"/>
        <a:ext cx="2166289" cy="919031"/>
      </dsp:txXfrm>
    </dsp:sp>
    <dsp:sp modelId="{FA015802-37EB-41BF-95B7-DF90FE8A5A9C}">
      <dsp:nvSpPr>
        <dsp:cNvPr id="0" name=""/>
        <dsp:cNvSpPr/>
      </dsp:nvSpPr>
      <dsp:spPr>
        <a:xfrm>
          <a:off x="7587614" y="953011"/>
          <a:ext cx="919031" cy="919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3CBBD9-71FA-4102-AEAB-3659FAB3CF88}">
      <dsp:nvSpPr>
        <dsp:cNvPr id="0" name=""/>
        <dsp:cNvSpPr/>
      </dsp:nvSpPr>
      <dsp:spPr>
        <a:xfrm>
          <a:off x="7780611" y="1146008"/>
          <a:ext cx="533038" cy="5330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2D0AF7-7D32-4274-ADBB-6E857483062D}">
      <dsp:nvSpPr>
        <dsp:cNvPr id="0" name=""/>
        <dsp:cNvSpPr/>
      </dsp:nvSpPr>
      <dsp:spPr>
        <a:xfrm>
          <a:off x="8692555" y="600388"/>
          <a:ext cx="2166289" cy="1778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err="1"/>
            <a:t>Omställningen</a:t>
          </a:r>
          <a:r>
            <a:rPr lang="en-US" sz="1600" kern="1200" dirty="0"/>
            <a:t> till </a:t>
          </a:r>
          <a:r>
            <a:rPr lang="en-US" sz="1600" kern="1200" dirty="0" err="1"/>
            <a:t>Nära</a:t>
          </a:r>
          <a:r>
            <a:rPr lang="en-US" sz="1600" kern="1200" dirty="0"/>
            <a:t> </a:t>
          </a:r>
          <a:r>
            <a:rPr lang="en-US" sz="1600" kern="1200" dirty="0" err="1"/>
            <a:t>vård</a:t>
          </a:r>
          <a:r>
            <a:rPr lang="en-US" sz="1600" kern="1200" dirty="0"/>
            <a:t> </a:t>
          </a:r>
          <a:r>
            <a:rPr lang="en-US" sz="1600" kern="1200" dirty="0" err="1"/>
            <a:t>är</a:t>
          </a:r>
          <a:r>
            <a:rPr lang="en-US" sz="1600" kern="1200" dirty="0"/>
            <a:t> </a:t>
          </a:r>
          <a:r>
            <a:rPr lang="en-US" sz="1600" kern="1200" dirty="0" err="1"/>
            <a:t>komplex</a:t>
          </a:r>
          <a:r>
            <a:rPr lang="en-US" sz="1600" kern="1200" dirty="0"/>
            <a:t> och </a:t>
          </a:r>
          <a:r>
            <a:rPr lang="en-US" sz="1600" kern="1200" dirty="0" err="1"/>
            <a:t>kräver</a:t>
          </a:r>
          <a:r>
            <a:rPr lang="en-US" sz="1600" kern="1200" dirty="0"/>
            <a:t> </a:t>
          </a:r>
          <a:r>
            <a:rPr lang="en-US" sz="1600" kern="1200" dirty="0" err="1"/>
            <a:t>ett</a:t>
          </a:r>
          <a:r>
            <a:rPr lang="en-US" sz="1600" kern="1200" dirty="0"/>
            <a:t> </a:t>
          </a:r>
          <a:r>
            <a:rPr lang="en-US" sz="1600" kern="1200" dirty="0" err="1"/>
            <a:t>angreppssätt</a:t>
          </a:r>
          <a:r>
            <a:rPr lang="en-US" sz="1600" kern="1200" dirty="0"/>
            <a:t> </a:t>
          </a:r>
          <a:r>
            <a:rPr lang="en-US" sz="1600" kern="1200" dirty="0" err="1"/>
            <a:t>som</a:t>
          </a:r>
          <a:r>
            <a:rPr lang="en-US" sz="1600" kern="1200" dirty="0"/>
            <a:t> </a:t>
          </a:r>
          <a:r>
            <a:rPr lang="en-US" sz="1600" kern="1200" dirty="0" err="1"/>
            <a:t>tillåter</a:t>
          </a:r>
          <a:r>
            <a:rPr lang="en-US" sz="1600" kern="1200" dirty="0"/>
            <a:t> </a:t>
          </a:r>
          <a:r>
            <a:rPr lang="en-US" sz="1600" kern="1200" dirty="0" err="1"/>
            <a:t>insikter</a:t>
          </a:r>
          <a:r>
            <a:rPr lang="en-US" sz="1600" kern="1200" dirty="0"/>
            <a:t> och </a:t>
          </a:r>
          <a:r>
            <a:rPr lang="en-US" sz="1600" kern="1200" dirty="0" err="1"/>
            <a:t>lärdomar</a:t>
          </a:r>
          <a:r>
            <a:rPr lang="en-US" sz="1600" kern="1200" dirty="0"/>
            <a:t> </a:t>
          </a:r>
          <a:r>
            <a:rPr lang="en-US" sz="1600" kern="1200" dirty="0" err="1"/>
            <a:t>att</a:t>
          </a:r>
          <a:r>
            <a:rPr lang="en-US" sz="1600" kern="1200" dirty="0"/>
            <a:t> </a:t>
          </a:r>
          <a:r>
            <a:rPr lang="en-US" sz="1600" kern="1200" dirty="0" err="1"/>
            <a:t>påverka</a:t>
          </a:r>
          <a:r>
            <a:rPr lang="en-US" sz="1600" kern="1200" dirty="0"/>
            <a:t> </a:t>
          </a:r>
          <a:r>
            <a:rPr lang="en-US" sz="1600" kern="1200" dirty="0" err="1"/>
            <a:t>utformningen</a:t>
          </a:r>
          <a:endParaRPr lang="en-US" sz="1600" kern="1200" dirty="0"/>
        </a:p>
      </dsp:txBody>
      <dsp:txXfrm>
        <a:off x="8692555" y="600388"/>
        <a:ext cx="2166289" cy="1778510"/>
      </dsp:txXfrm>
    </dsp:sp>
    <dsp:sp modelId="{9FB34057-7F95-4FA1-8806-F71DD637275B}">
      <dsp:nvSpPr>
        <dsp:cNvPr id="0" name=""/>
        <dsp:cNvSpPr/>
      </dsp:nvSpPr>
      <dsp:spPr>
        <a:xfrm>
          <a:off x="268182" y="3068643"/>
          <a:ext cx="919031" cy="919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CDF3BF-2A05-425F-87AD-A6FBF63E8140}">
      <dsp:nvSpPr>
        <dsp:cNvPr id="0" name=""/>
        <dsp:cNvSpPr/>
      </dsp:nvSpPr>
      <dsp:spPr>
        <a:xfrm>
          <a:off x="461178" y="3261640"/>
          <a:ext cx="533038" cy="5330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15253D-CDB7-4508-B0B3-4EA3B9BB1A4B}">
      <dsp:nvSpPr>
        <dsp:cNvPr id="0" name=""/>
        <dsp:cNvSpPr/>
      </dsp:nvSpPr>
      <dsp:spPr>
        <a:xfrm>
          <a:off x="1384149" y="3068643"/>
          <a:ext cx="2166289" cy="919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err="1"/>
            <a:t>Färdplanen</a:t>
          </a:r>
          <a:r>
            <a:rPr lang="en-US" sz="1600" kern="1200" dirty="0"/>
            <a:t> </a:t>
          </a:r>
          <a:r>
            <a:rPr lang="en-US" sz="1600" kern="1200" dirty="0" err="1"/>
            <a:t>kommer</a:t>
          </a:r>
          <a:r>
            <a:rPr lang="en-US" sz="1600" kern="1200" dirty="0"/>
            <a:t> </a:t>
          </a:r>
          <a:r>
            <a:rPr lang="en-US" sz="1600" kern="1200" dirty="0" err="1"/>
            <a:t>kontinuerligt</a:t>
          </a:r>
          <a:r>
            <a:rPr lang="en-US" sz="1600" kern="1200" dirty="0"/>
            <a:t> </a:t>
          </a:r>
          <a:r>
            <a:rPr lang="en-US" sz="1600" kern="1200" dirty="0" err="1"/>
            <a:t>uppdateras</a:t>
          </a:r>
          <a:r>
            <a:rPr lang="en-US" sz="1600" kern="1200" dirty="0"/>
            <a:t> och </a:t>
          </a:r>
          <a:r>
            <a:rPr lang="en-US" sz="1600" kern="1200" dirty="0" err="1"/>
            <a:t>utvecklas</a:t>
          </a:r>
          <a:r>
            <a:rPr lang="en-US" sz="1600" kern="1200" dirty="0"/>
            <a:t> </a:t>
          </a:r>
          <a:r>
            <a:rPr lang="en-US" sz="1600" kern="1200" dirty="0" err="1"/>
            <a:t>baserat</a:t>
          </a:r>
          <a:r>
            <a:rPr lang="en-US" sz="1600" kern="1200" dirty="0"/>
            <a:t> </a:t>
          </a:r>
          <a:r>
            <a:rPr lang="en-US" sz="1600" kern="1200" dirty="0" err="1"/>
            <a:t>på</a:t>
          </a:r>
          <a:r>
            <a:rPr lang="en-US" sz="1600" kern="1200" dirty="0"/>
            <a:t> det </a:t>
          </a:r>
          <a:r>
            <a:rPr lang="en-US" sz="1600" kern="1200" dirty="0" err="1"/>
            <a:t>gemensamma</a:t>
          </a:r>
          <a:r>
            <a:rPr lang="en-US" sz="1600" kern="1200" dirty="0"/>
            <a:t> </a:t>
          </a:r>
          <a:r>
            <a:rPr lang="en-US" sz="1600" kern="1200" dirty="0" err="1"/>
            <a:t>arbetet</a:t>
          </a:r>
          <a:r>
            <a:rPr lang="en-US" sz="1600" kern="1200" dirty="0"/>
            <a:t> </a:t>
          </a:r>
          <a:r>
            <a:rPr lang="en-US" sz="1600" kern="1200" dirty="0" err="1"/>
            <a:t>kring</a:t>
          </a:r>
          <a:r>
            <a:rPr lang="en-US" sz="1600" kern="1200" dirty="0"/>
            <a:t> </a:t>
          </a:r>
          <a:r>
            <a:rPr lang="en-US" sz="1600" kern="1200" dirty="0" err="1"/>
            <a:t>Nära</a:t>
          </a:r>
          <a:r>
            <a:rPr lang="en-US" sz="1600" kern="1200" dirty="0"/>
            <a:t> </a:t>
          </a:r>
          <a:r>
            <a:rPr lang="en-US" sz="1600" kern="1200" dirty="0" err="1"/>
            <a:t>vård</a:t>
          </a:r>
          <a:r>
            <a:rPr lang="en-US" sz="1600" kern="1200" dirty="0"/>
            <a:t>.</a:t>
          </a:r>
        </a:p>
      </dsp:txBody>
      <dsp:txXfrm>
        <a:off x="1384149" y="3068643"/>
        <a:ext cx="2166289" cy="919031"/>
      </dsp:txXfrm>
    </dsp:sp>
    <dsp:sp modelId="{FA2604E0-91F7-4A32-9976-CF421C09FAA3}">
      <dsp:nvSpPr>
        <dsp:cNvPr id="0" name=""/>
        <dsp:cNvSpPr/>
      </dsp:nvSpPr>
      <dsp:spPr>
        <a:xfrm>
          <a:off x="3927898" y="3068643"/>
          <a:ext cx="919031" cy="91903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377BB0-A684-44E9-B2E3-1161E3ACB6FA}">
      <dsp:nvSpPr>
        <dsp:cNvPr id="0" name=""/>
        <dsp:cNvSpPr/>
      </dsp:nvSpPr>
      <dsp:spPr>
        <a:xfrm>
          <a:off x="4120894" y="3261640"/>
          <a:ext cx="533038" cy="5330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59E0F3-B6DB-476E-83CB-EFCE7C9F3E8D}">
      <dsp:nvSpPr>
        <dsp:cNvPr id="0" name=""/>
        <dsp:cNvSpPr/>
      </dsp:nvSpPr>
      <dsp:spPr>
        <a:xfrm>
          <a:off x="5043865" y="3068643"/>
          <a:ext cx="2166289" cy="919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err="1"/>
            <a:t>Arbetet</a:t>
          </a:r>
          <a:r>
            <a:rPr lang="en-US" sz="1600" kern="1200" dirty="0"/>
            <a:t> </a:t>
          </a:r>
          <a:r>
            <a:rPr lang="en-US" sz="1600" kern="1200" dirty="0" err="1"/>
            <a:t>enligt</a:t>
          </a:r>
          <a:r>
            <a:rPr lang="en-US" sz="1600" kern="1200" dirty="0"/>
            <a:t> </a:t>
          </a:r>
          <a:r>
            <a:rPr lang="en-US" sz="1600" kern="1200" dirty="0" err="1"/>
            <a:t>färdplanen</a:t>
          </a:r>
          <a:r>
            <a:rPr lang="en-US" sz="1600" kern="1200" dirty="0"/>
            <a:t> och </a:t>
          </a:r>
          <a:r>
            <a:rPr lang="en-US" sz="1600" kern="1200" dirty="0" err="1"/>
            <a:t>uppföljningen</a:t>
          </a:r>
          <a:r>
            <a:rPr lang="en-US" sz="1600" kern="1200" dirty="0"/>
            <a:t> ska </a:t>
          </a:r>
          <a:r>
            <a:rPr lang="en-US" sz="1600" kern="1200" dirty="0" err="1"/>
            <a:t>integreras</a:t>
          </a:r>
          <a:r>
            <a:rPr lang="en-US" sz="1600" kern="1200" dirty="0"/>
            <a:t> i </a:t>
          </a:r>
          <a:r>
            <a:rPr lang="en-US" sz="1600" kern="1200" dirty="0" err="1"/>
            <a:t>ordinarie</a:t>
          </a:r>
          <a:r>
            <a:rPr lang="en-US" sz="1600" kern="1200" dirty="0"/>
            <a:t> </a:t>
          </a:r>
          <a:r>
            <a:rPr lang="en-US" sz="1600" kern="1200" dirty="0" err="1"/>
            <a:t>ledning</a:t>
          </a:r>
          <a:r>
            <a:rPr lang="en-US" sz="1600" kern="1200" dirty="0"/>
            <a:t> och </a:t>
          </a:r>
          <a:r>
            <a:rPr lang="en-US" sz="1600" kern="1200" dirty="0" err="1"/>
            <a:t>styrning</a:t>
          </a:r>
          <a:r>
            <a:rPr lang="en-US" sz="1600" kern="1200" dirty="0"/>
            <a:t> </a:t>
          </a:r>
          <a:r>
            <a:rPr lang="en-US" sz="1600" kern="1200" dirty="0" err="1"/>
            <a:t>inom</a:t>
          </a:r>
          <a:r>
            <a:rPr lang="en-US" sz="1600" kern="1200" dirty="0"/>
            <a:t> </a:t>
          </a:r>
          <a:r>
            <a:rPr lang="en-US" sz="1600" kern="1200" dirty="0" err="1"/>
            <a:t>varje</a:t>
          </a:r>
          <a:r>
            <a:rPr lang="en-US" sz="1600" kern="1200" dirty="0"/>
            <a:t> </a:t>
          </a:r>
          <a:r>
            <a:rPr lang="en-US" sz="1600" kern="1200" dirty="0" err="1"/>
            <a:t>verksamhet</a:t>
          </a:r>
          <a:endParaRPr lang="en-US" sz="1600" kern="1200" dirty="0"/>
        </a:p>
      </dsp:txBody>
      <dsp:txXfrm>
        <a:off x="5043865" y="3068643"/>
        <a:ext cx="2166289" cy="91903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87696EBD-C229-48CA-B162-8976ED012B9D}" type="datetimeFigureOut">
              <a:rPr lang="sv-SE" smtClean="0"/>
              <a:t>2024-02-28</a:t>
            </a:fld>
            <a:endParaRPr lang="sv-SE" dirty="0"/>
          </a:p>
        </p:txBody>
      </p:sp>
      <p:sp>
        <p:nvSpPr>
          <p:cNvPr id="4" name="Platshållare för bildobjekt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39434ED3-4FE8-40B3-A82F-994C47327E3F}" type="slidenum">
              <a:rPr lang="sv-SE" smtClean="0"/>
              <a:t>‹#›</a:t>
            </a:fld>
            <a:endParaRPr lang="sv-SE" dirty="0"/>
          </a:p>
        </p:txBody>
      </p:sp>
    </p:spTree>
    <p:extLst>
      <p:ext uri="{BB962C8B-B14F-4D97-AF65-F5344CB8AC3E}">
        <p14:creationId xmlns:p14="http://schemas.microsoft.com/office/powerpoint/2010/main" val="369701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1</a:t>
            </a:fld>
            <a:endParaRPr lang="sv-SE" dirty="0"/>
          </a:p>
        </p:txBody>
      </p:sp>
    </p:spTree>
    <p:extLst>
      <p:ext uri="{BB962C8B-B14F-4D97-AF65-F5344CB8AC3E}">
        <p14:creationId xmlns:p14="http://schemas.microsoft.com/office/powerpoint/2010/main" val="413378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600"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10</a:t>
            </a:fld>
            <a:endParaRPr lang="sv-SE" dirty="0"/>
          </a:p>
        </p:txBody>
      </p:sp>
    </p:spTree>
    <p:extLst>
      <p:ext uri="{BB962C8B-B14F-4D97-AF65-F5344CB8AC3E}">
        <p14:creationId xmlns:p14="http://schemas.microsoft.com/office/powerpoint/2010/main" val="2789599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600"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2</a:t>
            </a:fld>
            <a:endParaRPr lang="sv-SE" dirty="0"/>
          </a:p>
        </p:txBody>
      </p:sp>
    </p:spTree>
    <p:extLst>
      <p:ext uri="{BB962C8B-B14F-4D97-AF65-F5344CB8AC3E}">
        <p14:creationId xmlns:p14="http://schemas.microsoft.com/office/powerpoint/2010/main" val="233548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dirty="0"/>
              <a:t>Bilden visar att under den kommande 10-årsperioden förväntas gruppen i ålder 80 år och äldre att öka med närmare 50 procent medan gruppen i arbetsför ålder bedöms öka med endast 5 procent. </a:t>
            </a:r>
            <a:endParaRPr lang="sv-SE" sz="1600" dirty="0">
              <a:ea typeface="Calibri"/>
              <a:cs typeface="Calibri"/>
            </a:endParaRPr>
          </a:p>
          <a:p>
            <a:endParaRPr lang="sv-SE" sz="1600" dirty="0"/>
          </a:p>
          <a:p>
            <a:endParaRPr lang="sv-SE" sz="1600" dirty="0">
              <a:cs typeface="Calibri"/>
            </a:endParaRPr>
          </a:p>
          <a:p>
            <a:endParaRPr lang="sv-SE" sz="1600" dirty="0"/>
          </a:p>
          <a:p>
            <a:endParaRPr lang="sv-SE" dirty="0"/>
          </a:p>
          <a:p>
            <a:endParaRPr lang="sv-SE" dirty="0"/>
          </a:p>
        </p:txBody>
      </p:sp>
      <p:sp>
        <p:nvSpPr>
          <p:cNvPr id="4" name="Platshållare för bildnummer 3"/>
          <p:cNvSpPr>
            <a:spLocks noGrp="1"/>
          </p:cNvSpPr>
          <p:nvPr>
            <p:ph type="sldNum" sz="quarter" idx="10"/>
          </p:nvPr>
        </p:nvSpPr>
        <p:spPr/>
        <p:txBody>
          <a:bodyPr/>
          <a:lstStyle/>
          <a:p>
            <a:fld id="{A8FEEE50-C068-4CFE-88D2-7E8E5C4564BC}" type="slidenum">
              <a:rPr lang="sv-SE" smtClean="0"/>
              <a:t>3</a:t>
            </a:fld>
            <a:endParaRPr lang="sv-SE"/>
          </a:p>
        </p:txBody>
      </p:sp>
    </p:spTree>
    <p:extLst>
      <p:ext uri="{BB962C8B-B14F-4D97-AF65-F5344CB8AC3E}">
        <p14:creationId xmlns:p14="http://schemas.microsoft.com/office/powerpoint/2010/main" val="230387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i="0" dirty="0">
                <a:solidFill>
                  <a:srgbClr val="374151"/>
                </a:solidFill>
                <a:effectLst/>
                <a:latin typeface="Söhne"/>
              </a:rPr>
              <a:t>Beskrivning om historiken.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600" b="0" i="0" dirty="0">
              <a:solidFill>
                <a:srgbClr val="374151"/>
              </a:solidFill>
              <a:effectLst/>
              <a:latin typeface="Söhne"/>
            </a:endParaRPr>
          </a:p>
          <a:p>
            <a:r>
              <a:rPr lang="sv-SE" sz="1600" dirty="0"/>
              <a:t>Omställningen till nära vård är en rörelse som påbörjats och pågår runt om i landet. En förändring i synsätt för främst hälso- och sjukvården, men även resten av samhället.</a:t>
            </a:r>
          </a:p>
          <a:p>
            <a:r>
              <a:rPr lang="sv-SE" sz="1600" dirty="0"/>
              <a:t>Regeringen har  beslutat om att en omställning behöver göras inom hela hälso- och sjukvårdssystemet för att möta framtidens utmaningar inom hälso-och sjukvården och omsorgen.</a:t>
            </a:r>
            <a:endParaRPr lang="sv-SE" sz="1600" dirty="0">
              <a:ea typeface="Calibri"/>
              <a:cs typeface="Calibri"/>
            </a:endParaRPr>
          </a:p>
          <a:p>
            <a:r>
              <a:rPr lang="sv-SE" sz="1600" dirty="0"/>
              <a:t>Som underlag till beslut ligger de betänkanden som blev produkten av den samlade utredningen för god och nära vård och som drevs av Anna </a:t>
            </a:r>
            <a:r>
              <a:rPr lang="sv-SE" sz="1600" dirty="0" err="1"/>
              <a:t>Nergårdh</a:t>
            </a:r>
            <a:r>
              <a:rPr lang="sv-SE" sz="1600" dirty="0"/>
              <a:t> på regeringsnivå.</a:t>
            </a:r>
            <a:endParaRPr lang="en-US" sz="1600" dirty="0">
              <a:ea typeface="Calibri"/>
              <a:cs typeface="Calibri"/>
            </a:endParaRPr>
          </a:p>
          <a:p>
            <a:endParaRPr lang="sv-SE"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b="0" i="0" dirty="0">
                <a:solidFill>
                  <a:srgbClr val="374151"/>
                </a:solidFill>
                <a:effectLst/>
                <a:latin typeface="Söhne"/>
              </a:rPr>
              <a:t>Det liknas vid en förskjutning från att vara inriktad på organisation till att fokusera på relationer, från reaktivitet till förebyggande åtgärder, och från uppdelad till sammanhängande vård och omsorg. För medborgaren innebär detta att man aktivt deltar och medskapar sin vård istället för att vara en passiv mottagare av tjänster.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600"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i="0" dirty="0">
                <a:solidFill>
                  <a:srgbClr val="374151"/>
                </a:solidFill>
                <a:effectLst/>
                <a:latin typeface="Söhne"/>
              </a:rPr>
              <a:t>En kort historielektion:</a:t>
            </a:r>
          </a:p>
          <a:p>
            <a:pPr algn="l">
              <a:buFont typeface="Arial" panose="020B0604020202020204" pitchFamily="34" charset="0"/>
              <a:buChar char="•"/>
            </a:pPr>
            <a:r>
              <a:rPr lang="sv-SE" sz="1600" b="0" i="0" dirty="0">
                <a:solidFill>
                  <a:srgbClr val="374151"/>
                </a:solidFill>
                <a:effectLst/>
                <a:latin typeface="Söhne"/>
              </a:rPr>
              <a:t>Sörmlands kommuner och regionen har samverkat inom närvård sedan början av 2000-talet.</a:t>
            </a:r>
          </a:p>
          <a:p>
            <a:pPr algn="l">
              <a:buFont typeface="Arial" panose="020B0604020202020204" pitchFamily="34" charset="0"/>
              <a:buChar char="•"/>
            </a:pPr>
            <a:r>
              <a:rPr lang="sv-SE" sz="1600" b="0" i="0" dirty="0">
                <a:solidFill>
                  <a:srgbClr val="374151"/>
                </a:solidFill>
                <a:effectLst/>
                <a:latin typeface="Söhne"/>
              </a:rPr>
              <a:t>En gemensam politisk nämnd (VOHJS) bildades 2011 för att hantera gemensamma frågor.</a:t>
            </a:r>
          </a:p>
          <a:p>
            <a:pPr algn="l">
              <a:buFont typeface="Arial" panose="020B0604020202020204" pitchFamily="34" charset="0"/>
              <a:buChar char="•"/>
            </a:pPr>
            <a:r>
              <a:rPr lang="sv-SE" sz="1600" b="0" i="0" dirty="0">
                <a:solidFill>
                  <a:srgbClr val="374151"/>
                </a:solidFill>
                <a:effectLst/>
                <a:latin typeface="Söhne"/>
              </a:rPr>
              <a:t>Nämnden bytte namn 2015 till Nämnden för samverkan kring socialtjänst och vård (NSV).</a:t>
            </a:r>
          </a:p>
          <a:p>
            <a:pPr algn="l">
              <a:buFont typeface="Arial" panose="020B0604020202020204" pitchFamily="34" charset="0"/>
              <a:buChar char="•"/>
            </a:pPr>
            <a:r>
              <a:rPr lang="sv-SE" sz="1600" b="0" i="0" dirty="0">
                <a:solidFill>
                  <a:srgbClr val="374151"/>
                </a:solidFill>
                <a:effectLst/>
                <a:latin typeface="Söhne"/>
              </a:rPr>
              <a:t>En närvårdsstruktur för samverkan på tjänstepersonnivå etablerades, inklusive länsstyrgruppen för närvård.</a:t>
            </a:r>
          </a:p>
          <a:p>
            <a:pPr algn="l">
              <a:buFont typeface="Arial" panose="020B0604020202020204" pitchFamily="34" charset="0"/>
              <a:buChar char="•"/>
            </a:pPr>
            <a:r>
              <a:rPr lang="sv-SE" sz="1600" b="0" i="0" dirty="0">
                <a:solidFill>
                  <a:srgbClr val="374151"/>
                </a:solidFill>
                <a:effectLst/>
                <a:latin typeface="Söhne"/>
              </a:rPr>
              <a:t>Diskussioner på nationell nivå ledde till betänkandet om Effektivvård 2016, som betonade behovet av förändring i hälso- och sjukvårdssystemet.</a:t>
            </a:r>
          </a:p>
          <a:p>
            <a:pPr algn="l">
              <a:buFont typeface="Arial" panose="020B0604020202020204" pitchFamily="34" charset="0"/>
              <a:buChar char="•"/>
            </a:pPr>
            <a:r>
              <a:rPr lang="sv-SE" sz="1600" b="0" i="0" dirty="0">
                <a:solidFill>
                  <a:srgbClr val="374151"/>
                </a:solidFill>
                <a:effectLst/>
                <a:latin typeface="Söhne"/>
              </a:rPr>
              <a:t>Regeringen tillsatte en utredare för att stödja utvecklingen av en modern, jämlik och effektiv hälso- och sjukvård.</a:t>
            </a:r>
          </a:p>
          <a:p>
            <a:pPr algn="l">
              <a:buFont typeface="Arial" panose="020B0604020202020204" pitchFamily="34" charset="0"/>
              <a:buChar char="•"/>
            </a:pPr>
            <a:r>
              <a:rPr lang="sv-SE" sz="1600" b="0" i="0" dirty="0">
                <a:solidFill>
                  <a:srgbClr val="374151"/>
                </a:solidFill>
                <a:effectLst/>
                <a:latin typeface="Söhne"/>
              </a:rPr>
              <a:t>Fem offentliga utredningar om God och nära vård resulterade från detta arbete.</a:t>
            </a:r>
          </a:p>
          <a:p>
            <a:pPr algn="l">
              <a:buFont typeface="Arial" panose="020B0604020202020204" pitchFamily="34" charset="0"/>
              <a:buChar char="•"/>
            </a:pPr>
            <a:r>
              <a:rPr lang="sv-SE" sz="1600" b="0" i="0" dirty="0">
                <a:solidFill>
                  <a:srgbClr val="374151"/>
                </a:solidFill>
                <a:effectLst/>
                <a:latin typeface="Söhne"/>
              </a:rPr>
              <a:t>För att möta behoven i Sörmland startades 2021 projektet Nära vård i Sörmland.</a:t>
            </a:r>
          </a:p>
          <a:p>
            <a:pPr algn="l">
              <a:buFont typeface="Arial" panose="020B0604020202020204" pitchFamily="34" charset="0"/>
              <a:buChar char="•"/>
            </a:pPr>
            <a:r>
              <a:rPr lang="sv-SE" sz="1600" b="0" i="0" dirty="0">
                <a:solidFill>
                  <a:srgbClr val="374151"/>
                </a:solidFill>
                <a:effectLst/>
                <a:latin typeface="Söhne"/>
              </a:rPr>
              <a:t>Projektets mål är att ta fram och implementera en målbild för omställningen, identifiera fokusområden fram till 2027 och föreslå strukturer och indikatorer för gemensamt arbete och uppföljning</a:t>
            </a:r>
          </a:p>
          <a:p>
            <a:pPr algn="l">
              <a:buFont typeface="Arial" panose="020B0604020202020204" pitchFamily="34" charset="0"/>
              <a:buChar char="•"/>
            </a:pPr>
            <a:endParaRPr lang="sv-SE" sz="1600" b="0" i="0" dirty="0">
              <a:solidFill>
                <a:srgbClr val="374151"/>
              </a:solidFill>
              <a:effectLst/>
              <a:latin typeface="Söhne"/>
            </a:endParaRPr>
          </a:p>
          <a:p>
            <a:pPr algn="l">
              <a:buFont typeface="Arial" panose="020B0604020202020204" pitchFamily="34" charset="0"/>
              <a:buChar char="•"/>
            </a:pPr>
            <a:endParaRPr lang="sv-SE" sz="1600"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4</a:t>
            </a:fld>
            <a:endParaRPr lang="sv-SE" dirty="0"/>
          </a:p>
        </p:txBody>
      </p:sp>
    </p:spTree>
    <p:extLst>
      <p:ext uri="{BB962C8B-B14F-4D97-AF65-F5344CB8AC3E}">
        <p14:creationId xmlns:p14="http://schemas.microsoft.com/office/powerpoint/2010/main" val="125101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sz="1600" dirty="0"/>
              <a:t>Tillsammans med Regionen kommer länets kommuner att under 2024 utforma en gemensam färdplan för omställningen till en Nära vård.</a:t>
            </a:r>
          </a:p>
          <a:p>
            <a:pPr marL="0" indent="0">
              <a:buFont typeface="Arial" panose="020B0604020202020204" pitchFamily="34" charset="0"/>
              <a:buNone/>
            </a:pPr>
            <a:endParaRPr lang="sv-SE" sz="1600" dirty="0"/>
          </a:p>
          <a:p>
            <a:pPr marL="0" indent="0">
              <a:buFont typeface="Arial" panose="020B0604020202020204" pitchFamily="34" charset="0"/>
              <a:buNone/>
            </a:pPr>
            <a:endParaRPr lang="sv-SE" sz="1600" dirty="0"/>
          </a:p>
          <a:p>
            <a:endParaRPr lang="sv-SE"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5</a:t>
            </a:fld>
            <a:endParaRPr lang="sv-SE" dirty="0"/>
          </a:p>
        </p:txBody>
      </p:sp>
    </p:spTree>
    <p:extLst>
      <p:ext uri="{BB962C8B-B14F-4D97-AF65-F5344CB8AC3E}">
        <p14:creationId xmlns:p14="http://schemas.microsoft.com/office/powerpoint/2010/main" val="66828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None/>
            </a:pPr>
            <a:r>
              <a:rPr lang="sv-SE" sz="1600" b="1" i="0" dirty="0">
                <a:solidFill>
                  <a:srgbClr val="374151"/>
                </a:solidFill>
                <a:effectLst/>
                <a:latin typeface="Söhne"/>
              </a:rPr>
              <a:t>1. Beskriva målbilden.</a:t>
            </a:r>
          </a:p>
          <a:p>
            <a:pPr algn="l">
              <a:buFont typeface="Arial" panose="020B0604020202020204" pitchFamily="34" charset="0"/>
              <a:buNone/>
            </a:pPr>
            <a:endParaRPr lang="sv-SE" sz="1600" b="1" i="0" dirty="0">
              <a:solidFill>
                <a:srgbClr val="374151"/>
              </a:solidFill>
              <a:effectLst/>
              <a:latin typeface="Söhne"/>
            </a:endParaRPr>
          </a:p>
          <a:p>
            <a:pPr algn="l">
              <a:buFont typeface="Arial" panose="020B0604020202020204" pitchFamily="34" charset="0"/>
              <a:buNone/>
            </a:pPr>
            <a:r>
              <a:rPr lang="sv-SE" sz="1600" b="1" i="0" dirty="0">
                <a:solidFill>
                  <a:srgbClr val="374151"/>
                </a:solidFill>
                <a:effectLst/>
                <a:latin typeface="Söhne"/>
              </a:rPr>
              <a:t>Gemensam målbild antagen av NSV Nämnden för samverkan kring socialtjänst och vård) för Nära vård i Sörmland, med mål år 2035.</a:t>
            </a:r>
          </a:p>
          <a:p>
            <a:pPr algn="l">
              <a:buFont typeface="Arial" panose="020B0604020202020204" pitchFamily="34" charset="0"/>
              <a:buChar char="•"/>
            </a:pPr>
            <a:r>
              <a:rPr lang="sv-SE" sz="1600" b="0" i="0" dirty="0">
                <a:solidFill>
                  <a:srgbClr val="374151"/>
                </a:solidFill>
                <a:effectLst/>
                <a:latin typeface="Söhne"/>
              </a:rPr>
              <a:t>Målet är att nära hälso- och sjukvård och omsorg utförs i samarbete med individerna, med fokus på delaktighet och individens behov.</a:t>
            </a:r>
          </a:p>
          <a:p>
            <a:pPr algn="l">
              <a:buFont typeface="Arial" panose="020B0604020202020204" pitchFamily="34" charset="0"/>
              <a:buChar char="•"/>
            </a:pPr>
            <a:r>
              <a:rPr lang="sv-SE" sz="1600" b="0" i="0" dirty="0">
                <a:solidFill>
                  <a:srgbClr val="374151"/>
                </a:solidFill>
                <a:effectLst/>
                <a:latin typeface="Söhne"/>
              </a:rPr>
              <a:t>Innebär lätt kontakt, stöd för samordning av vård och omsorg samt utförande av vården på nya sätt och platser.</a:t>
            </a:r>
          </a:p>
          <a:p>
            <a:pPr algn="l">
              <a:buFont typeface="Arial" panose="020B0604020202020204" pitchFamily="34" charset="0"/>
              <a:buChar char="•"/>
            </a:pPr>
            <a:r>
              <a:rPr lang="sv-SE" sz="1600" b="0" i="0" dirty="0">
                <a:solidFill>
                  <a:srgbClr val="374151"/>
                </a:solidFill>
                <a:effectLst/>
                <a:latin typeface="Söhne"/>
              </a:rPr>
              <a:t>Betonar att vården och omsorgen ska vara nära genom tillgänglighet och kontinuitet.</a:t>
            </a:r>
          </a:p>
          <a:p>
            <a:pPr algn="l">
              <a:buFont typeface="Arial" panose="020B0604020202020204" pitchFamily="34" charset="0"/>
              <a:buChar char="•"/>
            </a:pPr>
            <a:r>
              <a:rPr lang="sv-SE" sz="1600" b="0" i="0" dirty="0">
                <a:solidFill>
                  <a:srgbClr val="374151"/>
                </a:solidFill>
                <a:effectLst/>
                <a:latin typeface="Söhne"/>
              </a:rPr>
              <a:t>Exempel på detta inkluderar anpassningsbara, lättillgängliga och flexibla insatser.</a:t>
            </a:r>
          </a:p>
          <a:p>
            <a:pPr algn="l">
              <a:buFont typeface="Arial" panose="020B0604020202020204" pitchFamily="34" charset="0"/>
              <a:buNone/>
            </a:pPr>
            <a:endParaRPr lang="sv-SE" sz="1600" b="0" i="0" dirty="0">
              <a:solidFill>
                <a:srgbClr val="374151"/>
              </a:solidFill>
              <a:effectLst/>
              <a:latin typeface="Söhne"/>
            </a:endParaRPr>
          </a:p>
          <a:p>
            <a:pPr algn="l">
              <a:buFont typeface="Arial" panose="020B0604020202020204" pitchFamily="34" charset="0"/>
              <a:buNone/>
            </a:pPr>
            <a:endParaRPr lang="sv-SE" sz="1600" b="0" i="0" dirty="0">
              <a:solidFill>
                <a:srgbClr val="374151"/>
              </a:solidFill>
              <a:effectLst/>
              <a:latin typeface="Söhne"/>
            </a:endParaRPr>
          </a:p>
          <a:p>
            <a:endParaRPr lang="sv-SE"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6</a:t>
            </a:fld>
            <a:endParaRPr lang="sv-SE" dirty="0"/>
          </a:p>
        </p:txBody>
      </p:sp>
    </p:spTree>
    <p:extLst>
      <p:ext uri="{BB962C8B-B14F-4D97-AF65-F5344CB8AC3E}">
        <p14:creationId xmlns:p14="http://schemas.microsoft.com/office/powerpoint/2010/main" val="381404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434ED3-4FE8-40B3-A82F-994C47327E3F}" type="slidenum">
              <a:rPr lang="sv-SE" smtClean="0"/>
              <a:t>7</a:t>
            </a:fld>
            <a:endParaRPr lang="sv-SE" dirty="0"/>
          </a:p>
        </p:txBody>
      </p:sp>
    </p:spTree>
    <p:extLst>
      <p:ext uri="{BB962C8B-B14F-4D97-AF65-F5344CB8AC3E}">
        <p14:creationId xmlns:p14="http://schemas.microsoft.com/office/powerpoint/2010/main" val="90215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dirty="0"/>
              <a:t>”Ledningsfilosofi”</a:t>
            </a:r>
          </a:p>
          <a:p>
            <a:endParaRPr lang="sv-SE" dirty="0"/>
          </a:p>
        </p:txBody>
      </p:sp>
      <p:sp>
        <p:nvSpPr>
          <p:cNvPr id="4" name="Platshållare för bildnummer 3"/>
          <p:cNvSpPr>
            <a:spLocks noGrp="1"/>
          </p:cNvSpPr>
          <p:nvPr>
            <p:ph type="sldNum" sz="quarter" idx="5"/>
          </p:nvPr>
        </p:nvSpPr>
        <p:spPr/>
        <p:txBody>
          <a:bodyPr/>
          <a:lstStyle/>
          <a:p>
            <a:fld id="{39434ED3-4FE8-40B3-A82F-994C47327E3F}" type="slidenum">
              <a:rPr lang="sv-SE" smtClean="0"/>
              <a:t>8</a:t>
            </a:fld>
            <a:endParaRPr lang="sv-SE" dirty="0"/>
          </a:p>
        </p:txBody>
      </p:sp>
    </p:spTree>
    <p:extLst>
      <p:ext uri="{BB962C8B-B14F-4D97-AF65-F5344CB8AC3E}">
        <p14:creationId xmlns:p14="http://schemas.microsoft.com/office/powerpoint/2010/main" val="1774371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Goda exempel utifrån Nära vård</a:t>
            </a:r>
          </a:p>
        </p:txBody>
      </p:sp>
      <p:sp>
        <p:nvSpPr>
          <p:cNvPr id="4" name="Platshållare för bildnummer 3"/>
          <p:cNvSpPr>
            <a:spLocks noGrp="1"/>
          </p:cNvSpPr>
          <p:nvPr>
            <p:ph type="sldNum" sz="quarter" idx="5"/>
          </p:nvPr>
        </p:nvSpPr>
        <p:spPr/>
        <p:txBody>
          <a:bodyPr/>
          <a:lstStyle/>
          <a:p>
            <a:fld id="{39434ED3-4FE8-40B3-A82F-994C47327E3F}" type="slidenum">
              <a:rPr lang="sv-SE" smtClean="0"/>
              <a:t>9</a:t>
            </a:fld>
            <a:endParaRPr lang="sv-SE" dirty="0"/>
          </a:p>
        </p:txBody>
      </p:sp>
    </p:spTree>
    <p:extLst>
      <p:ext uri="{BB962C8B-B14F-4D97-AF65-F5344CB8AC3E}">
        <p14:creationId xmlns:p14="http://schemas.microsoft.com/office/powerpoint/2010/main" val="4089503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4" name="Bildobjekt 9">
            <a:extLst>
              <a:ext uri="{FF2B5EF4-FFF2-40B4-BE49-F238E27FC236}">
                <a16:creationId xmlns:a16="http://schemas.microsoft.com/office/drawing/2014/main" id="{15562FF7-046F-3304-04D9-DCC794F859DE}"/>
              </a:ext>
            </a:extLst>
          </p:cNvPr>
          <p:cNvPicPr>
            <a:picLocks noChangeAspect="1"/>
          </p:cNvPicPr>
          <p:nvPr/>
        </p:nvPicPr>
        <p:blipFill>
          <a:blip r:embed="rId2">
            <a:extLst>
              <a:ext uri="{28A0092B-C50C-407E-A947-70E740481C1C}">
                <a14:useLocalDpi xmlns:a14="http://schemas.microsoft.com/office/drawing/2010/main" val="0"/>
              </a:ext>
            </a:extLst>
          </a:blip>
          <a:srcRect t="10622"/>
          <a:stretch>
            <a:fillRect/>
          </a:stretch>
        </p:blipFill>
        <p:spPr bwMode="auto">
          <a:xfrm>
            <a:off x="3175" y="0"/>
            <a:ext cx="121999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a:extLst>
              <a:ext uri="{FF2B5EF4-FFF2-40B4-BE49-F238E27FC236}">
                <a16:creationId xmlns:a16="http://schemas.microsoft.com/office/drawing/2014/main" id="{AC29AACE-5E3A-6789-431C-5A1D42CF5237}"/>
              </a:ext>
            </a:extLst>
          </p:cNvPr>
          <p:cNvPicPr>
            <a:picLocks noChangeAspect="1"/>
          </p:cNvPicPr>
          <p:nvPr/>
        </p:nvPicPr>
        <p:blipFill>
          <a:blip r:embed="rId3">
            <a:extLst>
              <a:ext uri="{28A0092B-C50C-407E-A947-70E740481C1C}">
                <a14:useLocalDpi xmlns:a14="http://schemas.microsoft.com/office/drawing/2010/main" val="0"/>
              </a:ext>
            </a:extLst>
          </a:blip>
          <a:srcRect l="16321" r="12804" b="33897"/>
          <a:stretch>
            <a:fillRect/>
          </a:stretch>
        </p:blipFill>
        <p:spPr bwMode="auto">
          <a:xfrm>
            <a:off x="0" y="3902075"/>
            <a:ext cx="12206288"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1" descr="Strängnäs kommun logotyp">
            <a:extLst>
              <a:ext uri="{FF2B5EF4-FFF2-40B4-BE49-F238E27FC236}">
                <a16:creationId xmlns:a16="http://schemas.microsoft.com/office/drawing/2014/main" id="{7868B4EE-F98B-492E-CF8F-0B7B1CF0A7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038" y="554038"/>
            <a:ext cx="4418012"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12" descr="Tillsammans och med invånarnyttan i fokus, &#10;skapar vi framtidens hållbara kommun &#10;i hjärtat av Mälardalen. ">
            <a:extLst>
              <a:ext uri="{FF2B5EF4-FFF2-40B4-BE49-F238E27FC236}">
                <a16:creationId xmlns:a16="http://schemas.microsoft.com/office/drawing/2014/main" id="{D9562A65-4ED1-FFE6-145E-57ACBCAEADEF}"/>
              </a:ext>
            </a:extLst>
          </p:cNvPr>
          <p:cNvSpPr>
            <a:spLocks noChangeArrowheads="1"/>
          </p:cNvSpPr>
          <p:nvPr/>
        </p:nvSpPr>
        <p:spPr bwMode="auto">
          <a:xfrm>
            <a:off x="2651125" y="4981575"/>
            <a:ext cx="688657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075"/>
              </a:lnSpc>
            </a:pPr>
            <a:r>
              <a:rPr lang="sv-SE" altLang="sv-SE" sz="2400" dirty="0">
                <a:solidFill>
                  <a:srgbClr val="CFE5E3"/>
                </a:solidFill>
                <a:latin typeface="Calibri Light" panose="020F0302020204030204" pitchFamily="34" charset="0"/>
                <a:ea typeface="Calibri" panose="020F0502020204030204" pitchFamily="34" charset="0"/>
                <a:cs typeface="Times New Roman" panose="02020603050405020304" pitchFamily="18" charset="0"/>
              </a:rPr>
              <a:t>Tillsammans och med invånarnyttan i fokus, </a:t>
            </a:r>
          </a:p>
          <a:p>
            <a:pPr algn="ctr" eaLnBrk="1" hangingPunct="1">
              <a:lnSpc>
                <a:spcPts val="3075"/>
              </a:lnSpc>
            </a:pPr>
            <a:r>
              <a:rPr lang="sv-SE" altLang="sv-SE" sz="2400" dirty="0">
                <a:solidFill>
                  <a:srgbClr val="CFE5E3"/>
                </a:solidFill>
                <a:latin typeface="Calibri Light" panose="020F0302020204030204" pitchFamily="34" charset="0"/>
                <a:ea typeface="Calibri" panose="020F0502020204030204" pitchFamily="34" charset="0"/>
                <a:cs typeface="Times New Roman" panose="02020603050405020304" pitchFamily="18" charset="0"/>
              </a:rPr>
              <a:t>skapar vi framtidens hållbara kommun </a:t>
            </a:r>
          </a:p>
          <a:p>
            <a:pPr algn="ctr" eaLnBrk="1" hangingPunct="1">
              <a:lnSpc>
                <a:spcPts val="3075"/>
              </a:lnSpc>
            </a:pPr>
            <a:r>
              <a:rPr lang="sv-SE" altLang="sv-SE" sz="2400" dirty="0">
                <a:solidFill>
                  <a:srgbClr val="CFE5E3"/>
                </a:solidFill>
                <a:latin typeface="Calibri Light" panose="020F0302020204030204" pitchFamily="34" charset="0"/>
                <a:ea typeface="Calibri" panose="020F0502020204030204" pitchFamily="34" charset="0"/>
                <a:cs typeface="Times New Roman" panose="02020603050405020304" pitchFamily="18" charset="0"/>
              </a:rPr>
              <a:t>i hjärtat av Mälardalen. </a:t>
            </a:r>
          </a:p>
        </p:txBody>
      </p:sp>
      <p:sp>
        <p:nvSpPr>
          <p:cNvPr id="2" name="Rubrik 1"/>
          <p:cNvSpPr>
            <a:spLocks noGrp="1"/>
          </p:cNvSpPr>
          <p:nvPr>
            <p:ph type="ctrTitle"/>
          </p:nvPr>
        </p:nvSpPr>
        <p:spPr>
          <a:xfrm>
            <a:off x="1526181" y="2237969"/>
            <a:ext cx="9120187" cy="720725"/>
          </a:xfrm>
        </p:spPr>
        <p:txBody>
          <a:bodyPr anchor="b">
            <a:noAutofit/>
          </a:bodyPr>
          <a:lstStyle>
            <a:lvl1pPr algn="ctr">
              <a:defRPr sz="5400"/>
            </a:lvl1pPr>
          </a:lstStyle>
          <a:p>
            <a:r>
              <a:rPr lang="sv-SE"/>
              <a:t>Klicka här för att ändra mall för rubrikformat</a:t>
            </a:r>
            <a:endParaRPr lang="sv-SE" dirty="0"/>
          </a:p>
        </p:txBody>
      </p:sp>
      <p:sp>
        <p:nvSpPr>
          <p:cNvPr id="3" name="Underrubrik 2"/>
          <p:cNvSpPr>
            <a:spLocks noGrp="1"/>
          </p:cNvSpPr>
          <p:nvPr>
            <p:ph type="subTitle" idx="1"/>
          </p:nvPr>
        </p:nvSpPr>
        <p:spPr>
          <a:xfrm>
            <a:off x="1526182" y="3048032"/>
            <a:ext cx="9120187" cy="1091120"/>
          </a:xfrm>
        </p:spPr>
        <p:txBody>
          <a:bodyPr>
            <a:normAutofit/>
          </a:bodyPr>
          <a:lstStyle>
            <a:lvl1pPr marL="0" indent="0" algn="ctr">
              <a:buNone/>
              <a:defRPr sz="3200">
                <a:solidFill>
                  <a:srgbClr val="39836C"/>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5367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 vi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BC92719-4631-4A6B-0FB6-8C9B334D433F}"/>
              </a:ext>
            </a:extLst>
          </p:cNvPr>
          <p:cNvSpPr>
            <a:spLocks noGrp="1"/>
          </p:cNvSpPr>
          <p:nvPr>
            <p:ph type="dt" sz="half" idx="10"/>
          </p:nvPr>
        </p:nvSpPr>
        <p:spPr/>
        <p:txBody>
          <a:bodyPr/>
          <a:lstStyle>
            <a:lvl1pPr>
              <a:defRPr/>
            </a:lvl1pPr>
          </a:lstStyle>
          <a:p>
            <a:pPr>
              <a:defRPr/>
            </a:pPr>
            <a:fld id="{E040E551-F285-42C7-BE76-F4E34365425C}" type="datetimeFigureOut">
              <a:rPr lang="sv-SE"/>
              <a:pPr>
                <a:defRPr/>
              </a:pPr>
              <a:t>2024-02-28</a:t>
            </a:fld>
            <a:endParaRPr lang="sv-SE" dirty="0"/>
          </a:p>
        </p:txBody>
      </p:sp>
      <p:sp>
        <p:nvSpPr>
          <p:cNvPr id="5" name="Platshållare för sidfot 4">
            <a:extLst>
              <a:ext uri="{FF2B5EF4-FFF2-40B4-BE49-F238E27FC236}">
                <a16:creationId xmlns:a16="http://schemas.microsoft.com/office/drawing/2014/main" id="{A475ED42-7B6B-AA40-BE5E-635509A69ADE}"/>
              </a:ext>
            </a:extLst>
          </p:cNvPr>
          <p:cNvSpPr>
            <a:spLocks noGrp="1"/>
          </p:cNvSpPr>
          <p:nvPr>
            <p:ph type="ftr" sz="quarter" idx="11"/>
          </p:nvPr>
        </p:nvSpPr>
        <p:spPr/>
        <p:txBody>
          <a:bodyPr/>
          <a:lstStyle>
            <a:lvl1pPr>
              <a:defRPr/>
            </a:lvl1pPr>
          </a:lstStyle>
          <a:p>
            <a:pPr>
              <a:defRPr/>
            </a:pPr>
            <a:endParaRPr lang="sv-SE" dirty="0"/>
          </a:p>
        </p:txBody>
      </p:sp>
      <p:sp>
        <p:nvSpPr>
          <p:cNvPr id="6" name="Platshållare för bildnummer 5">
            <a:extLst>
              <a:ext uri="{FF2B5EF4-FFF2-40B4-BE49-F238E27FC236}">
                <a16:creationId xmlns:a16="http://schemas.microsoft.com/office/drawing/2014/main" id="{31914F77-1B61-283A-71C1-B0887F470844}"/>
              </a:ext>
            </a:extLst>
          </p:cNvPr>
          <p:cNvSpPr>
            <a:spLocks noGrp="1"/>
          </p:cNvSpPr>
          <p:nvPr>
            <p:ph type="sldNum" sz="quarter" idx="12"/>
          </p:nvPr>
        </p:nvSpPr>
        <p:spPr/>
        <p:txBody>
          <a:bodyPr/>
          <a:lstStyle>
            <a:lvl1pPr>
              <a:defRPr/>
            </a:lvl1pPr>
          </a:lstStyle>
          <a:p>
            <a:fld id="{A06E8E91-758E-4EE2-A43C-5CDD269E519F}" type="slidenum">
              <a:rPr lang="sv-SE" altLang="sv-SE"/>
              <a:pPr/>
              <a:t>‹#›</a:t>
            </a:fld>
            <a:endParaRPr lang="sv-SE" altLang="sv-SE" dirty="0"/>
          </a:p>
        </p:txBody>
      </p:sp>
    </p:spTree>
    <p:extLst>
      <p:ext uri="{BB962C8B-B14F-4D97-AF65-F5344CB8AC3E}">
        <p14:creationId xmlns:p14="http://schemas.microsoft.com/office/powerpoint/2010/main" val="2734745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AF27B9F-822B-DA0E-3CE7-B44A57C97E4A}"/>
              </a:ext>
            </a:extLst>
          </p:cNvPr>
          <p:cNvSpPr/>
          <p:nvPr/>
        </p:nvSpPr>
        <p:spPr>
          <a:xfrm rot="10800000">
            <a:off x="0" y="0"/>
            <a:ext cx="12192000" cy="5688013"/>
          </a:xfrm>
          <a:prstGeom prst="rect">
            <a:avLst/>
          </a:prstGeom>
          <a:gradFill>
            <a:gsLst>
              <a:gs pos="0">
                <a:schemeClr val="bg1">
                  <a:lumMod val="0"/>
                  <a:lumOff val="100000"/>
                </a:schemeClr>
              </a:gs>
              <a:gs pos="18000">
                <a:srgbClr val="BDD7F2">
                  <a:alpha val="3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30BC4D5E-FD14-595C-11CE-49E75D63E043}"/>
              </a:ext>
            </a:extLst>
          </p:cNvPr>
          <p:cNvSpPr>
            <a:spLocks noGrp="1"/>
          </p:cNvSpPr>
          <p:nvPr>
            <p:ph type="dt" sz="half" idx="10"/>
          </p:nvPr>
        </p:nvSpPr>
        <p:spPr/>
        <p:txBody>
          <a:bodyPr/>
          <a:lstStyle>
            <a:lvl1pPr>
              <a:defRPr/>
            </a:lvl1pPr>
          </a:lstStyle>
          <a:p>
            <a:pPr>
              <a:defRPr/>
            </a:pPr>
            <a:fld id="{C073B633-0800-4C89-8A24-B4BA4B670763}" type="datetimeFigureOut">
              <a:rPr lang="sv-SE"/>
              <a:pPr>
                <a:defRPr/>
              </a:pPr>
              <a:t>2024-02-28</a:t>
            </a:fld>
            <a:endParaRPr lang="sv-SE" dirty="0"/>
          </a:p>
        </p:txBody>
      </p:sp>
      <p:sp>
        <p:nvSpPr>
          <p:cNvPr id="6" name="Platshållare för sidfot 4">
            <a:extLst>
              <a:ext uri="{FF2B5EF4-FFF2-40B4-BE49-F238E27FC236}">
                <a16:creationId xmlns:a16="http://schemas.microsoft.com/office/drawing/2014/main" id="{DD94AFDF-1105-6E8A-AA26-FBEEE546FC75}"/>
              </a:ext>
            </a:extLst>
          </p:cNvPr>
          <p:cNvSpPr>
            <a:spLocks noGrp="1"/>
          </p:cNvSpPr>
          <p:nvPr>
            <p:ph type="ftr" sz="quarter" idx="11"/>
          </p:nvPr>
        </p:nvSpPr>
        <p:spPr/>
        <p:txBody>
          <a:bodyPr/>
          <a:lstStyle>
            <a:lvl1pPr>
              <a:defRPr/>
            </a:lvl1pPr>
          </a:lstStyle>
          <a:p>
            <a:pPr>
              <a:defRPr/>
            </a:pPr>
            <a:endParaRPr lang="sv-SE" dirty="0"/>
          </a:p>
        </p:txBody>
      </p:sp>
      <p:sp>
        <p:nvSpPr>
          <p:cNvPr id="7" name="Platshållare för bildnummer 5">
            <a:extLst>
              <a:ext uri="{FF2B5EF4-FFF2-40B4-BE49-F238E27FC236}">
                <a16:creationId xmlns:a16="http://schemas.microsoft.com/office/drawing/2014/main" id="{F311D530-0B8D-87B7-A575-94BFA7936DA6}"/>
              </a:ext>
            </a:extLst>
          </p:cNvPr>
          <p:cNvSpPr>
            <a:spLocks noGrp="1"/>
          </p:cNvSpPr>
          <p:nvPr>
            <p:ph type="sldNum" sz="quarter" idx="12"/>
          </p:nvPr>
        </p:nvSpPr>
        <p:spPr/>
        <p:txBody>
          <a:bodyPr/>
          <a:lstStyle>
            <a:lvl1pPr>
              <a:defRPr/>
            </a:lvl1pPr>
          </a:lstStyle>
          <a:p>
            <a:fld id="{01D38D35-663D-45F2-A013-04CC09C772FF}" type="slidenum">
              <a:rPr lang="sv-SE" altLang="sv-SE"/>
              <a:pPr/>
              <a:t>‹#›</a:t>
            </a:fld>
            <a:endParaRPr lang="sv-SE" altLang="sv-SE" dirty="0"/>
          </a:p>
        </p:txBody>
      </p:sp>
    </p:spTree>
    <p:extLst>
      <p:ext uri="{BB962C8B-B14F-4D97-AF65-F5344CB8AC3E}">
        <p14:creationId xmlns:p14="http://schemas.microsoft.com/office/powerpoint/2010/main" val="1571311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Pr>
        <a:solidFill>
          <a:srgbClr val="39836C"/>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ED48D32B-8CB7-5B9A-2661-669182000869}"/>
              </a:ext>
            </a:extLst>
          </p:cNvPr>
          <p:cNvSpPr txBox="1"/>
          <p:nvPr/>
        </p:nvSpPr>
        <p:spPr>
          <a:xfrm>
            <a:off x="10302875" y="6407150"/>
            <a:ext cx="1712913" cy="261938"/>
          </a:xfrm>
          <a:prstGeom prst="rect">
            <a:avLst/>
          </a:prstGeom>
          <a:noFill/>
        </p:spPr>
        <p:txBody>
          <a:bodyPr>
            <a:spAutoFit/>
          </a:bodyPr>
          <a:lstStyle/>
          <a:p>
            <a:pPr algn="r" eaLnBrk="1" fontAlgn="auto" hangingPunct="1">
              <a:spcBef>
                <a:spcPts val="0"/>
              </a:spcBef>
              <a:spcAft>
                <a:spcPts val="0"/>
              </a:spcAft>
              <a:defRPr/>
            </a:pPr>
            <a:r>
              <a:rPr lang="sv-SE" sz="1100" spc="80" dirty="0">
                <a:solidFill>
                  <a:schemeClr val="bg1"/>
                </a:solidFill>
                <a:latin typeface="+mn-lt"/>
              </a:rPr>
              <a:t>WWW.STRANGNAS.SE</a:t>
            </a:r>
          </a:p>
        </p:txBody>
      </p:sp>
      <p:pic>
        <p:nvPicPr>
          <p:cNvPr id="5" name="Bildobjekt 10">
            <a:extLst>
              <a:ext uri="{FF2B5EF4-FFF2-40B4-BE49-F238E27FC236}">
                <a16:creationId xmlns:a16="http://schemas.microsoft.com/office/drawing/2014/main" id="{83E5D060-1C70-7D88-5452-AD75B6000C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3" y="6269038"/>
            <a:ext cx="20081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1529556" y="2268537"/>
            <a:ext cx="9120187" cy="720725"/>
          </a:xfrm>
        </p:spPr>
        <p:txBody>
          <a:bodyPr anchor="b">
            <a:normAutofit/>
          </a:bodyPr>
          <a:lstStyle>
            <a:lvl1pPr algn="ctr">
              <a:defRPr sz="5400">
                <a:solidFill>
                  <a:schemeClr val="bg1"/>
                </a:solidFill>
              </a:defRPr>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1526182" y="3048032"/>
            <a:ext cx="9120187" cy="109112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6" name="Platshållare för datum 3">
            <a:extLst>
              <a:ext uri="{FF2B5EF4-FFF2-40B4-BE49-F238E27FC236}">
                <a16:creationId xmlns:a16="http://schemas.microsoft.com/office/drawing/2014/main" id="{BB0D0C96-13CE-80F2-057F-39C4B62D2046}"/>
              </a:ext>
            </a:extLst>
          </p:cNvPr>
          <p:cNvSpPr>
            <a:spLocks noGrp="1"/>
          </p:cNvSpPr>
          <p:nvPr>
            <p:ph type="dt" sz="half" idx="10"/>
          </p:nvPr>
        </p:nvSpPr>
        <p:spPr>
          <a:xfrm>
            <a:off x="3038475" y="6362700"/>
            <a:ext cx="6115050" cy="365125"/>
          </a:xfrm>
        </p:spPr>
        <p:txBody>
          <a:bodyPr/>
          <a:lstStyle>
            <a:lvl1pPr algn="ctr">
              <a:defRPr smtClean="0"/>
            </a:lvl1pPr>
          </a:lstStyle>
          <a:p>
            <a:pPr>
              <a:defRPr/>
            </a:pPr>
            <a:fld id="{6C7D954F-852D-4975-B4DE-83219EE25EDF}" type="datetimeFigureOut">
              <a:rPr lang="sv-SE"/>
              <a:pPr>
                <a:defRPr/>
              </a:pPr>
              <a:t>2024-02-28</a:t>
            </a:fld>
            <a:endParaRPr lang="sv-SE" dirty="0"/>
          </a:p>
        </p:txBody>
      </p:sp>
      <p:sp>
        <p:nvSpPr>
          <p:cNvPr id="7" name="Platshållare för sidfot 4">
            <a:extLst>
              <a:ext uri="{FF2B5EF4-FFF2-40B4-BE49-F238E27FC236}">
                <a16:creationId xmlns:a16="http://schemas.microsoft.com/office/drawing/2014/main" id="{77646965-EA1E-0204-58A7-980045690B02}"/>
              </a:ext>
            </a:extLst>
          </p:cNvPr>
          <p:cNvSpPr>
            <a:spLocks noGrp="1"/>
          </p:cNvSpPr>
          <p:nvPr>
            <p:ph type="ftr" sz="quarter" idx="11"/>
          </p:nvPr>
        </p:nvSpPr>
        <p:spPr>
          <a:xfrm>
            <a:off x="3290888" y="6888163"/>
            <a:ext cx="5610225" cy="36512"/>
          </a:xfrm>
        </p:spPr>
        <p:txBody>
          <a:bodyPr/>
          <a:lstStyle>
            <a:lvl1pPr>
              <a:defRPr sz="100"/>
            </a:lvl1pPr>
          </a:lstStyle>
          <a:p>
            <a:pPr>
              <a:defRPr/>
            </a:pPr>
            <a:endParaRPr lang="sv-SE" dirty="0"/>
          </a:p>
        </p:txBody>
      </p:sp>
      <p:sp>
        <p:nvSpPr>
          <p:cNvPr id="8" name="Platshållare för bildnummer 5">
            <a:extLst>
              <a:ext uri="{FF2B5EF4-FFF2-40B4-BE49-F238E27FC236}">
                <a16:creationId xmlns:a16="http://schemas.microsoft.com/office/drawing/2014/main" id="{591E6CB9-3151-6D63-1E5E-7513FC8C7541}"/>
              </a:ext>
            </a:extLst>
          </p:cNvPr>
          <p:cNvSpPr>
            <a:spLocks noGrp="1"/>
          </p:cNvSpPr>
          <p:nvPr>
            <p:ph type="sldNum" sz="quarter" idx="12"/>
          </p:nvPr>
        </p:nvSpPr>
        <p:spPr>
          <a:xfrm>
            <a:off x="8986838" y="6888163"/>
            <a:ext cx="466725" cy="36512"/>
          </a:xfrm>
        </p:spPr>
        <p:txBody>
          <a:bodyPr/>
          <a:lstStyle>
            <a:lvl1pPr>
              <a:defRPr sz="100"/>
            </a:lvl1pPr>
          </a:lstStyle>
          <a:p>
            <a:fld id="{97507B75-20B7-487A-B331-1FE1D7CE0FE9}" type="slidenum">
              <a:rPr lang="sv-SE" altLang="sv-SE"/>
              <a:pPr/>
              <a:t>‹#›</a:t>
            </a:fld>
            <a:endParaRPr lang="sv-SE" altLang="sv-SE" dirty="0"/>
          </a:p>
        </p:txBody>
      </p:sp>
    </p:spTree>
    <p:extLst>
      <p:ext uri="{BB962C8B-B14F-4D97-AF65-F5344CB8AC3E}">
        <p14:creationId xmlns:p14="http://schemas.microsoft.com/office/powerpoint/2010/main" val="176439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1553562" y="645378"/>
            <a:ext cx="9084876" cy="720725"/>
          </a:xfrm>
        </p:spPr>
        <p:txBody>
          <a:bodyPr/>
          <a:lstStyle/>
          <a:p>
            <a:r>
              <a:rPr lang="sv-SE"/>
              <a:t>Klicka här för att ändra mall för rubrikformat</a:t>
            </a:r>
            <a:endParaRPr lang="sv-SE" dirty="0"/>
          </a:p>
        </p:txBody>
      </p:sp>
      <p:sp>
        <p:nvSpPr>
          <p:cNvPr id="3" name="Platshållare för innehåll 2"/>
          <p:cNvSpPr>
            <a:spLocks noGrp="1"/>
          </p:cNvSpPr>
          <p:nvPr>
            <p:ph sz="half" idx="1"/>
          </p:nvPr>
        </p:nvSpPr>
        <p:spPr>
          <a:xfrm>
            <a:off x="1553564" y="1790700"/>
            <a:ext cx="4466238" cy="3276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172200" y="1790700"/>
            <a:ext cx="4466238" cy="32766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3">
            <a:extLst>
              <a:ext uri="{FF2B5EF4-FFF2-40B4-BE49-F238E27FC236}">
                <a16:creationId xmlns:a16="http://schemas.microsoft.com/office/drawing/2014/main" id="{8A141CD9-068E-2208-77E2-F64ED45BF4CD}"/>
              </a:ext>
            </a:extLst>
          </p:cNvPr>
          <p:cNvSpPr>
            <a:spLocks noGrp="1"/>
          </p:cNvSpPr>
          <p:nvPr>
            <p:ph type="dt" sz="half" idx="10"/>
          </p:nvPr>
        </p:nvSpPr>
        <p:spPr/>
        <p:txBody>
          <a:bodyPr/>
          <a:lstStyle>
            <a:lvl1pPr>
              <a:defRPr/>
            </a:lvl1pPr>
          </a:lstStyle>
          <a:p>
            <a:pPr>
              <a:defRPr/>
            </a:pPr>
            <a:fld id="{0789B2D3-64F4-4682-8B8D-8A1FCAA4C58D}" type="datetimeFigureOut">
              <a:rPr lang="sv-SE"/>
              <a:pPr>
                <a:defRPr/>
              </a:pPr>
              <a:t>2024-02-28</a:t>
            </a:fld>
            <a:endParaRPr lang="sv-SE" dirty="0"/>
          </a:p>
        </p:txBody>
      </p:sp>
      <p:sp>
        <p:nvSpPr>
          <p:cNvPr id="6" name="Platshållare för sidfot 4">
            <a:extLst>
              <a:ext uri="{FF2B5EF4-FFF2-40B4-BE49-F238E27FC236}">
                <a16:creationId xmlns:a16="http://schemas.microsoft.com/office/drawing/2014/main" id="{181FB9C0-6260-448A-A68C-F5E9707B4C91}"/>
              </a:ext>
            </a:extLst>
          </p:cNvPr>
          <p:cNvSpPr>
            <a:spLocks noGrp="1"/>
          </p:cNvSpPr>
          <p:nvPr>
            <p:ph type="ftr" sz="quarter" idx="11"/>
          </p:nvPr>
        </p:nvSpPr>
        <p:spPr/>
        <p:txBody>
          <a:bodyPr/>
          <a:lstStyle>
            <a:lvl1pPr>
              <a:defRPr/>
            </a:lvl1pPr>
          </a:lstStyle>
          <a:p>
            <a:pPr>
              <a:defRPr/>
            </a:pPr>
            <a:endParaRPr lang="sv-SE" dirty="0"/>
          </a:p>
        </p:txBody>
      </p:sp>
      <p:sp>
        <p:nvSpPr>
          <p:cNvPr id="7" name="Platshållare för bildnummer 5">
            <a:extLst>
              <a:ext uri="{FF2B5EF4-FFF2-40B4-BE49-F238E27FC236}">
                <a16:creationId xmlns:a16="http://schemas.microsoft.com/office/drawing/2014/main" id="{C1C7D944-5D2D-92B3-5FA7-8912D94924C9}"/>
              </a:ext>
            </a:extLst>
          </p:cNvPr>
          <p:cNvSpPr>
            <a:spLocks noGrp="1"/>
          </p:cNvSpPr>
          <p:nvPr>
            <p:ph type="sldNum" sz="quarter" idx="12"/>
          </p:nvPr>
        </p:nvSpPr>
        <p:spPr/>
        <p:txBody>
          <a:bodyPr/>
          <a:lstStyle>
            <a:lvl1pPr>
              <a:defRPr/>
            </a:lvl1pPr>
          </a:lstStyle>
          <a:p>
            <a:fld id="{7B64290D-7746-4D03-A343-E93DF3FAE2EE}" type="slidenum">
              <a:rPr lang="sv-SE" altLang="sv-SE"/>
              <a:pPr/>
              <a:t>‹#›</a:t>
            </a:fld>
            <a:endParaRPr lang="sv-SE" altLang="sv-SE" dirty="0"/>
          </a:p>
        </p:txBody>
      </p:sp>
    </p:spTree>
    <p:extLst>
      <p:ext uri="{BB962C8B-B14F-4D97-AF65-F5344CB8AC3E}">
        <p14:creationId xmlns:p14="http://schemas.microsoft.com/office/powerpoint/2010/main" val="243115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553562" y="645378"/>
            <a:ext cx="9084876" cy="720725"/>
          </a:xfrm>
        </p:spPr>
        <p:txBody>
          <a:bodyPr/>
          <a:lstStyle/>
          <a:p>
            <a:r>
              <a:rPr lang="sv-SE"/>
              <a:t>Klicka här för att ändra mall för rubrikformat</a:t>
            </a:r>
            <a:endParaRPr lang="sv-SE" dirty="0"/>
          </a:p>
        </p:txBody>
      </p:sp>
      <p:sp>
        <p:nvSpPr>
          <p:cNvPr id="3" name="Platshållare för text 2"/>
          <p:cNvSpPr>
            <a:spLocks noGrp="1"/>
          </p:cNvSpPr>
          <p:nvPr>
            <p:ph type="body" idx="1"/>
          </p:nvPr>
        </p:nvSpPr>
        <p:spPr>
          <a:xfrm>
            <a:off x="1553563" y="1790700"/>
            <a:ext cx="4466238" cy="6553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1553563" y="2522220"/>
            <a:ext cx="4466238" cy="25450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172200" y="1790700"/>
            <a:ext cx="4466237" cy="6553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22220"/>
            <a:ext cx="4466237" cy="254508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3">
            <a:extLst>
              <a:ext uri="{FF2B5EF4-FFF2-40B4-BE49-F238E27FC236}">
                <a16:creationId xmlns:a16="http://schemas.microsoft.com/office/drawing/2014/main" id="{E1186212-24B6-F46F-F888-032B4A0D0ACD}"/>
              </a:ext>
            </a:extLst>
          </p:cNvPr>
          <p:cNvSpPr>
            <a:spLocks noGrp="1"/>
          </p:cNvSpPr>
          <p:nvPr>
            <p:ph type="dt" sz="half" idx="10"/>
          </p:nvPr>
        </p:nvSpPr>
        <p:spPr/>
        <p:txBody>
          <a:bodyPr/>
          <a:lstStyle>
            <a:lvl1pPr>
              <a:defRPr/>
            </a:lvl1pPr>
          </a:lstStyle>
          <a:p>
            <a:pPr>
              <a:defRPr/>
            </a:pPr>
            <a:fld id="{FB0E63F0-221F-4E86-8BD2-BA2C3C126D30}" type="datetimeFigureOut">
              <a:rPr lang="sv-SE"/>
              <a:pPr>
                <a:defRPr/>
              </a:pPr>
              <a:t>2024-02-28</a:t>
            </a:fld>
            <a:endParaRPr lang="sv-SE" dirty="0"/>
          </a:p>
        </p:txBody>
      </p:sp>
      <p:sp>
        <p:nvSpPr>
          <p:cNvPr id="8" name="Platshållare för sidfot 4">
            <a:extLst>
              <a:ext uri="{FF2B5EF4-FFF2-40B4-BE49-F238E27FC236}">
                <a16:creationId xmlns:a16="http://schemas.microsoft.com/office/drawing/2014/main" id="{ACA0CD49-79DE-EDA4-023A-A4CCB86573EA}"/>
              </a:ext>
            </a:extLst>
          </p:cNvPr>
          <p:cNvSpPr>
            <a:spLocks noGrp="1"/>
          </p:cNvSpPr>
          <p:nvPr>
            <p:ph type="ftr" sz="quarter" idx="11"/>
          </p:nvPr>
        </p:nvSpPr>
        <p:spPr/>
        <p:txBody>
          <a:bodyPr/>
          <a:lstStyle>
            <a:lvl1pPr>
              <a:defRPr/>
            </a:lvl1pPr>
          </a:lstStyle>
          <a:p>
            <a:pPr>
              <a:defRPr/>
            </a:pPr>
            <a:endParaRPr lang="sv-SE" dirty="0"/>
          </a:p>
        </p:txBody>
      </p:sp>
      <p:sp>
        <p:nvSpPr>
          <p:cNvPr id="9" name="Platshållare för bildnummer 5">
            <a:extLst>
              <a:ext uri="{FF2B5EF4-FFF2-40B4-BE49-F238E27FC236}">
                <a16:creationId xmlns:a16="http://schemas.microsoft.com/office/drawing/2014/main" id="{A5F783B1-6D11-09CC-1F07-5E4E2E342255}"/>
              </a:ext>
            </a:extLst>
          </p:cNvPr>
          <p:cNvSpPr>
            <a:spLocks noGrp="1"/>
          </p:cNvSpPr>
          <p:nvPr>
            <p:ph type="sldNum" sz="quarter" idx="12"/>
          </p:nvPr>
        </p:nvSpPr>
        <p:spPr/>
        <p:txBody>
          <a:bodyPr/>
          <a:lstStyle>
            <a:lvl1pPr>
              <a:defRPr/>
            </a:lvl1pPr>
          </a:lstStyle>
          <a:p>
            <a:fld id="{2EBDD61F-F554-4C57-BD4C-14C9477EFB7E}" type="slidenum">
              <a:rPr lang="sv-SE" altLang="sv-SE"/>
              <a:pPr/>
              <a:t>‹#›</a:t>
            </a:fld>
            <a:endParaRPr lang="sv-SE" altLang="sv-SE" dirty="0"/>
          </a:p>
        </p:txBody>
      </p:sp>
    </p:spTree>
    <p:extLst>
      <p:ext uri="{BB962C8B-B14F-4D97-AF65-F5344CB8AC3E}">
        <p14:creationId xmlns:p14="http://schemas.microsoft.com/office/powerpoint/2010/main" val="130961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3">
            <a:extLst>
              <a:ext uri="{FF2B5EF4-FFF2-40B4-BE49-F238E27FC236}">
                <a16:creationId xmlns:a16="http://schemas.microsoft.com/office/drawing/2014/main" id="{5AEE23EB-7B25-08DF-DBD4-155716D836AE}"/>
              </a:ext>
            </a:extLst>
          </p:cNvPr>
          <p:cNvSpPr>
            <a:spLocks noGrp="1"/>
          </p:cNvSpPr>
          <p:nvPr>
            <p:ph type="dt" sz="half" idx="10"/>
          </p:nvPr>
        </p:nvSpPr>
        <p:spPr/>
        <p:txBody>
          <a:bodyPr/>
          <a:lstStyle>
            <a:lvl1pPr>
              <a:defRPr/>
            </a:lvl1pPr>
          </a:lstStyle>
          <a:p>
            <a:pPr>
              <a:defRPr/>
            </a:pPr>
            <a:fld id="{9DF336AB-DF2F-4612-872B-7875BBE81CEF}" type="datetimeFigureOut">
              <a:rPr lang="sv-SE"/>
              <a:pPr>
                <a:defRPr/>
              </a:pPr>
              <a:t>2024-02-28</a:t>
            </a:fld>
            <a:endParaRPr lang="sv-SE" dirty="0"/>
          </a:p>
        </p:txBody>
      </p:sp>
      <p:sp>
        <p:nvSpPr>
          <p:cNvPr id="4" name="Platshållare för sidfot 4">
            <a:extLst>
              <a:ext uri="{FF2B5EF4-FFF2-40B4-BE49-F238E27FC236}">
                <a16:creationId xmlns:a16="http://schemas.microsoft.com/office/drawing/2014/main" id="{FDFE41B5-E1E3-8A5F-20D5-31F0E2A1E121}"/>
              </a:ext>
            </a:extLst>
          </p:cNvPr>
          <p:cNvSpPr>
            <a:spLocks noGrp="1"/>
          </p:cNvSpPr>
          <p:nvPr>
            <p:ph type="ftr" sz="quarter" idx="11"/>
          </p:nvPr>
        </p:nvSpPr>
        <p:spPr/>
        <p:txBody>
          <a:bodyPr/>
          <a:lstStyle>
            <a:lvl1pPr>
              <a:defRPr/>
            </a:lvl1pPr>
          </a:lstStyle>
          <a:p>
            <a:pPr>
              <a:defRPr/>
            </a:pPr>
            <a:endParaRPr lang="sv-SE" dirty="0"/>
          </a:p>
        </p:txBody>
      </p:sp>
      <p:sp>
        <p:nvSpPr>
          <p:cNvPr id="5" name="Platshållare för bildnummer 5">
            <a:extLst>
              <a:ext uri="{FF2B5EF4-FFF2-40B4-BE49-F238E27FC236}">
                <a16:creationId xmlns:a16="http://schemas.microsoft.com/office/drawing/2014/main" id="{5F18BFD3-327C-2746-CD66-0BE65E1C9917}"/>
              </a:ext>
            </a:extLst>
          </p:cNvPr>
          <p:cNvSpPr>
            <a:spLocks noGrp="1"/>
          </p:cNvSpPr>
          <p:nvPr>
            <p:ph type="sldNum" sz="quarter" idx="12"/>
          </p:nvPr>
        </p:nvSpPr>
        <p:spPr/>
        <p:txBody>
          <a:bodyPr/>
          <a:lstStyle>
            <a:lvl1pPr>
              <a:defRPr/>
            </a:lvl1pPr>
          </a:lstStyle>
          <a:p>
            <a:fld id="{9B1CEF4D-4908-42B8-8724-366C6BE983F4}" type="slidenum">
              <a:rPr lang="sv-SE" altLang="sv-SE"/>
              <a:pPr/>
              <a:t>‹#›</a:t>
            </a:fld>
            <a:endParaRPr lang="sv-SE" altLang="sv-SE" dirty="0"/>
          </a:p>
        </p:txBody>
      </p:sp>
    </p:spTree>
    <p:extLst>
      <p:ext uri="{BB962C8B-B14F-4D97-AF65-F5344CB8AC3E}">
        <p14:creationId xmlns:p14="http://schemas.microsoft.com/office/powerpoint/2010/main" val="3491700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FAADB3BB-D3BE-BF6E-F844-83C6D85AEE56}"/>
              </a:ext>
            </a:extLst>
          </p:cNvPr>
          <p:cNvSpPr>
            <a:spLocks noGrp="1"/>
          </p:cNvSpPr>
          <p:nvPr>
            <p:ph type="dt" sz="half" idx="10"/>
          </p:nvPr>
        </p:nvSpPr>
        <p:spPr/>
        <p:txBody>
          <a:bodyPr/>
          <a:lstStyle>
            <a:lvl1pPr>
              <a:defRPr/>
            </a:lvl1pPr>
          </a:lstStyle>
          <a:p>
            <a:pPr>
              <a:defRPr/>
            </a:pPr>
            <a:fld id="{86776150-326A-4E43-9677-CDCFE59E8D75}" type="datetimeFigureOut">
              <a:rPr lang="sv-SE"/>
              <a:pPr>
                <a:defRPr/>
              </a:pPr>
              <a:t>2024-02-28</a:t>
            </a:fld>
            <a:endParaRPr lang="sv-SE" dirty="0"/>
          </a:p>
        </p:txBody>
      </p:sp>
      <p:sp>
        <p:nvSpPr>
          <p:cNvPr id="3" name="Platshållare för sidfot 4">
            <a:extLst>
              <a:ext uri="{FF2B5EF4-FFF2-40B4-BE49-F238E27FC236}">
                <a16:creationId xmlns:a16="http://schemas.microsoft.com/office/drawing/2014/main" id="{7A77CD9A-EAD4-FE99-1345-2F97A7CD086B}"/>
              </a:ext>
            </a:extLst>
          </p:cNvPr>
          <p:cNvSpPr>
            <a:spLocks noGrp="1"/>
          </p:cNvSpPr>
          <p:nvPr>
            <p:ph type="ftr" sz="quarter" idx="11"/>
          </p:nvPr>
        </p:nvSpPr>
        <p:spPr/>
        <p:txBody>
          <a:bodyPr/>
          <a:lstStyle>
            <a:lvl1pPr>
              <a:defRPr/>
            </a:lvl1pPr>
          </a:lstStyle>
          <a:p>
            <a:pPr>
              <a:defRPr/>
            </a:pPr>
            <a:endParaRPr lang="sv-SE" dirty="0"/>
          </a:p>
        </p:txBody>
      </p:sp>
      <p:sp>
        <p:nvSpPr>
          <p:cNvPr id="4" name="Platshållare för bildnummer 5">
            <a:extLst>
              <a:ext uri="{FF2B5EF4-FFF2-40B4-BE49-F238E27FC236}">
                <a16:creationId xmlns:a16="http://schemas.microsoft.com/office/drawing/2014/main" id="{008B8128-D9EC-40D8-4D2F-258C28AD4231}"/>
              </a:ext>
            </a:extLst>
          </p:cNvPr>
          <p:cNvSpPr>
            <a:spLocks noGrp="1"/>
          </p:cNvSpPr>
          <p:nvPr>
            <p:ph type="sldNum" sz="quarter" idx="12"/>
          </p:nvPr>
        </p:nvSpPr>
        <p:spPr/>
        <p:txBody>
          <a:bodyPr/>
          <a:lstStyle>
            <a:lvl1pPr>
              <a:defRPr/>
            </a:lvl1pPr>
          </a:lstStyle>
          <a:p>
            <a:fld id="{DE794570-BADF-4DCD-8EB1-FD1AD4ACB32F}" type="slidenum">
              <a:rPr lang="sv-SE" altLang="sv-SE"/>
              <a:pPr/>
              <a:t>‹#›</a:t>
            </a:fld>
            <a:endParaRPr lang="sv-SE" altLang="sv-SE" dirty="0"/>
          </a:p>
        </p:txBody>
      </p:sp>
    </p:spTree>
    <p:extLst>
      <p:ext uri="{BB962C8B-B14F-4D97-AF65-F5344CB8AC3E}">
        <p14:creationId xmlns:p14="http://schemas.microsoft.com/office/powerpoint/2010/main" val="327717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FCA7B9E-5DA5-2E6E-9B02-C07665731FA2}"/>
              </a:ext>
            </a:extLst>
          </p:cNvPr>
          <p:cNvSpPr/>
          <p:nvPr/>
        </p:nvSpPr>
        <p:spPr>
          <a:xfrm rot="10800000">
            <a:off x="0" y="0"/>
            <a:ext cx="12192000" cy="5688013"/>
          </a:xfrm>
          <a:prstGeom prst="rect">
            <a:avLst/>
          </a:prstGeom>
          <a:gradFill>
            <a:gsLst>
              <a:gs pos="0">
                <a:schemeClr val="bg1">
                  <a:lumMod val="0"/>
                  <a:lumOff val="100000"/>
                </a:schemeClr>
              </a:gs>
              <a:gs pos="18000">
                <a:srgbClr val="BDD7F2">
                  <a:alpha val="3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4" name="textruta 10" descr="Agenda">
            <a:extLst>
              <a:ext uri="{FF2B5EF4-FFF2-40B4-BE49-F238E27FC236}">
                <a16:creationId xmlns:a16="http://schemas.microsoft.com/office/drawing/2014/main" id="{1CA06DD4-5A5F-AFB1-3EB0-DF6F57C0BA55}"/>
              </a:ext>
            </a:extLst>
          </p:cNvPr>
          <p:cNvSpPr txBox="1">
            <a:spLocks noChangeArrowheads="1"/>
          </p:cNvSpPr>
          <p:nvPr/>
        </p:nvSpPr>
        <p:spPr bwMode="auto">
          <a:xfrm>
            <a:off x="1554163" y="646113"/>
            <a:ext cx="91201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v-SE" altLang="sv-SE" sz="4000" dirty="0">
                <a:solidFill>
                  <a:srgbClr val="39836C"/>
                </a:solidFill>
              </a:rPr>
              <a:t>Agenda</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3">
            <a:extLst>
              <a:ext uri="{FF2B5EF4-FFF2-40B4-BE49-F238E27FC236}">
                <a16:creationId xmlns:a16="http://schemas.microsoft.com/office/drawing/2014/main" id="{E5D93400-5273-CBD5-CCDB-E6051ED8CEED}"/>
              </a:ext>
            </a:extLst>
          </p:cNvPr>
          <p:cNvSpPr>
            <a:spLocks noGrp="1"/>
          </p:cNvSpPr>
          <p:nvPr>
            <p:ph type="dt" sz="half" idx="10"/>
          </p:nvPr>
        </p:nvSpPr>
        <p:spPr/>
        <p:txBody>
          <a:bodyPr/>
          <a:lstStyle>
            <a:lvl1pPr>
              <a:defRPr/>
            </a:lvl1pPr>
          </a:lstStyle>
          <a:p>
            <a:pPr>
              <a:defRPr/>
            </a:pPr>
            <a:fld id="{01412B78-EA89-4EAC-89D6-B70B621C2D7C}" type="datetimeFigureOut">
              <a:rPr lang="sv-SE"/>
              <a:pPr>
                <a:defRPr/>
              </a:pPr>
              <a:t>2024-02-28</a:t>
            </a:fld>
            <a:endParaRPr lang="sv-SE" dirty="0"/>
          </a:p>
        </p:txBody>
      </p:sp>
      <p:sp>
        <p:nvSpPr>
          <p:cNvPr id="6" name="Platshållare för sidfot 4">
            <a:extLst>
              <a:ext uri="{FF2B5EF4-FFF2-40B4-BE49-F238E27FC236}">
                <a16:creationId xmlns:a16="http://schemas.microsoft.com/office/drawing/2014/main" id="{D9C32AA3-B436-96D7-5390-C9C7813F2781}"/>
              </a:ext>
            </a:extLst>
          </p:cNvPr>
          <p:cNvSpPr>
            <a:spLocks noGrp="1"/>
          </p:cNvSpPr>
          <p:nvPr>
            <p:ph type="ftr" sz="quarter" idx="11"/>
          </p:nvPr>
        </p:nvSpPr>
        <p:spPr/>
        <p:txBody>
          <a:bodyPr/>
          <a:lstStyle>
            <a:lvl1pPr>
              <a:defRPr/>
            </a:lvl1pPr>
          </a:lstStyle>
          <a:p>
            <a:pPr>
              <a:defRPr/>
            </a:pPr>
            <a:endParaRPr lang="sv-SE" dirty="0"/>
          </a:p>
        </p:txBody>
      </p:sp>
      <p:sp>
        <p:nvSpPr>
          <p:cNvPr id="7" name="Platshållare för bildnummer 5">
            <a:extLst>
              <a:ext uri="{FF2B5EF4-FFF2-40B4-BE49-F238E27FC236}">
                <a16:creationId xmlns:a16="http://schemas.microsoft.com/office/drawing/2014/main" id="{71304032-4EAD-3540-80A9-D3CA96160548}"/>
              </a:ext>
            </a:extLst>
          </p:cNvPr>
          <p:cNvSpPr>
            <a:spLocks noGrp="1"/>
          </p:cNvSpPr>
          <p:nvPr>
            <p:ph type="sldNum" sz="quarter" idx="12"/>
          </p:nvPr>
        </p:nvSpPr>
        <p:spPr/>
        <p:txBody>
          <a:bodyPr/>
          <a:lstStyle>
            <a:lvl1pPr>
              <a:defRPr/>
            </a:lvl1pPr>
          </a:lstStyle>
          <a:p>
            <a:fld id="{25A6E839-F0BA-44DA-962F-42AA2D9A2394}" type="slidenum">
              <a:rPr lang="sv-SE" altLang="sv-SE"/>
              <a:pPr/>
              <a:t>‹#›</a:t>
            </a:fld>
            <a:endParaRPr lang="sv-SE" altLang="sv-SE" dirty="0"/>
          </a:p>
        </p:txBody>
      </p:sp>
    </p:spTree>
    <p:extLst>
      <p:ext uri="{BB962C8B-B14F-4D97-AF65-F5344CB8AC3E}">
        <p14:creationId xmlns:p14="http://schemas.microsoft.com/office/powerpoint/2010/main" val="200670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Rubrikbild - vit">
    <p:spTree>
      <p:nvGrpSpPr>
        <p:cNvPr id="1" name=""/>
        <p:cNvGrpSpPr/>
        <p:nvPr/>
      </p:nvGrpSpPr>
      <p:grpSpPr>
        <a:xfrm>
          <a:off x="0" y="0"/>
          <a:ext cx="0" cy="0"/>
          <a:chOff x="0" y="0"/>
          <a:chExt cx="0" cy="0"/>
        </a:xfrm>
      </p:grpSpPr>
      <p:pic>
        <p:nvPicPr>
          <p:cNvPr id="4" name="Bild 5" descr="Strängnäs kommun logotyp">
            <a:extLst>
              <a:ext uri="{FF2B5EF4-FFF2-40B4-BE49-F238E27FC236}">
                <a16:creationId xmlns:a16="http://schemas.microsoft.com/office/drawing/2014/main" id="{761AC601-3D6D-9921-2382-AFA0CE8BE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554038"/>
            <a:ext cx="453707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a:extLst>
              <a:ext uri="{FF2B5EF4-FFF2-40B4-BE49-F238E27FC236}">
                <a16:creationId xmlns:a16="http://schemas.microsoft.com/office/drawing/2014/main" id="{CAFE014F-E46B-5607-63C3-3A31CAC0EB00}"/>
              </a:ext>
            </a:extLst>
          </p:cNvPr>
          <p:cNvPicPr>
            <a:picLocks noChangeAspect="1"/>
          </p:cNvPicPr>
          <p:nvPr/>
        </p:nvPicPr>
        <p:blipFill>
          <a:blip r:embed="rId3">
            <a:extLst>
              <a:ext uri="{28A0092B-C50C-407E-A947-70E740481C1C}">
                <a14:useLocalDpi xmlns:a14="http://schemas.microsoft.com/office/drawing/2010/main" val="0"/>
              </a:ext>
            </a:extLst>
          </a:blip>
          <a:srcRect l="16321" r="12804" b="33897"/>
          <a:stretch>
            <a:fillRect/>
          </a:stretch>
        </p:blipFill>
        <p:spPr bwMode="auto">
          <a:xfrm>
            <a:off x="0" y="3902075"/>
            <a:ext cx="12206288"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11" descr="Tillsammans och med invånarnyttan i fokus, &#10;skapar vi framtidens hållbara kommun &#10;i hjärtat av Mälardalen. ">
            <a:extLst>
              <a:ext uri="{FF2B5EF4-FFF2-40B4-BE49-F238E27FC236}">
                <a16:creationId xmlns:a16="http://schemas.microsoft.com/office/drawing/2014/main" id="{00FBB717-0791-D8B2-9474-92BAFFF7E03C}"/>
              </a:ext>
            </a:extLst>
          </p:cNvPr>
          <p:cNvSpPr>
            <a:spLocks noChangeArrowheads="1"/>
          </p:cNvSpPr>
          <p:nvPr/>
        </p:nvSpPr>
        <p:spPr bwMode="auto">
          <a:xfrm>
            <a:off x="2651125" y="4981575"/>
            <a:ext cx="688657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3075"/>
              </a:lnSpc>
            </a:pPr>
            <a:r>
              <a:rPr lang="sv-SE" altLang="sv-SE" sz="2400" dirty="0">
                <a:solidFill>
                  <a:srgbClr val="CFE5E3"/>
                </a:solidFill>
                <a:latin typeface="Calibri Light" panose="020F0302020204030204" pitchFamily="34" charset="0"/>
                <a:ea typeface="Calibri" panose="020F0502020204030204" pitchFamily="34" charset="0"/>
                <a:cs typeface="Times New Roman" panose="02020603050405020304" pitchFamily="18" charset="0"/>
              </a:rPr>
              <a:t>Tillsammans och med invånarnyttan i fokus, </a:t>
            </a:r>
          </a:p>
          <a:p>
            <a:pPr algn="ctr" eaLnBrk="1" hangingPunct="1">
              <a:lnSpc>
                <a:spcPts val="3075"/>
              </a:lnSpc>
            </a:pPr>
            <a:r>
              <a:rPr lang="sv-SE" altLang="sv-SE" sz="2400" dirty="0">
                <a:solidFill>
                  <a:srgbClr val="CFE5E3"/>
                </a:solidFill>
                <a:latin typeface="Calibri Light" panose="020F0302020204030204" pitchFamily="34" charset="0"/>
                <a:ea typeface="Calibri" panose="020F0502020204030204" pitchFamily="34" charset="0"/>
                <a:cs typeface="Times New Roman" panose="02020603050405020304" pitchFamily="18" charset="0"/>
              </a:rPr>
              <a:t>skapar vi framtidens hållbara kommun </a:t>
            </a:r>
          </a:p>
          <a:p>
            <a:pPr algn="ctr" eaLnBrk="1" hangingPunct="1">
              <a:lnSpc>
                <a:spcPts val="3075"/>
              </a:lnSpc>
            </a:pPr>
            <a:r>
              <a:rPr lang="sv-SE" altLang="sv-SE" sz="2400" dirty="0">
                <a:solidFill>
                  <a:srgbClr val="CFE5E3"/>
                </a:solidFill>
                <a:latin typeface="Calibri Light" panose="020F0302020204030204" pitchFamily="34" charset="0"/>
                <a:ea typeface="Calibri" panose="020F0502020204030204" pitchFamily="34" charset="0"/>
                <a:cs typeface="Times New Roman" panose="02020603050405020304" pitchFamily="18" charset="0"/>
              </a:rPr>
              <a:t>i hjärtat av Mälardalen. </a:t>
            </a:r>
          </a:p>
        </p:txBody>
      </p:sp>
      <p:sp>
        <p:nvSpPr>
          <p:cNvPr id="2" name="Rubrik 1"/>
          <p:cNvSpPr>
            <a:spLocks noGrp="1"/>
          </p:cNvSpPr>
          <p:nvPr>
            <p:ph type="ctrTitle"/>
          </p:nvPr>
        </p:nvSpPr>
        <p:spPr>
          <a:xfrm>
            <a:off x="1526181" y="2237969"/>
            <a:ext cx="9120187" cy="720725"/>
          </a:xfrm>
        </p:spPr>
        <p:txBody>
          <a:bodyPr anchor="b">
            <a:noAutofit/>
          </a:bodyPr>
          <a:lstStyle>
            <a:lvl1pPr algn="ctr">
              <a:defRPr sz="5400"/>
            </a:lvl1pPr>
          </a:lstStyle>
          <a:p>
            <a:r>
              <a:rPr lang="sv-SE"/>
              <a:t>Klicka här för att ändra mall för rubrikformat</a:t>
            </a:r>
            <a:endParaRPr lang="sv-SE" dirty="0"/>
          </a:p>
        </p:txBody>
      </p:sp>
      <p:sp>
        <p:nvSpPr>
          <p:cNvPr id="3" name="Underrubrik 2"/>
          <p:cNvSpPr>
            <a:spLocks noGrp="1"/>
          </p:cNvSpPr>
          <p:nvPr>
            <p:ph type="subTitle" idx="1"/>
          </p:nvPr>
        </p:nvSpPr>
        <p:spPr>
          <a:xfrm>
            <a:off x="1526182" y="3048032"/>
            <a:ext cx="9120187" cy="1091120"/>
          </a:xfrm>
        </p:spPr>
        <p:txBody>
          <a:bodyPr>
            <a:normAutofit/>
          </a:bodyPr>
          <a:lstStyle>
            <a:lvl1pPr marL="0" indent="0" algn="ctr">
              <a:buNone/>
              <a:defRPr sz="3200">
                <a:solidFill>
                  <a:srgbClr val="39836C"/>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87136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objekt 31">
            <a:extLst>
              <a:ext uri="{FF2B5EF4-FFF2-40B4-BE49-F238E27FC236}">
                <a16:creationId xmlns:a16="http://schemas.microsoft.com/office/drawing/2014/main" id="{0C06F39C-4563-B3D5-2C53-4C4B4C727AD8}"/>
              </a:ext>
            </a:extLst>
          </p:cNvPr>
          <p:cNvPicPr>
            <a:picLocks noChangeAspect="1"/>
          </p:cNvPicPr>
          <p:nvPr/>
        </p:nvPicPr>
        <p:blipFill>
          <a:blip r:embed="rId12">
            <a:extLst>
              <a:ext uri="{28A0092B-C50C-407E-A947-70E740481C1C}">
                <a14:useLocalDpi xmlns:a14="http://schemas.microsoft.com/office/drawing/2010/main" val="0"/>
              </a:ext>
            </a:extLst>
          </a:blip>
          <a:srcRect l="551" r="5833" b="63962"/>
          <a:stretch>
            <a:fillRect/>
          </a:stretch>
        </p:blipFill>
        <p:spPr bwMode="auto">
          <a:xfrm>
            <a:off x="0" y="5635625"/>
            <a:ext cx="121920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ruta 32">
            <a:extLst>
              <a:ext uri="{FF2B5EF4-FFF2-40B4-BE49-F238E27FC236}">
                <a16:creationId xmlns:a16="http://schemas.microsoft.com/office/drawing/2014/main" id="{4B9B7B52-E65E-618C-CB05-20614F91020E}"/>
              </a:ext>
            </a:extLst>
          </p:cNvPr>
          <p:cNvSpPr txBox="1"/>
          <p:nvPr/>
        </p:nvSpPr>
        <p:spPr>
          <a:xfrm>
            <a:off x="10302875" y="6407150"/>
            <a:ext cx="1712913" cy="261938"/>
          </a:xfrm>
          <a:prstGeom prst="rect">
            <a:avLst/>
          </a:prstGeom>
          <a:noFill/>
        </p:spPr>
        <p:txBody>
          <a:bodyPr>
            <a:spAutoFit/>
          </a:bodyPr>
          <a:lstStyle/>
          <a:p>
            <a:pPr algn="r" eaLnBrk="1" fontAlgn="auto" hangingPunct="1">
              <a:spcBef>
                <a:spcPts val="0"/>
              </a:spcBef>
              <a:spcAft>
                <a:spcPts val="0"/>
              </a:spcAft>
              <a:defRPr/>
            </a:pPr>
            <a:r>
              <a:rPr lang="sv-SE" sz="1100" spc="80" dirty="0">
                <a:solidFill>
                  <a:schemeClr val="bg1"/>
                </a:solidFill>
                <a:latin typeface="+mn-lt"/>
              </a:rPr>
              <a:t>WWW.STRANGNAS.SE</a:t>
            </a:r>
          </a:p>
        </p:txBody>
      </p:sp>
      <p:pic>
        <p:nvPicPr>
          <p:cNvPr id="1028" name="Bildobjekt 33">
            <a:extLst>
              <a:ext uri="{FF2B5EF4-FFF2-40B4-BE49-F238E27FC236}">
                <a16:creationId xmlns:a16="http://schemas.microsoft.com/office/drawing/2014/main" id="{CCB6C578-B595-33ED-490C-16DD0EB7368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39713" y="6269038"/>
            <a:ext cx="20081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Platshållare för rubrik 1">
            <a:extLst>
              <a:ext uri="{FF2B5EF4-FFF2-40B4-BE49-F238E27FC236}">
                <a16:creationId xmlns:a16="http://schemas.microsoft.com/office/drawing/2014/main" id="{D72428B5-6792-5C52-861D-19754793461C}"/>
              </a:ext>
            </a:extLst>
          </p:cNvPr>
          <p:cNvSpPr>
            <a:spLocks noGrp="1"/>
          </p:cNvSpPr>
          <p:nvPr userDrawn="1">
            <p:ph type="title"/>
          </p:nvPr>
        </p:nvSpPr>
        <p:spPr bwMode="auto">
          <a:xfrm>
            <a:off x="1554163" y="646113"/>
            <a:ext cx="91201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mall för rubrikformat</a:t>
            </a:r>
          </a:p>
        </p:txBody>
      </p:sp>
      <p:sp>
        <p:nvSpPr>
          <p:cNvPr id="1030" name="Platshållare för text 2">
            <a:extLst>
              <a:ext uri="{FF2B5EF4-FFF2-40B4-BE49-F238E27FC236}">
                <a16:creationId xmlns:a16="http://schemas.microsoft.com/office/drawing/2014/main" id="{73914C75-DB30-7FEA-914A-29D9993B2E72}"/>
              </a:ext>
            </a:extLst>
          </p:cNvPr>
          <p:cNvSpPr>
            <a:spLocks noGrp="1"/>
          </p:cNvSpPr>
          <p:nvPr userDrawn="1">
            <p:ph type="body" idx="1"/>
          </p:nvPr>
        </p:nvSpPr>
        <p:spPr bwMode="auto">
          <a:xfrm>
            <a:off x="1554163" y="1790700"/>
            <a:ext cx="91201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4" name="Platshållare för datum 3">
            <a:extLst>
              <a:ext uri="{FF2B5EF4-FFF2-40B4-BE49-F238E27FC236}">
                <a16:creationId xmlns:a16="http://schemas.microsoft.com/office/drawing/2014/main" id="{9C8639D8-D76B-EEBA-8E3A-9C0F1FD9215D}"/>
              </a:ext>
            </a:extLst>
          </p:cNvPr>
          <p:cNvSpPr>
            <a:spLocks noGrp="1"/>
          </p:cNvSpPr>
          <p:nvPr>
            <p:ph type="dt" sz="half" idx="2"/>
          </p:nvPr>
        </p:nvSpPr>
        <p:spPr>
          <a:xfrm>
            <a:off x="8901113" y="6348413"/>
            <a:ext cx="993775" cy="365125"/>
          </a:xfrm>
          <a:prstGeom prst="rect">
            <a:avLst/>
          </a:prstGeom>
        </p:spPr>
        <p:txBody>
          <a:bodyPr vert="horz" lIns="91440" tIns="45720" rIns="91440" bIns="45720" rtlCol="0" anchor="ctr"/>
          <a:lstStyle>
            <a:lvl1pPr algn="r" eaLnBrk="1" fontAlgn="auto" hangingPunct="1">
              <a:spcBef>
                <a:spcPts val="0"/>
              </a:spcBef>
              <a:spcAft>
                <a:spcPts val="0"/>
              </a:spcAft>
              <a:defRPr sz="1100" b="0" smtClean="0">
                <a:solidFill>
                  <a:schemeClr val="bg1"/>
                </a:solidFill>
                <a:latin typeface="+mn-lt"/>
              </a:defRPr>
            </a:lvl1pPr>
          </a:lstStyle>
          <a:p>
            <a:pPr>
              <a:defRPr/>
            </a:pPr>
            <a:fld id="{C6FD82ED-D2CD-4627-BE59-2A7FF7BE741E}" type="datetimeFigureOut">
              <a:rPr lang="sv-SE"/>
              <a:pPr>
                <a:defRPr/>
              </a:pPr>
              <a:t>2024-02-28</a:t>
            </a:fld>
            <a:endParaRPr lang="sv-SE" dirty="0"/>
          </a:p>
        </p:txBody>
      </p:sp>
      <p:sp>
        <p:nvSpPr>
          <p:cNvPr id="5" name="Platshållare för sidfot 4">
            <a:extLst>
              <a:ext uri="{FF2B5EF4-FFF2-40B4-BE49-F238E27FC236}">
                <a16:creationId xmlns:a16="http://schemas.microsoft.com/office/drawing/2014/main" id="{C0AA2A9A-69AB-12F7-F4B2-D49D8F66F185}"/>
              </a:ext>
            </a:extLst>
          </p:cNvPr>
          <p:cNvSpPr>
            <a:spLocks noGrp="1"/>
          </p:cNvSpPr>
          <p:nvPr>
            <p:ph type="ftr" sz="quarter" idx="3"/>
          </p:nvPr>
        </p:nvSpPr>
        <p:spPr>
          <a:xfrm>
            <a:off x="3290888" y="6354763"/>
            <a:ext cx="5610225" cy="365125"/>
          </a:xfrm>
          <a:prstGeom prst="rect">
            <a:avLst/>
          </a:prstGeom>
        </p:spPr>
        <p:txBody>
          <a:bodyPr vert="horz" lIns="91440" tIns="45720" rIns="91440" bIns="45720" rtlCol="0" anchor="ctr"/>
          <a:lstStyle>
            <a:lvl1pPr algn="ctr" eaLnBrk="1" fontAlgn="auto" hangingPunct="1">
              <a:spcBef>
                <a:spcPts val="0"/>
              </a:spcBef>
              <a:spcAft>
                <a:spcPts val="0"/>
              </a:spcAft>
              <a:defRPr sz="1100" b="0" dirty="0">
                <a:solidFill>
                  <a:schemeClr val="bg1"/>
                </a:solidFill>
                <a:latin typeface="+mn-lt"/>
              </a:defRPr>
            </a:lvl1pPr>
          </a:lstStyle>
          <a:p>
            <a:pPr>
              <a:defRPr/>
            </a:pPr>
            <a:endParaRPr lang="sv-SE" dirty="0"/>
          </a:p>
        </p:txBody>
      </p:sp>
      <p:sp>
        <p:nvSpPr>
          <p:cNvPr id="6" name="Platshållare för bildnummer 5">
            <a:extLst>
              <a:ext uri="{FF2B5EF4-FFF2-40B4-BE49-F238E27FC236}">
                <a16:creationId xmlns:a16="http://schemas.microsoft.com/office/drawing/2014/main" id="{C89B8C93-F275-2987-DC5A-116C94EE4971}"/>
              </a:ext>
            </a:extLst>
          </p:cNvPr>
          <p:cNvSpPr>
            <a:spLocks noGrp="1"/>
          </p:cNvSpPr>
          <p:nvPr>
            <p:ph type="sldNum" sz="quarter" idx="4"/>
          </p:nvPr>
        </p:nvSpPr>
        <p:spPr>
          <a:xfrm>
            <a:off x="9894888" y="6348413"/>
            <a:ext cx="46513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a:solidFill>
                  <a:schemeClr val="bg1"/>
                </a:solidFill>
              </a:defRPr>
            </a:lvl1pPr>
          </a:lstStyle>
          <a:p>
            <a:fld id="{9CA004C0-A0A4-4AB1-A9B7-CAC80B41FE33}" type="slidenum">
              <a:rPr lang="sv-SE" altLang="sv-SE"/>
              <a:pPr/>
              <a:t>‹#›</a:t>
            </a:fld>
            <a:endParaRPr lang="sv-SE" altLang="sv-SE" dirty="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64" r:id="rId4"/>
    <p:sldLayoutId id="2147483665" r:id="rId5"/>
    <p:sldLayoutId id="2147483666" r:id="rId6"/>
    <p:sldLayoutId id="2147483667" r:id="rId7"/>
    <p:sldLayoutId id="2147483672" r:id="rId8"/>
    <p:sldLayoutId id="2147483673" r:id="rId9"/>
    <p:sldLayoutId id="2147483668" r:id="rId10"/>
  </p:sldLayoutIdLst>
  <p:txStyles>
    <p:titleStyle>
      <a:lvl1pPr algn="l" rtl="0" eaLnBrk="1" fontAlgn="base" hangingPunct="1">
        <a:lnSpc>
          <a:spcPct val="90000"/>
        </a:lnSpc>
        <a:spcBef>
          <a:spcPct val="0"/>
        </a:spcBef>
        <a:spcAft>
          <a:spcPct val="0"/>
        </a:spcAft>
        <a:defRPr sz="4000" kern="1200">
          <a:solidFill>
            <a:srgbClr val="39836C"/>
          </a:solidFill>
          <a:latin typeface="+mj-lt"/>
          <a:ea typeface="+mj-ea"/>
          <a:cs typeface="+mj-cs"/>
        </a:defRPr>
      </a:lvl1pPr>
      <a:lvl2pPr algn="l" rtl="0" eaLnBrk="1" fontAlgn="base" hangingPunct="1">
        <a:lnSpc>
          <a:spcPct val="90000"/>
        </a:lnSpc>
        <a:spcBef>
          <a:spcPct val="0"/>
        </a:spcBef>
        <a:spcAft>
          <a:spcPct val="0"/>
        </a:spcAft>
        <a:defRPr sz="4000">
          <a:solidFill>
            <a:srgbClr val="39836C"/>
          </a:solidFill>
          <a:latin typeface="Calibri" panose="020F0502020204030204" pitchFamily="34" charset="0"/>
        </a:defRPr>
      </a:lvl2pPr>
      <a:lvl3pPr algn="l" rtl="0" eaLnBrk="1" fontAlgn="base" hangingPunct="1">
        <a:lnSpc>
          <a:spcPct val="90000"/>
        </a:lnSpc>
        <a:spcBef>
          <a:spcPct val="0"/>
        </a:spcBef>
        <a:spcAft>
          <a:spcPct val="0"/>
        </a:spcAft>
        <a:defRPr sz="4000">
          <a:solidFill>
            <a:srgbClr val="39836C"/>
          </a:solidFill>
          <a:latin typeface="Calibri" panose="020F0502020204030204" pitchFamily="34" charset="0"/>
        </a:defRPr>
      </a:lvl3pPr>
      <a:lvl4pPr algn="l" rtl="0" eaLnBrk="1" fontAlgn="base" hangingPunct="1">
        <a:lnSpc>
          <a:spcPct val="90000"/>
        </a:lnSpc>
        <a:spcBef>
          <a:spcPct val="0"/>
        </a:spcBef>
        <a:spcAft>
          <a:spcPct val="0"/>
        </a:spcAft>
        <a:defRPr sz="4000">
          <a:solidFill>
            <a:srgbClr val="39836C"/>
          </a:solidFill>
          <a:latin typeface="Calibri" panose="020F0502020204030204" pitchFamily="34" charset="0"/>
        </a:defRPr>
      </a:lvl4pPr>
      <a:lvl5pPr algn="l" rtl="0" eaLnBrk="1" fontAlgn="base" hangingPunct="1">
        <a:lnSpc>
          <a:spcPct val="90000"/>
        </a:lnSpc>
        <a:spcBef>
          <a:spcPct val="0"/>
        </a:spcBef>
        <a:spcAft>
          <a:spcPct val="0"/>
        </a:spcAft>
        <a:defRPr sz="4000">
          <a:solidFill>
            <a:srgbClr val="39836C"/>
          </a:solidFill>
          <a:latin typeface="Calibri" panose="020F0502020204030204" pitchFamily="34" charset="0"/>
        </a:defRPr>
      </a:lvl5pPr>
      <a:lvl6pPr marL="457200" algn="l" rtl="0" eaLnBrk="1" fontAlgn="base" hangingPunct="1">
        <a:lnSpc>
          <a:spcPct val="90000"/>
        </a:lnSpc>
        <a:spcBef>
          <a:spcPct val="0"/>
        </a:spcBef>
        <a:spcAft>
          <a:spcPct val="0"/>
        </a:spcAft>
        <a:defRPr sz="4000">
          <a:solidFill>
            <a:srgbClr val="39836C"/>
          </a:solidFill>
          <a:latin typeface="Calibri" panose="020F0502020204030204" pitchFamily="34" charset="0"/>
        </a:defRPr>
      </a:lvl6pPr>
      <a:lvl7pPr marL="914400" algn="l" rtl="0" eaLnBrk="1" fontAlgn="base" hangingPunct="1">
        <a:lnSpc>
          <a:spcPct val="90000"/>
        </a:lnSpc>
        <a:spcBef>
          <a:spcPct val="0"/>
        </a:spcBef>
        <a:spcAft>
          <a:spcPct val="0"/>
        </a:spcAft>
        <a:defRPr sz="4000">
          <a:solidFill>
            <a:srgbClr val="39836C"/>
          </a:solidFill>
          <a:latin typeface="Calibri" panose="020F0502020204030204" pitchFamily="34" charset="0"/>
        </a:defRPr>
      </a:lvl7pPr>
      <a:lvl8pPr marL="1371600" algn="l" rtl="0" eaLnBrk="1" fontAlgn="base" hangingPunct="1">
        <a:lnSpc>
          <a:spcPct val="90000"/>
        </a:lnSpc>
        <a:spcBef>
          <a:spcPct val="0"/>
        </a:spcBef>
        <a:spcAft>
          <a:spcPct val="0"/>
        </a:spcAft>
        <a:defRPr sz="4000">
          <a:solidFill>
            <a:srgbClr val="39836C"/>
          </a:solidFill>
          <a:latin typeface="Calibri" panose="020F0502020204030204" pitchFamily="34" charset="0"/>
        </a:defRPr>
      </a:lvl8pPr>
      <a:lvl9pPr marL="1828800" algn="l" rtl="0" eaLnBrk="1" fontAlgn="base" hangingPunct="1">
        <a:lnSpc>
          <a:spcPct val="90000"/>
        </a:lnSpc>
        <a:spcBef>
          <a:spcPct val="0"/>
        </a:spcBef>
        <a:spcAft>
          <a:spcPct val="0"/>
        </a:spcAft>
        <a:defRPr sz="4000">
          <a:solidFill>
            <a:srgbClr val="39836C"/>
          </a:solidFill>
          <a:latin typeface="Calibri" panose="020F0502020204030204" pitchFamily="34" charset="0"/>
        </a:defRPr>
      </a:lvl9pPr>
    </p:titleStyle>
    <p:bodyStyle>
      <a:lvl1pPr marL="228600" indent="-228600" algn="l" rtl="0" eaLnBrk="1" fontAlgn="base" hangingPunct="1">
        <a:lnSpc>
          <a:spcPct val="90000"/>
        </a:lnSpc>
        <a:spcBef>
          <a:spcPts val="1000"/>
        </a:spcBef>
        <a:spcAft>
          <a:spcPct val="0"/>
        </a:spcAft>
        <a:buClr>
          <a:srgbClr val="39836C"/>
        </a:buClr>
        <a:buFont typeface="Arial" panose="020B0604020202020204" pitchFamily="34" charset="0"/>
        <a:buChar char="•"/>
        <a:defRPr sz="26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Clr>
          <a:srgbClr val="39836C"/>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Clr>
          <a:srgbClr val="39836C"/>
        </a:buClr>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Clr>
          <a:srgbClr val="39836C"/>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Clr>
          <a:srgbClr val="39836C"/>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adam.hedstig@strangnas.se" TargetMode="External"/><Relationship Id="rId2" Type="http://schemas.openxmlformats.org/officeDocument/2006/relationships/hyperlink" Target="mailto:marina.jarleroskantermo@strangnas.s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ubrik 1">
            <a:extLst>
              <a:ext uri="{FF2B5EF4-FFF2-40B4-BE49-F238E27FC236}">
                <a16:creationId xmlns:a16="http://schemas.microsoft.com/office/drawing/2014/main" id="{1CADF65E-7D45-A040-B07B-FC9D5C69B034}"/>
              </a:ext>
            </a:extLst>
          </p:cNvPr>
          <p:cNvSpPr>
            <a:spLocks noGrp="1"/>
          </p:cNvSpPr>
          <p:nvPr>
            <p:ph type="ctrTitle"/>
          </p:nvPr>
        </p:nvSpPr>
        <p:spPr>
          <a:xfrm>
            <a:off x="1525588" y="2238375"/>
            <a:ext cx="9120187" cy="720725"/>
          </a:xfrm>
        </p:spPr>
        <p:txBody>
          <a:bodyPr/>
          <a:lstStyle/>
          <a:p>
            <a:r>
              <a:rPr lang="sv-SE" altLang="sv-SE" dirty="0"/>
              <a:t>Kommunal Hälso- och sjukvård </a:t>
            </a:r>
            <a:br>
              <a:rPr lang="sv-SE" altLang="sv-SE" dirty="0"/>
            </a:br>
            <a:r>
              <a:rPr lang="sv-SE" altLang="sv-SE" dirty="0"/>
              <a:t>och Nära vård </a:t>
            </a:r>
          </a:p>
        </p:txBody>
      </p:sp>
      <p:sp>
        <p:nvSpPr>
          <p:cNvPr id="7171" name="Underrubrik 2">
            <a:extLst>
              <a:ext uri="{FF2B5EF4-FFF2-40B4-BE49-F238E27FC236}">
                <a16:creationId xmlns:a16="http://schemas.microsoft.com/office/drawing/2014/main" id="{D207EC22-21CB-9F69-9927-F0CE2C936981}"/>
              </a:ext>
            </a:extLst>
          </p:cNvPr>
          <p:cNvSpPr>
            <a:spLocks noGrp="1"/>
          </p:cNvSpPr>
          <p:nvPr>
            <p:ph type="subTitle" idx="1"/>
          </p:nvPr>
        </p:nvSpPr>
        <p:spPr>
          <a:xfrm>
            <a:off x="1525588" y="3048000"/>
            <a:ext cx="9120187" cy="1090613"/>
          </a:xfrm>
        </p:spPr>
        <p:txBody>
          <a:bodyPr/>
          <a:lstStyle/>
          <a:p>
            <a:r>
              <a:rPr lang="sv-SE" altLang="sv-SE" dirty="0"/>
              <a:t>Seniorrådet 2024-02-28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53562" y="645378"/>
            <a:ext cx="9084876" cy="720725"/>
          </a:xfrm>
        </p:spPr>
        <p:txBody>
          <a:bodyPr wrap="square" anchor="t">
            <a:normAutofit/>
          </a:bodyPr>
          <a:lstStyle/>
          <a:p>
            <a:r>
              <a:rPr lang="sv-SE" dirty="0"/>
              <a:t>Utmaningar  - nu och framtid</a:t>
            </a:r>
          </a:p>
        </p:txBody>
      </p:sp>
      <p:pic>
        <p:nvPicPr>
          <p:cNvPr id="7" name="Bildobjekt 6" descr="Par som håller i en käpp">
            <a:extLst>
              <a:ext uri="{FF2B5EF4-FFF2-40B4-BE49-F238E27FC236}">
                <a16:creationId xmlns:a16="http://schemas.microsoft.com/office/drawing/2014/main" id="{4B84F734-D710-90EF-0F6C-2C031674EFEB}"/>
              </a:ext>
            </a:extLst>
          </p:cNvPr>
          <p:cNvPicPr>
            <a:picLocks noChangeAspect="1"/>
          </p:cNvPicPr>
          <p:nvPr/>
        </p:nvPicPr>
        <p:blipFill rotWithShape="1">
          <a:blip r:embed="rId3">
            <a:extLst>
              <a:ext uri="{28A0092B-C50C-407E-A947-70E740481C1C}">
                <a14:useLocalDpi xmlns:a14="http://schemas.microsoft.com/office/drawing/2010/main" val="0"/>
              </a:ext>
            </a:extLst>
          </a:blip>
          <a:srcRect l="9015" r="1" b="1"/>
          <a:stretch/>
        </p:blipFill>
        <p:spPr>
          <a:xfrm>
            <a:off x="1553564" y="1790700"/>
            <a:ext cx="4466238" cy="3276600"/>
          </a:xfrm>
          <a:prstGeom prst="rect">
            <a:avLst/>
          </a:prstGeom>
          <a:noFill/>
          <a:ln w="190500" cap="rnd">
            <a:solidFill>
              <a:srgbClr val="FFFFFF"/>
            </a:solidFill>
          </a:ln>
          <a:effectLst/>
        </p:spPr>
      </p:pic>
      <p:sp>
        <p:nvSpPr>
          <p:cNvPr id="3" name="Platshållare för innehåll 2"/>
          <p:cNvSpPr>
            <a:spLocks noGrp="1"/>
          </p:cNvSpPr>
          <p:nvPr>
            <p:ph sz="half" idx="2"/>
          </p:nvPr>
        </p:nvSpPr>
        <p:spPr>
          <a:xfrm>
            <a:off x="6172200" y="1790700"/>
            <a:ext cx="4466238" cy="3276600"/>
          </a:xfrm>
        </p:spPr>
        <p:txBody>
          <a:bodyPr wrap="square" anchor="t">
            <a:normAutofit/>
          </a:bodyPr>
          <a:lstStyle/>
          <a:p>
            <a:r>
              <a:rPr lang="sv-SE" sz="2000" dirty="0"/>
              <a:t>Allt fler sjuka äldre hemma</a:t>
            </a:r>
          </a:p>
          <a:p>
            <a:r>
              <a:rPr lang="sv-SE" sz="2000" dirty="0"/>
              <a:t>Ensamhet och psykisk ohälsa</a:t>
            </a:r>
          </a:p>
          <a:p>
            <a:r>
              <a:rPr lang="sv-SE" sz="2000" dirty="0"/>
              <a:t>Kompetensförsörjning vård och omsorg</a:t>
            </a:r>
          </a:p>
          <a:p>
            <a:r>
              <a:rPr lang="sv-SE" sz="2000" dirty="0"/>
              <a:t>Rekrytering legitimerad personal</a:t>
            </a:r>
          </a:p>
          <a:p>
            <a:r>
              <a:rPr lang="sv-SE" sz="2000" dirty="0"/>
              <a:t>Patientsäker verksamhet</a:t>
            </a:r>
          </a:p>
          <a:p>
            <a:r>
              <a:rPr lang="sv-SE" sz="2000" dirty="0"/>
              <a:t>Samverkan</a:t>
            </a:r>
          </a:p>
          <a:p>
            <a:r>
              <a:rPr lang="sv-SE" sz="2000" dirty="0"/>
              <a:t>Använda digitaliseringens </a:t>
            </a:r>
            <a:br>
              <a:rPr lang="sv-SE" sz="2000" dirty="0"/>
            </a:br>
            <a:r>
              <a:rPr lang="sv-SE" sz="2000" dirty="0"/>
              <a:t>möjligheter</a:t>
            </a:r>
          </a:p>
          <a:p>
            <a:endParaRPr lang="sv-SE" sz="2000" dirty="0"/>
          </a:p>
          <a:p>
            <a:endParaRPr lang="sv-SE" sz="2000" dirty="0"/>
          </a:p>
          <a:p>
            <a:endParaRPr lang="sv-SE" sz="2000" dirty="0"/>
          </a:p>
          <a:p>
            <a:pPr marL="0" indent="0">
              <a:buNone/>
            </a:pPr>
            <a:endParaRPr lang="sv-SE" sz="2000" dirty="0"/>
          </a:p>
        </p:txBody>
      </p:sp>
    </p:spTree>
    <p:extLst>
      <p:ext uri="{BB962C8B-B14F-4D97-AF65-F5344CB8AC3E}">
        <p14:creationId xmlns:p14="http://schemas.microsoft.com/office/powerpoint/2010/main" val="303472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917E72-ABC9-B57C-FB7F-824CA7255A30}"/>
              </a:ext>
            </a:extLst>
          </p:cNvPr>
          <p:cNvSpPr>
            <a:spLocks noGrp="1"/>
          </p:cNvSpPr>
          <p:nvPr>
            <p:ph type="title"/>
          </p:nvPr>
        </p:nvSpPr>
        <p:spPr/>
        <p:txBody>
          <a:bodyPr/>
          <a:lstStyle/>
          <a:p>
            <a:r>
              <a:rPr lang="sv-SE" dirty="0"/>
              <a:t>Tack för att Ni lyssnat!</a:t>
            </a:r>
          </a:p>
        </p:txBody>
      </p:sp>
      <p:sp>
        <p:nvSpPr>
          <p:cNvPr id="3" name="Platshållare för innehåll 2">
            <a:extLst>
              <a:ext uri="{FF2B5EF4-FFF2-40B4-BE49-F238E27FC236}">
                <a16:creationId xmlns:a16="http://schemas.microsoft.com/office/drawing/2014/main" id="{8239DBF0-ED9D-3A02-091C-AD9C4412C591}"/>
              </a:ext>
            </a:extLst>
          </p:cNvPr>
          <p:cNvSpPr>
            <a:spLocks noGrp="1"/>
          </p:cNvSpPr>
          <p:nvPr>
            <p:ph sz="half" idx="1"/>
          </p:nvPr>
        </p:nvSpPr>
        <p:spPr/>
        <p:txBody>
          <a:bodyPr/>
          <a:lstStyle/>
          <a:p>
            <a:pPr marL="0" indent="0">
              <a:buNone/>
            </a:pPr>
            <a:r>
              <a:rPr lang="sv-SE" sz="2000" dirty="0"/>
              <a:t>Vid frågor:</a:t>
            </a:r>
          </a:p>
          <a:p>
            <a:pPr marL="0" indent="0">
              <a:buNone/>
            </a:pPr>
            <a:endParaRPr lang="sv-SE" sz="2000" dirty="0"/>
          </a:p>
          <a:p>
            <a:pPr marL="0" indent="0">
              <a:buNone/>
            </a:pPr>
            <a:r>
              <a:rPr lang="sv-SE" sz="2000" dirty="0"/>
              <a:t>Marina Järleros Kantermo</a:t>
            </a:r>
          </a:p>
          <a:p>
            <a:pPr marL="0" indent="0">
              <a:buNone/>
            </a:pPr>
            <a:r>
              <a:rPr lang="sv-SE" sz="2000" dirty="0"/>
              <a:t>Verksamhetschef Hälso-och sjukvård</a:t>
            </a:r>
          </a:p>
          <a:p>
            <a:pPr marL="0" indent="0">
              <a:buNone/>
            </a:pPr>
            <a:r>
              <a:rPr lang="sv-SE" sz="2000" dirty="0">
                <a:hlinkClick r:id="rId2"/>
              </a:rPr>
              <a:t>marina.jarleroskantermo@strangnas.se</a:t>
            </a:r>
            <a:endParaRPr lang="sv-SE" sz="2000" dirty="0"/>
          </a:p>
          <a:p>
            <a:pPr marL="0" indent="0">
              <a:buNone/>
            </a:pPr>
            <a:r>
              <a:rPr lang="sv-SE" sz="2000" dirty="0"/>
              <a:t>0152-297 50</a:t>
            </a:r>
          </a:p>
          <a:p>
            <a:pPr marL="0" indent="0">
              <a:buNone/>
            </a:pPr>
            <a:endParaRPr lang="sv-SE" sz="2000" dirty="0"/>
          </a:p>
        </p:txBody>
      </p:sp>
      <p:sp>
        <p:nvSpPr>
          <p:cNvPr id="4" name="Platshållare för innehåll 3">
            <a:extLst>
              <a:ext uri="{FF2B5EF4-FFF2-40B4-BE49-F238E27FC236}">
                <a16:creationId xmlns:a16="http://schemas.microsoft.com/office/drawing/2014/main" id="{4D0C0A48-07F8-F160-679F-318B71738531}"/>
              </a:ext>
            </a:extLst>
          </p:cNvPr>
          <p:cNvSpPr>
            <a:spLocks noGrp="1"/>
          </p:cNvSpPr>
          <p:nvPr>
            <p:ph sz="half" idx="2"/>
          </p:nvPr>
        </p:nvSpPr>
        <p:spPr>
          <a:xfrm>
            <a:off x="6172200" y="1661746"/>
            <a:ext cx="4466238" cy="3276600"/>
          </a:xfrm>
        </p:spPr>
        <p:txBody>
          <a:bodyPr/>
          <a:lstStyle/>
          <a:p>
            <a:endParaRPr lang="sv-SE" dirty="0"/>
          </a:p>
          <a:p>
            <a:endParaRPr lang="sv-SE" sz="2000" dirty="0"/>
          </a:p>
          <a:p>
            <a:pPr marL="0" indent="0">
              <a:buNone/>
            </a:pPr>
            <a:r>
              <a:rPr lang="sv-SE" sz="2000" dirty="0"/>
              <a:t>Adam Hedstig</a:t>
            </a:r>
          </a:p>
          <a:p>
            <a:pPr marL="0" indent="0">
              <a:buNone/>
            </a:pPr>
            <a:r>
              <a:rPr lang="sv-SE" sz="2000" dirty="0"/>
              <a:t>Verksamhetsutvecklare/Lokal processledare Nära vård</a:t>
            </a:r>
          </a:p>
          <a:p>
            <a:pPr marL="0" indent="0">
              <a:buNone/>
            </a:pPr>
            <a:r>
              <a:rPr lang="sv-SE" sz="2000" dirty="0">
                <a:hlinkClick r:id="rId3"/>
              </a:rPr>
              <a:t>adam.hedstig@strangnas.se</a:t>
            </a:r>
            <a:endParaRPr lang="sv-SE" sz="2000" dirty="0"/>
          </a:p>
          <a:p>
            <a:pPr marL="0" indent="0">
              <a:buNone/>
            </a:pPr>
            <a:r>
              <a:rPr lang="sv-SE" sz="2000" dirty="0"/>
              <a:t>0152-292 90</a:t>
            </a:r>
          </a:p>
          <a:p>
            <a:pPr marL="0" indent="0">
              <a:buNone/>
            </a:pPr>
            <a:endParaRPr lang="sv-SE" dirty="0"/>
          </a:p>
        </p:txBody>
      </p:sp>
    </p:spTree>
    <p:extLst>
      <p:ext uri="{BB962C8B-B14F-4D97-AF65-F5344CB8AC3E}">
        <p14:creationId xmlns:p14="http://schemas.microsoft.com/office/powerpoint/2010/main" val="34057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latshållare för innehåll 22">
            <a:extLst>
              <a:ext uri="{FF2B5EF4-FFF2-40B4-BE49-F238E27FC236}">
                <a16:creationId xmlns:a16="http://schemas.microsoft.com/office/drawing/2014/main" id="{43A16576-CF14-5BE6-C8D7-7F8BD94DA621}"/>
              </a:ext>
            </a:extLst>
          </p:cNvPr>
          <p:cNvSpPr>
            <a:spLocks noGrp="1"/>
          </p:cNvSpPr>
          <p:nvPr>
            <p:ph sz="half" idx="1"/>
          </p:nvPr>
        </p:nvSpPr>
        <p:spPr>
          <a:xfrm>
            <a:off x="1553564" y="1790700"/>
            <a:ext cx="4466238" cy="3276600"/>
          </a:xfrm>
        </p:spPr>
        <p:txBody>
          <a:bodyPr wrap="square" anchor="t">
            <a:normAutofit/>
          </a:bodyPr>
          <a:lstStyle/>
          <a:p>
            <a:pPr marL="0" indent="0">
              <a:buNone/>
            </a:pPr>
            <a:r>
              <a:rPr lang="sv-SE" sz="2400" dirty="0"/>
              <a:t>Mitt behov är i fokus och jag är </a:t>
            </a:r>
            <a:r>
              <a:rPr lang="sv-SE" sz="2400" b="1" dirty="0"/>
              <a:t>delaktig</a:t>
            </a:r>
            <a:r>
              <a:rPr lang="sv-SE" sz="2400" dirty="0"/>
              <a:t> i min egen vård</a:t>
            </a:r>
          </a:p>
          <a:p>
            <a:pPr marL="0" indent="0">
              <a:buNone/>
            </a:pPr>
            <a:r>
              <a:rPr lang="sv-SE" sz="2400" dirty="0"/>
              <a:t>Jag har en vård som är tillgänglig för mina </a:t>
            </a:r>
            <a:r>
              <a:rPr lang="sv-SE" sz="2400" b="1" dirty="0"/>
              <a:t>behov</a:t>
            </a:r>
          </a:p>
          <a:p>
            <a:pPr marL="0" indent="0">
              <a:buNone/>
            </a:pPr>
            <a:r>
              <a:rPr lang="sv-SE" sz="2400" dirty="0"/>
              <a:t>Jag har en</a:t>
            </a:r>
            <a:r>
              <a:rPr lang="sv-SE" sz="2400" b="1" dirty="0"/>
              <a:t> kontinuitet </a:t>
            </a:r>
            <a:r>
              <a:rPr lang="sv-SE" sz="2400" dirty="0"/>
              <a:t>i min kontakt med vården</a:t>
            </a:r>
          </a:p>
          <a:p>
            <a:pPr marL="0" indent="0">
              <a:buNone/>
            </a:pPr>
            <a:r>
              <a:rPr lang="sv-SE" sz="2400" dirty="0"/>
              <a:t>Vården är hälso-främjande och </a:t>
            </a:r>
            <a:r>
              <a:rPr lang="sv-SE" sz="2400" b="1" dirty="0"/>
              <a:t>förebyggande</a:t>
            </a:r>
            <a:r>
              <a:rPr lang="sv-SE" sz="2400" dirty="0"/>
              <a:t> för min hälsa</a:t>
            </a:r>
          </a:p>
          <a:p>
            <a:pPr marL="0" indent="0">
              <a:buNone/>
            </a:pPr>
            <a:endParaRPr lang="sv-SE" sz="2400" dirty="0"/>
          </a:p>
          <a:p>
            <a:endParaRPr lang="sv-SE" sz="2400" dirty="0"/>
          </a:p>
          <a:p>
            <a:endParaRPr lang="sv-SE" sz="2400" dirty="0"/>
          </a:p>
        </p:txBody>
      </p:sp>
      <p:pic>
        <p:nvPicPr>
          <p:cNvPr id="25" name="Bildobjekt 24" descr="Gamla kvinnor som visar sig tillsammans">
            <a:extLst>
              <a:ext uri="{FF2B5EF4-FFF2-40B4-BE49-F238E27FC236}">
                <a16:creationId xmlns:a16="http://schemas.microsoft.com/office/drawing/2014/main" id="{5473B561-EFAF-1FC8-B860-2344B0AD4E93}"/>
              </a:ext>
            </a:extLst>
          </p:cNvPr>
          <p:cNvPicPr>
            <a:picLocks noChangeAspect="1"/>
          </p:cNvPicPr>
          <p:nvPr/>
        </p:nvPicPr>
        <p:blipFill rotWithShape="1">
          <a:blip r:embed="rId3">
            <a:extLst>
              <a:ext uri="{28A0092B-C50C-407E-A947-70E740481C1C}">
                <a14:useLocalDpi xmlns:a14="http://schemas.microsoft.com/office/drawing/2010/main" val="0"/>
              </a:ext>
            </a:extLst>
          </a:blip>
          <a:srcRect r="7309" b="-3"/>
          <a:stretch/>
        </p:blipFill>
        <p:spPr>
          <a:xfrm>
            <a:off x="6172200" y="1790700"/>
            <a:ext cx="4466238" cy="3276600"/>
          </a:xfrm>
          <a:prstGeom prst="rect">
            <a:avLst/>
          </a:prstGeom>
          <a:noFill/>
        </p:spPr>
      </p:pic>
      <p:sp>
        <p:nvSpPr>
          <p:cNvPr id="31" name="textruta 30">
            <a:extLst>
              <a:ext uri="{FF2B5EF4-FFF2-40B4-BE49-F238E27FC236}">
                <a16:creationId xmlns:a16="http://schemas.microsoft.com/office/drawing/2014/main" id="{6617063D-212B-10B9-C586-A237FD310A56}"/>
              </a:ext>
            </a:extLst>
          </p:cNvPr>
          <p:cNvSpPr txBox="1"/>
          <p:nvPr/>
        </p:nvSpPr>
        <p:spPr>
          <a:xfrm>
            <a:off x="6252491" y="5141227"/>
            <a:ext cx="7154779" cy="461665"/>
          </a:xfrm>
          <a:prstGeom prst="rect">
            <a:avLst/>
          </a:prstGeom>
          <a:noFill/>
        </p:spPr>
        <p:txBody>
          <a:bodyPr wrap="square">
            <a:spAutoFit/>
          </a:bodyPr>
          <a:lstStyle/>
          <a:p>
            <a:r>
              <a:rPr lang="sv-SE" sz="2400" b="1" i="1" dirty="0"/>
              <a:t>En god, jämlik, trygg vård, för mig</a:t>
            </a:r>
          </a:p>
        </p:txBody>
      </p:sp>
      <p:sp>
        <p:nvSpPr>
          <p:cNvPr id="7" name="Hjärta 6">
            <a:extLst>
              <a:ext uri="{FF2B5EF4-FFF2-40B4-BE49-F238E27FC236}">
                <a16:creationId xmlns:a16="http://schemas.microsoft.com/office/drawing/2014/main" id="{66133C32-F1C3-B371-234F-2374FC80757A}"/>
              </a:ext>
            </a:extLst>
          </p:cNvPr>
          <p:cNvSpPr/>
          <p:nvPr/>
        </p:nvSpPr>
        <p:spPr>
          <a:xfrm>
            <a:off x="1115230" y="1886348"/>
            <a:ext cx="285936" cy="297796"/>
          </a:xfrm>
          <a:prstGeom prst="heart">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Hjärta 7">
            <a:extLst>
              <a:ext uri="{FF2B5EF4-FFF2-40B4-BE49-F238E27FC236}">
                <a16:creationId xmlns:a16="http://schemas.microsoft.com/office/drawing/2014/main" id="{995509B6-E14F-6B73-0A63-851D5C50250C}"/>
              </a:ext>
            </a:extLst>
          </p:cNvPr>
          <p:cNvSpPr/>
          <p:nvPr/>
        </p:nvSpPr>
        <p:spPr>
          <a:xfrm>
            <a:off x="1115231" y="2673226"/>
            <a:ext cx="285936" cy="297796"/>
          </a:xfrm>
          <a:prstGeom prst="heart">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Hjärta 8">
            <a:extLst>
              <a:ext uri="{FF2B5EF4-FFF2-40B4-BE49-F238E27FC236}">
                <a16:creationId xmlns:a16="http://schemas.microsoft.com/office/drawing/2014/main" id="{AFACDC48-8148-A9D0-D1D9-AB2EEA999245}"/>
              </a:ext>
            </a:extLst>
          </p:cNvPr>
          <p:cNvSpPr/>
          <p:nvPr/>
        </p:nvSpPr>
        <p:spPr>
          <a:xfrm>
            <a:off x="1115619" y="3460104"/>
            <a:ext cx="285936" cy="297796"/>
          </a:xfrm>
          <a:prstGeom prst="heart">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Hjärta 9">
            <a:extLst>
              <a:ext uri="{FF2B5EF4-FFF2-40B4-BE49-F238E27FC236}">
                <a16:creationId xmlns:a16="http://schemas.microsoft.com/office/drawing/2014/main" id="{F1105B90-668E-0B44-198B-76D10336DF84}"/>
              </a:ext>
            </a:extLst>
          </p:cNvPr>
          <p:cNvSpPr/>
          <p:nvPr/>
        </p:nvSpPr>
        <p:spPr>
          <a:xfrm>
            <a:off x="1115231" y="4246213"/>
            <a:ext cx="285936" cy="297796"/>
          </a:xfrm>
          <a:prstGeom prst="heart">
            <a:avLst/>
          </a:prstGeom>
          <a:solidFill>
            <a:srgbClr val="DDF3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0">
            <a:extLst>
              <a:ext uri="{FF2B5EF4-FFF2-40B4-BE49-F238E27FC236}">
                <a16:creationId xmlns:a16="http://schemas.microsoft.com/office/drawing/2014/main" id="{C2D19518-54A7-1E24-8A42-8F334FB8D20A}"/>
              </a:ext>
            </a:extLst>
          </p:cNvPr>
          <p:cNvSpPr>
            <a:spLocks noGrp="1"/>
          </p:cNvSpPr>
          <p:nvPr>
            <p:ph type="title"/>
          </p:nvPr>
        </p:nvSpPr>
        <p:spPr/>
        <p:txBody>
          <a:bodyPr/>
          <a:lstStyle/>
          <a:p>
            <a:r>
              <a:rPr lang="sv-SE" dirty="0"/>
              <a:t>För dem vi är till för…..</a:t>
            </a:r>
          </a:p>
        </p:txBody>
      </p:sp>
    </p:spTree>
    <p:extLst>
      <p:ext uri="{BB962C8B-B14F-4D97-AF65-F5344CB8AC3E}">
        <p14:creationId xmlns:p14="http://schemas.microsoft.com/office/powerpoint/2010/main" val="2009850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6" descr="Illustration som visar fördelningen av personers ålder i procent 2030 jämfört med 2020. Budskapet i bilden är att personer som är 80 år eller äldre kommer att öka med 49 procent, medan personer i arbetsför ålder bara ökar med 3,9 procent. ">
            <a:extLst>
              <a:ext uri="{FF2B5EF4-FFF2-40B4-BE49-F238E27FC236}">
                <a16:creationId xmlns:a16="http://schemas.microsoft.com/office/drawing/2014/main" id="{7A17C904-C7EB-49CD-843F-E24902D0196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1129865" y="1248751"/>
            <a:ext cx="9968781" cy="4555448"/>
          </a:xfrm>
          <a:prstGeom prst="rect">
            <a:avLst/>
          </a:prstGeom>
        </p:spPr>
      </p:pic>
      <p:sp>
        <p:nvSpPr>
          <p:cNvPr id="2" name="Rubrik 1"/>
          <p:cNvSpPr>
            <a:spLocks noGrp="1"/>
          </p:cNvSpPr>
          <p:nvPr>
            <p:ph type="title"/>
          </p:nvPr>
        </p:nvSpPr>
        <p:spPr/>
        <p:txBody>
          <a:bodyPr/>
          <a:lstStyle/>
          <a:p>
            <a:r>
              <a:rPr lang="sv-SE"/>
              <a:t>Demografin driver förändring</a:t>
            </a:r>
          </a:p>
        </p:txBody>
      </p:sp>
      <p:sp>
        <p:nvSpPr>
          <p:cNvPr id="3" name="textruta 2">
            <a:extLst>
              <a:ext uri="{FF2B5EF4-FFF2-40B4-BE49-F238E27FC236}">
                <a16:creationId xmlns:a16="http://schemas.microsoft.com/office/drawing/2014/main" id="{885A5F7A-A2D1-46AC-8ACF-B95315D739B2}"/>
              </a:ext>
            </a:extLst>
          </p:cNvPr>
          <p:cNvSpPr txBox="1"/>
          <p:nvPr/>
        </p:nvSpPr>
        <p:spPr>
          <a:xfrm>
            <a:off x="757534" y="1914608"/>
            <a:ext cx="4711611" cy="646331"/>
          </a:xfrm>
          <a:prstGeom prst="rect">
            <a:avLst/>
          </a:prstGeom>
          <a:noFill/>
        </p:spPr>
        <p:txBody>
          <a:bodyPr wrap="none" rtlCol="0">
            <a:spAutoFit/>
          </a:bodyPr>
          <a:lstStyle/>
          <a:p>
            <a:r>
              <a:rPr lang="sv-SE"/>
              <a:t>Förändringar i procent i olika åldersgrupper, </a:t>
            </a:r>
            <a:br>
              <a:rPr lang="sv-SE"/>
            </a:br>
            <a:r>
              <a:rPr lang="sv-SE"/>
              <a:t>2030 jämfört med 2020</a:t>
            </a:r>
          </a:p>
        </p:txBody>
      </p:sp>
    </p:spTree>
    <p:extLst>
      <p:ext uri="{BB962C8B-B14F-4D97-AF65-F5344CB8AC3E}">
        <p14:creationId xmlns:p14="http://schemas.microsoft.com/office/powerpoint/2010/main" val="2635660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45FD0F-E0DD-1651-B7B2-AE79DBCE4868}"/>
              </a:ext>
            </a:extLst>
          </p:cNvPr>
          <p:cNvSpPr>
            <a:spLocks noGrp="1"/>
          </p:cNvSpPr>
          <p:nvPr>
            <p:ph type="title"/>
          </p:nvPr>
        </p:nvSpPr>
        <p:spPr/>
        <p:txBody>
          <a:bodyPr/>
          <a:lstStyle/>
          <a:p>
            <a:endParaRPr lang="sv-SE"/>
          </a:p>
        </p:txBody>
      </p:sp>
      <p:pic>
        <p:nvPicPr>
          <p:cNvPr id="4" name="Platshållare för innehåll 3" descr="Illustration som visar de fokusförflyttning som ska göras inom nära vård. Från fokus på: &#10;- organisation till person och relation&#10;- isolerade vård- och omsorgsinsatser till samordning utifrån personens fokus&#10;- reaktiv till proaktiv och hälsofrämjande&#10;- invånare och patienter som passiva mottagare till aktiva medskapare&#10;">
            <a:extLst>
              <a:ext uri="{FF2B5EF4-FFF2-40B4-BE49-F238E27FC236}">
                <a16:creationId xmlns:a16="http://schemas.microsoft.com/office/drawing/2014/main" id="{1EAEEAC5-779E-F51F-90D9-DAA1026D8DF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1"/>
            <a:ext cx="12191999" cy="6962661"/>
          </a:xfrm>
          <a:prstGeom prst="rect">
            <a:avLst/>
          </a:prstGeom>
        </p:spPr>
      </p:pic>
    </p:spTree>
    <p:extLst>
      <p:ext uri="{BB962C8B-B14F-4D97-AF65-F5344CB8AC3E}">
        <p14:creationId xmlns:p14="http://schemas.microsoft.com/office/powerpoint/2010/main" val="1746385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4" descr="Illustration som visar primärvård i kommun och region som mitten i nära vård, och sedan många andra aktörer runt om som också är viktiga i nära vård, till exempel civilsamhället, skolan, myndigheter, sjukhusvård och kommunal omsorg.">
            <a:extLst>
              <a:ext uri="{FF2B5EF4-FFF2-40B4-BE49-F238E27FC236}">
                <a16:creationId xmlns:a16="http://schemas.microsoft.com/office/drawing/2014/main" id="{F89C362B-3944-345F-6293-F4BB45A9CD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4338" y="513910"/>
            <a:ext cx="6863324" cy="5181810"/>
          </a:xfrm>
          <a:prstGeom prst="rect">
            <a:avLst/>
          </a:prstGeom>
          <a:noFill/>
        </p:spPr>
      </p:pic>
    </p:spTree>
    <p:extLst>
      <p:ext uri="{BB962C8B-B14F-4D97-AF65-F5344CB8AC3E}">
        <p14:creationId xmlns:p14="http://schemas.microsoft.com/office/powerpoint/2010/main" val="261275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1637441-6310-E805-02D7-49CAFDA4DB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65735" y="773999"/>
            <a:ext cx="4778464" cy="5016758"/>
          </a:xfrm>
          <a:prstGeom prst="rect">
            <a:avLst/>
          </a:prstGeom>
          <a:solidFill>
            <a:srgbClr val="FFFFFF"/>
          </a:solidFill>
        </p:spPr>
      </p:pic>
      <p:sp>
        <p:nvSpPr>
          <p:cNvPr id="5" name="textruta 4">
            <a:extLst>
              <a:ext uri="{FF2B5EF4-FFF2-40B4-BE49-F238E27FC236}">
                <a16:creationId xmlns:a16="http://schemas.microsoft.com/office/drawing/2014/main" id="{69EAFD8F-10E6-D5AC-D638-02EAB03B1C38}"/>
              </a:ext>
            </a:extLst>
          </p:cNvPr>
          <p:cNvSpPr txBox="1"/>
          <p:nvPr/>
        </p:nvSpPr>
        <p:spPr>
          <a:xfrm>
            <a:off x="6775373" y="743255"/>
            <a:ext cx="4550892" cy="5016758"/>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sv-SE" sz="1600" b="0" i="0" dirty="0">
              <a:solidFill>
                <a:srgbClr val="0F0F0F"/>
              </a:solidFill>
              <a:effectLst/>
              <a:latin typeface="Söhne"/>
            </a:endParaRPr>
          </a:p>
          <a:p>
            <a:r>
              <a:rPr lang="sv-SE" sz="1600" b="1" i="0" dirty="0">
                <a:solidFill>
                  <a:srgbClr val="0F0F0F"/>
                </a:solidFill>
                <a:effectLst/>
                <a:latin typeface="Söhne"/>
              </a:rPr>
              <a:t>Hur uppnår vi detta?</a:t>
            </a:r>
          </a:p>
          <a:p>
            <a:endParaRPr lang="sv-SE" sz="1600" dirty="0">
              <a:solidFill>
                <a:srgbClr val="0F0F0F"/>
              </a:solidFill>
              <a:latin typeface="Söhne"/>
            </a:endParaRPr>
          </a:p>
          <a:p>
            <a:r>
              <a:rPr lang="sv-SE" sz="1600" i="1" dirty="0">
                <a:solidFill>
                  <a:srgbClr val="0F0F0F"/>
                </a:solidFill>
                <a:effectLst/>
                <a:latin typeface="Söhne"/>
              </a:rPr>
              <a:t>- Individens fokus</a:t>
            </a:r>
          </a:p>
          <a:p>
            <a:endParaRPr lang="sv-SE" sz="1600" i="1" dirty="0">
              <a:solidFill>
                <a:srgbClr val="0F0F0F"/>
              </a:solidFill>
              <a:latin typeface="Söhne"/>
            </a:endParaRPr>
          </a:p>
          <a:p>
            <a:r>
              <a:rPr lang="sv-SE" sz="1600" i="1" dirty="0">
                <a:solidFill>
                  <a:srgbClr val="0F0F0F"/>
                </a:solidFill>
                <a:effectLst/>
                <a:latin typeface="Söhne"/>
              </a:rPr>
              <a:t>- Samsyn</a:t>
            </a:r>
          </a:p>
          <a:p>
            <a:endParaRPr lang="sv-SE" sz="1600" i="1" dirty="0">
              <a:solidFill>
                <a:srgbClr val="0F0F0F"/>
              </a:solidFill>
              <a:latin typeface="Söhne"/>
            </a:endParaRPr>
          </a:p>
          <a:p>
            <a:r>
              <a:rPr lang="sv-SE" sz="1600" i="1" dirty="0">
                <a:solidFill>
                  <a:srgbClr val="0F0F0F"/>
                </a:solidFill>
                <a:effectLst/>
                <a:latin typeface="Söhne"/>
              </a:rPr>
              <a:t>- Tydlighet i ledarskapet</a:t>
            </a:r>
          </a:p>
          <a:p>
            <a:endParaRPr lang="sv-SE" sz="1600" i="1" dirty="0">
              <a:solidFill>
                <a:srgbClr val="0F0F0F"/>
              </a:solidFill>
              <a:latin typeface="Söhne"/>
            </a:endParaRPr>
          </a:p>
          <a:p>
            <a:r>
              <a:rPr lang="sv-SE" sz="1600" i="1" dirty="0">
                <a:solidFill>
                  <a:srgbClr val="0F0F0F"/>
                </a:solidFill>
                <a:effectLst/>
                <a:latin typeface="Söhne"/>
              </a:rPr>
              <a:t>- Samverkan</a:t>
            </a:r>
          </a:p>
          <a:p>
            <a:endParaRPr lang="sv-SE" sz="1600" i="1" dirty="0">
              <a:solidFill>
                <a:srgbClr val="0F0F0F"/>
              </a:solidFill>
              <a:latin typeface="Söhne"/>
            </a:endParaRPr>
          </a:p>
          <a:p>
            <a:r>
              <a:rPr lang="sv-SE" sz="1600" i="1" dirty="0">
                <a:solidFill>
                  <a:srgbClr val="0F0F0F"/>
                </a:solidFill>
                <a:effectLst/>
                <a:latin typeface="Söhne"/>
              </a:rPr>
              <a:t>- Tillit till varandra</a:t>
            </a:r>
          </a:p>
          <a:p>
            <a:endParaRPr lang="sv-SE" sz="1600" i="1" dirty="0">
              <a:solidFill>
                <a:srgbClr val="0F0F0F"/>
              </a:solidFill>
              <a:latin typeface="Söhne"/>
            </a:endParaRPr>
          </a:p>
          <a:p>
            <a:r>
              <a:rPr lang="sv-SE" sz="1600" i="1" dirty="0">
                <a:solidFill>
                  <a:srgbClr val="0F0F0F"/>
                </a:solidFill>
                <a:effectLst/>
                <a:latin typeface="Söhne"/>
              </a:rPr>
              <a:t>- Kunskapsstyrning och verksamhetsutveckling</a:t>
            </a:r>
          </a:p>
          <a:p>
            <a:endParaRPr lang="sv-SE" sz="1600" i="1" dirty="0">
              <a:solidFill>
                <a:srgbClr val="0F0F0F"/>
              </a:solidFill>
              <a:latin typeface="Söhne"/>
            </a:endParaRPr>
          </a:p>
          <a:p>
            <a:r>
              <a:rPr lang="sv-SE" sz="1600" i="1" dirty="0">
                <a:solidFill>
                  <a:srgbClr val="0F0F0F"/>
                </a:solidFill>
                <a:effectLst/>
                <a:latin typeface="Söhne"/>
              </a:rPr>
              <a:t>- Kompetensförsörjning och förändrade yrkesroller</a:t>
            </a:r>
          </a:p>
          <a:p>
            <a:endParaRPr lang="sv-SE" sz="1600" i="1" dirty="0">
              <a:solidFill>
                <a:srgbClr val="0F0F0F"/>
              </a:solidFill>
              <a:latin typeface="Söhne"/>
            </a:endParaRPr>
          </a:p>
          <a:p>
            <a:r>
              <a:rPr lang="sv-SE" sz="1600" i="1" dirty="0">
                <a:solidFill>
                  <a:srgbClr val="0F0F0F"/>
                </a:solidFill>
                <a:effectLst/>
                <a:latin typeface="Söhne"/>
              </a:rPr>
              <a:t>- Utveckling av nya arbetssätt och tjänster</a:t>
            </a:r>
          </a:p>
          <a:p>
            <a:endParaRPr lang="sv-SE" sz="1600" i="1" dirty="0">
              <a:solidFill>
                <a:srgbClr val="0F0F0F"/>
              </a:solidFill>
              <a:latin typeface="Söhne"/>
            </a:endParaRPr>
          </a:p>
          <a:p>
            <a:r>
              <a:rPr lang="sv-SE" sz="1600" i="1" dirty="0">
                <a:solidFill>
                  <a:srgbClr val="0F0F0F"/>
                </a:solidFill>
                <a:effectLst/>
                <a:latin typeface="Söhne"/>
              </a:rPr>
              <a:t>- Från några till alla</a:t>
            </a:r>
            <a:endParaRPr lang="sv-SE" sz="1600" i="1" dirty="0"/>
          </a:p>
        </p:txBody>
      </p:sp>
    </p:spTree>
    <p:extLst>
      <p:ext uri="{BB962C8B-B14F-4D97-AF65-F5344CB8AC3E}">
        <p14:creationId xmlns:p14="http://schemas.microsoft.com/office/powerpoint/2010/main" val="191659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EA127B-B08F-28E8-75F9-4036EC21040E}"/>
              </a:ext>
            </a:extLst>
          </p:cNvPr>
          <p:cNvSpPr>
            <a:spLocks noGrp="1"/>
          </p:cNvSpPr>
          <p:nvPr>
            <p:ph type="title"/>
          </p:nvPr>
        </p:nvSpPr>
        <p:spPr>
          <a:xfrm>
            <a:off x="1554163" y="646113"/>
            <a:ext cx="9120187" cy="720725"/>
          </a:xfrm>
        </p:spPr>
        <p:txBody>
          <a:bodyPr wrap="square" anchor="t">
            <a:normAutofit/>
          </a:bodyPr>
          <a:lstStyle/>
          <a:p>
            <a:r>
              <a:rPr lang="sv-SE" sz="3400"/>
              <a:t>Gemensam färdplan tillsammans med Regionen</a:t>
            </a:r>
          </a:p>
        </p:txBody>
      </p:sp>
      <p:graphicFrame>
        <p:nvGraphicFramePr>
          <p:cNvPr id="5" name="Platshållare för innehåll 2">
            <a:extLst>
              <a:ext uri="{FF2B5EF4-FFF2-40B4-BE49-F238E27FC236}">
                <a16:creationId xmlns:a16="http://schemas.microsoft.com/office/drawing/2014/main" id="{85A4FC6A-B273-7B57-6385-71FC343C8239}"/>
              </a:ext>
            </a:extLst>
          </p:cNvPr>
          <p:cNvGraphicFramePr>
            <a:graphicFrameLocks noGrp="1"/>
          </p:cNvGraphicFramePr>
          <p:nvPr>
            <p:ph idx="1"/>
            <p:extLst>
              <p:ext uri="{D42A27DB-BD31-4B8C-83A1-F6EECF244321}">
                <p14:modId xmlns:p14="http://schemas.microsoft.com/office/powerpoint/2010/main" val="1230764696"/>
              </p:ext>
            </p:extLst>
          </p:nvPr>
        </p:nvGraphicFramePr>
        <p:xfrm>
          <a:off x="526973" y="1173526"/>
          <a:ext cx="11138053" cy="4510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562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46BD2E-6AE0-81EE-1569-64A706462792}"/>
              </a:ext>
            </a:extLst>
          </p:cNvPr>
          <p:cNvSpPr>
            <a:spLocks noGrp="1"/>
          </p:cNvSpPr>
          <p:nvPr>
            <p:ph type="title"/>
          </p:nvPr>
        </p:nvSpPr>
        <p:spPr/>
        <p:txBody>
          <a:bodyPr/>
          <a:lstStyle/>
          <a:p>
            <a:endParaRPr lang="sv-SE"/>
          </a:p>
        </p:txBody>
      </p:sp>
      <p:pic>
        <p:nvPicPr>
          <p:cNvPr id="4" name="Bildobjekt 3">
            <a:extLst>
              <a:ext uri="{FF2B5EF4-FFF2-40B4-BE49-F238E27FC236}">
                <a16:creationId xmlns:a16="http://schemas.microsoft.com/office/drawing/2014/main" id="{BC340F0D-0597-67F0-2867-29934E3AF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16"/>
            <a:ext cx="12192000" cy="6806084"/>
          </a:xfrm>
          <a:prstGeom prst="rect">
            <a:avLst/>
          </a:prstGeom>
        </p:spPr>
      </p:pic>
      <p:sp>
        <p:nvSpPr>
          <p:cNvPr id="3" name="Rektangel 2">
            <a:extLst>
              <a:ext uri="{FF2B5EF4-FFF2-40B4-BE49-F238E27FC236}">
                <a16:creationId xmlns:a16="http://schemas.microsoft.com/office/drawing/2014/main" id="{64EB3160-4F4E-68E0-691A-90F2508A3190}"/>
              </a:ext>
            </a:extLst>
          </p:cNvPr>
          <p:cNvSpPr/>
          <p:nvPr/>
        </p:nvSpPr>
        <p:spPr>
          <a:xfrm>
            <a:off x="11232859" y="6384022"/>
            <a:ext cx="838899" cy="226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BC23CD6F-BA73-E496-A0E2-27982050CD43}"/>
              </a:ext>
            </a:extLst>
          </p:cNvPr>
          <p:cNvPicPr>
            <a:picLocks noChangeAspect="1"/>
          </p:cNvPicPr>
          <p:nvPr/>
        </p:nvPicPr>
        <p:blipFill>
          <a:blip r:embed="rId4"/>
          <a:stretch>
            <a:fillRect/>
          </a:stretch>
        </p:blipFill>
        <p:spPr>
          <a:xfrm>
            <a:off x="10362899" y="6166988"/>
            <a:ext cx="1499436" cy="502105"/>
          </a:xfrm>
          <a:prstGeom prst="rect">
            <a:avLst/>
          </a:prstGeom>
        </p:spPr>
      </p:pic>
      <p:sp>
        <p:nvSpPr>
          <p:cNvPr id="13" name="textruta 12">
            <a:extLst>
              <a:ext uri="{FF2B5EF4-FFF2-40B4-BE49-F238E27FC236}">
                <a16:creationId xmlns:a16="http://schemas.microsoft.com/office/drawing/2014/main" id="{0B8854F5-84B4-B7E1-2AAA-78E8B2213C2B}"/>
              </a:ext>
            </a:extLst>
          </p:cNvPr>
          <p:cNvSpPr txBox="1"/>
          <p:nvPr/>
        </p:nvSpPr>
        <p:spPr>
          <a:xfrm>
            <a:off x="10362899" y="5889989"/>
            <a:ext cx="2013284" cy="276999"/>
          </a:xfrm>
          <a:prstGeom prst="rect">
            <a:avLst/>
          </a:prstGeom>
          <a:noFill/>
        </p:spPr>
        <p:txBody>
          <a:bodyPr wrap="square" rtlCol="0">
            <a:spAutoFit/>
          </a:bodyPr>
          <a:lstStyle/>
          <a:p>
            <a:r>
              <a:rPr lang="sv-SE" sz="1200" dirty="0"/>
              <a:t>Fritt översatt från</a:t>
            </a:r>
          </a:p>
        </p:txBody>
      </p:sp>
    </p:spTree>
    <p:extLst>
      <p:ext uri="{BB962C8B-B14F-4D97-AF65-F5344CB8AC3E}">
        <p14:creationId xmlns:p14="http://schemas.microsoft.com/office/powerpoint/2010/main" val="235376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89A3BE-60DA-2EFE-7117-29C0DBDFF1DB}"/>
              </a:ext>
            </a:extLst>
          </p:cNvPr>
          <p:cNvSpPr>
            <a:spLocks noGrp="1"/>
          </p:cNvSpPr>
          <p:nvPr>
            <p:ph type="title"/>
          </p:nvPr>
        </p:nvSpPr>
        <p:spPr>
          <a:xfrm>
            <a:off x="970269" y="326624"/>
            <a:ext cx="9120187" cy="720725"/>
          </a:xfrm>
        </p:spPr>
        <p:txBody>
          <a:bodyPr/>
          <a:lstStyle/>
          <a:p>
            <a:r>
              <a:rPr lang="sv-SE" dirty="0"/>
              <a:t>Aktiviteter i kommunen under åren</a:t>
            </a:r>
          </a:p>
        </p:txBody>
      </p:sp>
      <p:sp>
        <p:nvSpPr>
          <p:cNvPr id="3" name="Platshållare för innehåll 2">
            <a:extLst>
              <a:ext uri="{FF2B5EF4-FFF2-40B4-BE49-F238E27FC236}">
                <a16:creationId xmlns:a16="http://schemas.microsoft.com/office/drawing/2014/main" id="{379FB74F-CE68-CC27-1C5A-85928742325E}"/>
              </a:ext>
            </a:extLst>
          </p:cNvPr>
          <p:cNvSpPr>
            <a:spLocks noGrp="1"/>
          </p:cNvSpPr>
          <p:nvPr>
            <p:ph idx="1"/>
          </p:nvPr>
        </p:nvSpPr>
        <p:spPr>
          <a:xfrm>
            <a:off x="543891" y="1300736"/>
            <a:ext cx="11104218" cy="4670405"/>
          </a:xfrm>
        </p:spPr>
        <p:txBody>
          <a:bodyPr/>
          <a:lstStyle/>
          <a:p>
            <a:pPr>
              <a:lnSpc>
                <a:spcPct val="100000"/>
              </a:lnSpc>
            </a:pPr>
            <a:r>
              <a:rPr lang="sv-SE"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sv-SE" sz="1800" dirty="0">
                <a:effectLst/>
                <a:latin typeface="+mj-lt"/>
                <a:ea typeface="Times New Roman" panose="02020603050405020304" pitchFamily="18" charset="0"/>
                <a:cs typeface="Times New Roman" panose="02020603050405020304" pitchFamily="18" charset="0"/>
              </a:rPr>
              <a:t>Utbildningar i personcentrat förhållningssätt </a:t>
            </a:r>
          </a:p>
          <a:p>
            <a:pPr marL="342900" lvl="0" indent="-342900">
              <a:lnSpc>
                <a:spcPct val="100000"/>
              </a:lnSpc>
              <a:buFont typeface="Arial" panose="020B0604020202020204" pitchFamily="34" charset="0"/>
              <a:buChar char="•"/>
              <a:tabLst>
                <a:tab pos="457200" algn="l"/>
              </a:tabLst>
            </a:pPr>
            <a:r>
              <a:rPr lang="sv-SE" sz="1800" dirty="0">
                <a:effectLst/>
                <a:latin typeface="+mj-lt"/>
                <a:ea typeface="Times New Roman" panose="02020603050405020304" pitchFamily="18" charset="0"/>
                <a:cs typeface="Times New Roman" panose="02020603050405020304" pitchFamily="18" charset="0"/>
              </a:rPr>
              <a:t>Anhörigstödets olika utbildningar (demens, stroke &amp; missbruk t ex.)</a:t>
            </a:r>
          </a:p>
          <a:p>
            <a:pPr marL="342900" lvl="0" indent="-342900">
              <a:lnSpc>
                <a:spcPct val="100000"/>
              </a:lnSpc>
              <a:buFont typeface="Arial" panose="020B0604020202020204" pitchFamily="34" charset="0"/>
              <a:buChar char="•"/>
              <a:tabLst>
                <a:tab pos="457200" algn="l"/>
              </a:tabLst>
            </a:pPr>
            <a:r>
              <a:rPr lang="sv-SE" sz="1800" dirty="0">
                <a:effectLst/>
                <a:latin typeface="+mj-lt"/>
                <a:ea typeface="Times New Roman" panose="02020603050405020304" pitchFamily="18" charset="0"/>
                <a:cs typeface="Times New Roman" panose="02020603050405020304" pitchFamily="18" charset="0"/>
              </a:rPr>
              <a:t>Kompetenssatsningar inom </a:t>
            </a:r>
            <a:r>
              <a:rPr lang="sv-SE" sz="1800" dirty="0" err="1">
                <a:effectLst/>
                <a:latin typeface="+mj-lt"/>
                <a:ea typeface="Times New Roman" panose="02020603050405020304" pitchFamily="18" charset="0"/>
                <a:cs typeface="Times New Roman" panose="02020603050405020304" pitchFamily="18" charset="0"/>
              </a:rPr>
              <a:t>bl</a:t>
            </a:r>
            <a:r>
              <a:rPr lang="sv-SE" sz="1800" dirty="0">
                <a:effectLst/>
                <a:latin typeface="+mj-lt"/>
                <a:ea typeface="Times New Roman" panose="02020603050405020304" pitchFamily="18" charset="0"/>
                <a:cs typeface="Times New Roman" panose="02020603050405020304" pitchFamily="18" charset="0"/>
              </a:rPr>
              <a:t> a Våld i nära relationer</a:t>
            </a:r>
          </a:p>
          <a:p>
            <a:pPr marL="342900" lvl="0" indent="-342900">
              <a:lnSpc>
                <a:spcPct val="100000"/>
              </a:lnSpc>
              <a:buFont typeface="Arial" panose="020B0604020202020204" pitchFamily="34" charset="0"/>
              <a:buChar char="•"/>
              <a:tabLst>
                <a:tab pos="457200" algn="l"/>
              </a:tabLst>
            </a:pPr>
            <a:r>
              <a:rPr lang="sv-SE" sz="1800" dirty="0">
                <a:effectLst/>
                <a:latin typeface="+mj-lt"/>
                <a:ea typeface="Times New Roman" panose="02020603050405020304" pitchFamily="18" charset="0"/>
                <a:cs typeface="Times New Roman" panose="02020603050405020304" pitchFamily="18" charset="0"/>
              </a:rPr>
              <a:t>Ökat användande av SIP (samordnad individuell plan) är en förutsättning och något vi jobbar kontinuerligt med. </a:t>
            </a:r>
          </a:p>
          <a:p>
            <a:pPr marL="342900" lvl="0" indent="-342900">
              <a:lnSpc>
                <a:spcPct val="100000"/>
              </a:lnSpc>
              <a:buFont typeface="Arial" panose="020B0604020202020204" pitchFamily="34" charset="0"/>
              <a:buChar char="•"/>
              <a:tabLst>
                <a:tab pos="457200" algn="l"/>
              </a:tabLst>
            </a:pPr>
            <a:r>
              <a:rPr lang="sv-SE" sz="1800" dirty="0">
                <a:effectLst/>
                <a:latin typeface="+mj-lt"/>
                <a:ea typeface="Times New Roman" panose="02020603050405020304" pitchFamily="18" charset="0"/>
                <a:cs typeface="Times New Roman" panose="02020603050405020304" pitchFamily="18" charset="0"/>
              </a:rPr>
              <a:t>Förbättrade måltider inom exempelvis äldreomsorgen samt fokus på kostombud och hälsa.</a:t>
            </a:r>
          </a:p>
          <a:p>
            <a:pPr marL="342900" lvl="0" indent="-342900">
              <a:lnSpc>
                <a:spcPct val="100000"/>
              </a:lnSpc>
              <a:buFont typeface="Arial" panose="020B0604020202020204" pitchFamily="34" charset="0"/>
              <a:buChar char="•"/>
              <a:tabLst>
                <a:tab pos="457200" algn="l"/>
              </a:tabLst>
            </a:pPr>
            <a:r>
              <a:rPr lang="sv-SE" sz="1800" dirty="0">
                <a:effectLst/>
                <a:latin typeface="+mj-lt"/>
                <a:ea typeface="Times New Roman" panose="02020603050405020304" pitchFamily="18" charset="0"/>
                <a:cs typeface="Times New Roman" panose="02020603050405020304" pitchFamily="18" charset="0"/>
              </a:rPr>
              <a:t>Välfärdsteknik (digitala nycklar, digitala inköp, sensorer m.m.) för ökad trygghet och proaktivt förebygga ohälsa.</a:t>
            </a:r>
          </a:p>
          <a:p>
            <a:pPr marL="342900" lvl="0" indent="-342900">
              <a:lnSpc>
                <a:spcPct val="100000"/>
              </a:lnSpc>
              <a:buFont typeface="Arial" panose="020B0604020202020204" pitchFamily="34" charset="0"/>
              <a:buChar char="•"/>
              <a:tabLst>
                <a:tab pos="457200" algn="l"/>
              </a:tabLst>
            </a:pPr>
            <a:r>
              <a:rPr lang="sv-SE" sz="1800" dirty="0">
                <a:effectLst/>
                <a:latin typeface="+mj-lt"/>
                <a:ea typeface="Times New Roman" panose="02020603050405020304" pitchFamily="18" charset="0"/>
                <a:cs typeface="Times New Roman" panose="02020603050405020304" pitchFamily="18" charset="0"/>
              </a:rPr>
              <a:t>Samarbete mellan förvaltningar såsom fritidsbanken och DV (daglig verksamhet).</a:t>
            </a:r>
          </a:p>
          <a:p>
            <a:pPr marL="342900" lvl="0" indent="-342900">
              <a:lnSpc>
                <a:spcPct val="100000"/>
              </a:lnSpc>
              <a:buFont typeface="Arial" panose="020B0604020202020204" pitchFamily="34" charset="0"/>
              <a:buChar char="•"/>
              <a:tabLst>
                <a:tab pos="457200" algn="l"/>
              </a:tabLst>
            </a:pPr>
            <a:r>
              <a:rPr lang="sv-SE" sz="1800" dirty="0">
                <a:effectLst/>
                <a:latin typeface="+mj-lt"/>
                <a:ea typeface="Times New Roman" panose="02020603050405020304" pitchFamily="18" charset="0"/>
                <a:cs typeface="Times New Roman" panose="02020603050405020304" pitchFamily="18" charset="0"/>
              </a:rPr>
              <a:t>Samarbete inom förvaltningen. Teamsamverkan för att förhindra onödig återinskrivning.</a:t>
            </a:r>
          </a:p>
          <a:p>
            <a:pPr marL="342900" lvl="0" indent="-342900">
              <a:lnSpc>
                <a:spcPct val="100000"/>
              </a:lnSpc>
              <a:buFont typeface="Arial" panose="020B0604020202020204" pitchFamily="34" charset="0"/>
              <a:buChar char="•"/>
              <a:tabLst>
                <a:tab pos="457200" algn="l"/>
              </a:tabLst>
            </a:pPr>
            <a:r>
              <a:rPr lang="sv-SE" sz="1800" dirty="0">
                <a:effectLst/>
                <a:latin typeface="+mj-lt"/>
                <a:ea typeface="Times New Roman" panose="02020603050405020304" pitchFamily="18" charset="0"/>
                <a:cs typeface="Times New Roman" panose="02020603050405020304" pitchFamily="18" charset="0"/>
              </a:rPr>
              <a:t>Länsgemensamma satsningar på samverkan (Utskrivning från sjukhus, tillsammans för barnens bästa) </a:t>
            </a:r>
          </a:p>
          <a:p>
            <a:pPr marL="342900" lvl="0" indent="-342900">
              <a:lnSpc>
                <a:spcPct val="100000"/>
              </a:lnSpc>
              <a:buFont typeface="Arial" panose="020B0604020202020204" pitchFamily="34" charset="0"/>
              <a:buChar char="•"/>
              <a:tabLst>
                <a:tab pos="457200" algn="l"/>
              </a:tabLst>
            </a:pPr>
            <a:r>
              <a:rPr lang="sv-SE" sz="1800" dirty="0">
                <a:latin typeface="+mj-lt"/>
                <a:ea typeface="Times New Roman" panose="02020603050405020304" pitchFamily="18" charset="0"/>
                <a:cs typeface="Times New Roman" panose="02020603050405020304" pitchFamily="18" charset="0"/>
              </a:rPr>
              <a:t>Suicidprevention – arbete även mot ensamhet och psykisk ohälsa</a:t>
            </a:r>
            <a:endParaRPr lang="sv-SE" sz="1800" dirty="0">
              <a:effectLst/>
              <a:latin typeface="+mj-lt"/>
              <a:ea typeface="Times New Roman" panose="02020603050405020304" pitchFamily="18" charset="0"/>
              <a:cs typeface="Times New Roman" panose="02020603050405020304" pitchFamily="18" charset="0"/>
            </a:endParaRPr>
          </a:p>
          <a:p>
            <a:endParaRPr lang="sv-SE" dirty="0"/>
          </a:p>
        </p:txBody>
      </p:sp>
    </p:spTree>
    <p:extLst>
      <p:ext uri="{BB962C8B-B14F-4D97-AF65-F5344CB8AC3E}">
        <p14:creationId xmlns:p14="http://schemas.microsoft.com/office/powerpoint/2010/main" val="7502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Strängnäs">
      <a:dk1>
        <a:sysClr val="windowText" lastClr="000000"/>
      </a:dk1>
      <a:lt1>
        <a:sysClr val="window" lastClr="FFFFFF"/>
      </a:lt1>
      <a:dk2>
        <a:srgbClr val="3F3F3F"/>
      </a:dk2>
      <a:lt2>
        <a:srgbClr val="E7E6E6"/>
      </a:lt2>
      <a:accent1>
        <a:srgbClr val="006579"/>
      </a:accent1>
      <a:accent2>
        <a:srgbClr val="FFB60F"/>
      </a:accent2>
      <a:accent3>
        <a:srgbClr val="006544"/>
      </a:accent3>
      <a:accent4>
        <a:srgbClr val="33C1D4"/>
      </a:accent4>
      <a:accent5>
        <a:srgbClr val="AC1A2F"/>
      </a:accent5>
      <a:accent6>
        <a:srgbClr val="F9AA7B"/>
      </a:accent6>
      <a:hlink>
        <a:srgbClr val="0563C1"/>
      </a:hlink>
      <a:folHlink>
        <a:srgbClr val="954F72"/>
      </a:folHlink>
    </a:clrScheme>
    <a:fontScheme name="Strängnä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trängnäs kommun" id="{0FF41EB0-F188-4E49-B633-DE2532E0F1A1}" vid="{587E95DF-BBA0-4A5C-8894-7C8A8240B21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rbetsdokument" ma:contentTypeID="0x01010045A841CCEEBB49E5863EA16200A9632700292FDC929B6C4BE99A0579B6DF1E0FAF00992874C6663A48B18A48E7BB8F217BB5004BD73FE3F5D58F4CA62BE3058873F6AD" ma:contentTypeVersion="9" ma:contentTypeDescription="Innehållstypen för dokument på arbetsytor" ma:contentTypeScope="" ma:versionID="0ad5c283836183ddf750e2d260411ae9">
  <xsd:schema xmlns:xsd="http://www.w3.org/2001/XMLSchema" xmlns:xs="http://www.w3.org/2001/XMLSchema" xmlns:p="http://schemas.microsoft.com/office/2006/metadata/properties" targetNamespace="http://schemas.microsoft.com/office/2006/metadata/properties" ma:root="true" ma:fieldsID="ad6e29e769b66843de68ee1c4bf393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1d8d8633-0341-4a37-9a8e-eb98b9fc5f3b" ContentTypeId="0x01010045A841CCEEBB49E5863EA16200A9632700292FDC929B6C4BE99A0579B6DF1E0FAF00992874C6663A48B18A48E7BB8F217BB5"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8BEE2A-9D40-4F3E-BC64-83F69C441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F9FB236-2196-4F3F-A914-5DF9766709AC}">
  <ds:schemaRefs>
    <ds:schemaRef ds:uri="Microsoft.SharePoint.Taxonomy.ContentTypeSync"/>
  </ds:schemaRefs>
</ds:datastoreItem>
</file>

<file path=customXml/itemProps3.xml><?xml version="1.0" encoding="utf-8"?>
<ds:datastoreItem xmlns:ds="http://schemas.openxmlformats.org/officeDocument/2006/customXml" ds:itemID="{24440152-1033-4B08-8F43-169E37E03DEE}">
  <ds:schemaRefs>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4.xml><?xml version="1.0" encoding="utf-8"?>
<ds:datastoreItem xmlns:ds="http://schemas.openxmlformats.org/officeDocument/2006/customXml" ds:itemID="{6D196D2B-9726-453C-8C7E-2982080538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Strängnäs kommun</Template>
  <TotalTime>1617</TotalTime>
  <Words>877</Words>
  <Application>Microsoft Office PowerPoint</Application>
  <PresentationFormat>Bredbild</PresentationFormat>
  <Paragraphs>118</Paragraphs>
  <Slides>11</Slides>
  <Notes>10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11</vt:i4>
      </vt:variant>
    </vt:vector>
  </HeadingPairs>
  <TitlesOfParts>
    <vt:vector size="17" baseType="lpstr">
      <vt:lpstr>Arial</vt:lpstr>
      <vt:lpstr>Calibri</vt:lpstr>
      <vt:lpstr>Calibri Light</vt:lpstr>
      <vt:lpstr>Georgia</vt:lpstr>
      <vt:lpstr>Söhne</vt:lpstr>
      <vt:lpstr>Office-tema</vt:lpstr>
      <vt:lpstr>Kommunal Hälso- och sjukvård  och Nära vård </vt:lpstr>
      <vt:lpstr>För dem vi är till för…..</vt:lpstr>
      <vt:lpstr>Demografin driver förändring</vt:lpstr>
      <vt:lpstr>PowerPoint-presentation</vt:lpstr>
      <vt:lpstr>PowerPoint-presentation</vt:lpstr>
      <vt:lpstr>PowerPoint-presentation</vt:lpstr>
      <vt:lpstr>Gemensam färdplan tillsammans med Regionen</vt:lpstr>
      <vt:lpstr>PowerPoint-presentation</vt:lpstr>
      <vt:lpstr>Aktiviteter i kommunen under åren</vt:lpstr>
      <vt:lpstr>Utmaningar  - nu och framtid</vt:lpstr>
      <vt:lpstr>Tack för att Ni lyssnat!</vt:lpstr>
    </vt:vector>
  </TitlesOfParts>
  <Company>Strangnas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Utbildningsdag socialnämnd</dc:title>
  <dc:creator>Hanna Lundstedt</dc:creator>
  <cp:lastModifiedBy>Hanna Forsner Glaumann</cp:lastModifiedBy>
  <cp:revision>26</cp:revision>
  <cp:lastPrinted>2024-02-27T15:22:51Z</cp:lastPrinted>
  <dcterms:created xsi:type="dcterms:W3CDTF">2022-12-22T09:01:19Z</dcterms:created>
  <dcterms:modified xsi:type="dcterms:W3CDTF">2024-02-28T12:21:53Z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0x01010045A841CCEEBB49E5863EA16200A9632700292FDC929B6C4BE99A0579B6DF1E0FAF00992874C6663A48B18A48E7BB8F217BB5004BD73FE3F5D58F4CA62BE3058873F6AD</vt:lpwstr>
  </property>
</Properties>
</file>