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7" r:id="rId3"/>
    <p:sldId id="505" r:id="rId4"/>
    <p:sldId id="259" r:id="rId5"/>
    <p:sldId id="506" r:id="rId6"/>
    <p:sldId id="260" r:id="rId7"/>
    <p:sldId id="507" r:id="rId8"/>
    <p:sldId id="508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CB"/>
    <a:srgbClr val="FFB70F"/>
    <a:srgbClr val="009879"/>
    <a:srgbClr val="E80033"/>
    <a:srgbClr val="006579"/>
    <a:srgbClr val="FF4819"/>
    <a:srgbClr val="006544"/>
    <a:srgbClr val="AC1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00"/>
  </p:normalViewPr>
  <p:slideViewPr>
    <p:cSldViewPr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C46E3D5-48AF-5082-82D9-BC61550DBD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C2EDE93-C4A1-79A3-77A5-C23E0265CB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7D81193-6661-D628-3689-65E6C14BD19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8086131-CD27-79FF-A7AE-CFB63F9BC2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6FBAC6C-6B04-4732-BFD7-4617EAC2572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28B199C-F539-3454-B662-C181646648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sv-S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9F2D8B6-785C-C172-2AD5-A132F63942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sv-S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6C8815A-FACE-5518-37E6-06E7E9FB38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73D3709-AAB4-2B22-9141-778C3B886D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noProof="0"/>
              <a:t>Klicka här för att ändra format på bakgrundstexten</a:t>
            </a:r>
          </a:p>
          <a:p>
            <a:pPr lvl="1"/>
            <a:r>
              <a:rPr lang="en-GB" altLang="sv-SE" noProof="0"/>
              <a:t>Nivå två</a:t>
            </a:r>
          </a:p>
          <a:p>
            <a:pPr lvl="2"/>
            <a:r>
              <a:rPr lang="en-GB" altLang="sv-SE" noProof="0"/>
              <a:t>Nivå tre</a:t>
            </a:r>
          </a:p>
          <a:p>
            <a:pPr lvl="3"/>
            <a:r>
              <a:rPr lang="en-GB" altLang="sv-SE" noProof="0"/>
              <a:t>Nivå fyra</a:t>
            </a:r>
          </a:p>
          <a:p>
            <a:pPr lvl="4"/>
            <a:r>
              <a:rPr lang="en-GB" altLang="sv-SE" noProof="0"/>
              <a:t>Nivå fem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72B0FC0-02EE-1374-BDE2-094E9778F1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sv-S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93E7A96-D48C-C119-E438-404316FD4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2E80B9-69D9-4954-A107-38C9E3B0F057}" type="slidenum">
              <a:rPr lang="en-GB" altLang="sv-SE"/>
              <a:pPr/>
              <a:t>‹#›</a:t>
            </a:fld>
            <a:endParaRPr lang="en-GB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D63A655-B71B-9AC9-EB79-2F996E527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8E2B09-76E1-4944-B2ED-C00F9D8E3E42}" type="slidenum">
              <a:rPr lang="en-GB" altLang="sv-SE"/>
              <a:pPr/>
              <a:t>1</a:t>
            </a:fld>
            <a:endParaRPr lang="en-GB" altLang="sv-SE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06B0B55-23E0-771D-E8B2-A5E1ADF3D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62C213B-1AC3-47F2-5762-ABBFA4561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DED9CE3-C057-5FE8-F4B9-A5BCBE809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9DD109-E874-4322-9307-46AF796C3339}" type="slidenum">
              <a:rPr lang="en-GB" altLang="sv-SE"/>
              <a:pPr/>
              <a:t>2</a:t>
            </a:fld>
            <a:endParaRPr lang="en-GB" altLang="sv-S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03AB38F-D1D3-7749-0B8E-C58C92151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CFE17BC-0AB9-70C3-B710-F735FA4FB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AB33733-DBD9-532A-C8F6-80D83010B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93CCB8-3355-4621-810D-35744CDBF15F}" type="slidenum">
              <a:rPr lang="en-GB" altLang="sv-SE"/>
              <a:pPr/>
              <a:t>4</a:t>
            </a:fld>
            <a:endParaRPr lang="en-GB" altLang="sv-S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A62F70F-0F14-5725-A8A8-1193D47E8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A2CAC76-8668-CD87-ABB8-223E36ED7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A0F52BD-4B59-9039-B565-A8AB4A5F2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25598A-E278-427B-AA32-D03CB392E27A}" type="slidenum">
              <a:rPr lang="en-GB" altLang="sv-SE"/>
              <a:pPr/>
              <a:t>6</a:t>
            </a:fld>
            <a:endParaRPr lang="en-GB" altLang="sv-SE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4E0C592-6B87-86A2-B59F-0B9C35B5F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E431283-BE9C-894A-F442-808A76EEB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00A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trangnas_logo_stor">
            <a:extLst>
              <a:ext uri="{FF2B5EF4-FFF2-40B4-BE49-F238E27FC236}">
                <a16:creationId xmlns:a16="http://schemas.microsoft.com/office/drawing/2014/main" id="{C8FF97F9-682F-1889-3F7C-35ECEF3C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55650"/>
            <a:ext cx="51466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9338" y="4335463"/>
            <a:ext cx="3744912" cy="749300"/>
          </a:xfrm>
        </p:spPr>
        <p:txBody>
          <a:bodyPr lIns="91440" tIns="45720" rIns="91440" bIns="45720"/>
          <a:lstStyle>
            <a:lvl1pPr>
              <a:lnSpc>
                <a:spcPts val="2600"/>
              </a:lnSpc>
              <a:spcAft>
                <a:spcPct val="0"/>
              </a:spcAft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sv-SE" noProof="0"/>
              <a:t>Klicka här för att ändra mall för rubrikformat</a:t>
            </a:r>
            <a:endParaRPr lang="en-GB" altLang="sv-SE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5300663"/>
            <a:ext cx="3744912" cy="720725"/>
          </a:xfrm>
        </p:spPr>
        <p:txBody>
          <a:bodyPr lIns="91440" tIns="45720" rIns="91440" bIns="45720"/>
          <a:lstStyle>
            <a:lvl1pPr marL="0" indent="0"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sv-SE" noProof="0"/>
              <a:t>Klicka här för att ändra mall för underrubrikformat</a:t>
            </a:r>
            <a:endParaRPr lang="en-GB" altLang="sv-SE" noProof="0"/>
          </a:p>
        </p:txBody>
      </p:sp>
    </p:spTree>
    <p:extLst>
      <p:ext uri="{BB962C8B-B14F-4D97-AF65-F5344CB8AC3E}">
        <p14:creationId xmlns:p14="http://schemas.microsoft.com/office/powerpoint/2010/main" val="164967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C3D436-B73C-8548-8DF7-8A078D1330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74897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281738" y="1546225"/>
            <a:ext cx="1709737" cy="429577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7763" y="1546225"/>
            <a:ext cx="4981575" cy="42957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7BBDF5-EFCD-25B1-8C7A-0F25943A45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390075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7763" y="1546225"/>
            <a:ext cx="6840537" cy="7207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50938" y="2565400"/>
            <a:ext cx="3343275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6613" y="2565400"/>
            <a:ext cx="3344862" cy="1562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6613" y="4279900"/>
            <a:ext cx="3344862" cy="1562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F37DA-26CE-0ACD-F14F-C7FC789F59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304878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1147763" y="1546225"/>
            <a:ext cx="6843712" cy="42957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B3464B-D0EA-7F1D-8681-F00BC3C406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347620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5F2E21-DFC2-1C3A-1460-98FB160D85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13626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DEC96C-FD97-B94A-F98F-6803921731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51012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50938" y="2565400"/>
            <a:ext cx="3343275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2565400"/>
            <a:ext cx="3344862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02D640-1CF2-CA9B-284E-238C04F8D5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339666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9AA222-6A9E-276D-86A2-83350A04F6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19787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47E6C5-D509-F6D2-E21D-B519872626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364603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E85F17B-4CC4-19EC-3EE6-6C1463EFB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152348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5DBC3C-C8F6-43E5-ABF7-C297CC7D75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215245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40553B-F61E-ACC5-1154-57832218E6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</p:spTree>
    <p:extLst>
      <p:ext uri="{BB962C8B-B14F-4D97-AF65-F5344CB8AC3E}">
        <p14:creationId xmlns:p14="http://schemas.microsoft.com/office/powerpoint/2010/main" val="33579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636F11-31FB-CCD2-057E-8D695A543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7763" y="1546225"/>
            <a:ext cx="68405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F2A593-6F92-0373-740E-8FD43B853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0938" y="2565400"/>
            <a:ext cx="684053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/>
              <a:t>Klicka här för att ändra format på bakgrundstexten</a:t>
            </a:r>
          </a:p>
          <a:p>
            <a:pPr lvl="1"/>
            <a:r>
              <a:rPr lang="en-GB" altLang="sv-SE"/>
              <a:t>Nivå två</a:t>
            </a:r>
          </a:p>
          <a:p>
            <a:pPr lvl="2"/>
            <a:r>
              <a:rPr lang="en-GB" altLang="sv-SE"/>
              <a:t>Nivå tre</a:t>
            </a:r>
          </a:p>
          <a:p>
            <a:pPr lvl="3"/>
            <a:r>
              <a:rPr lang="en-GB" altLang="sv-SE"/>
              <a:t>Nivå fyra</a:t>
            </a:r>
          </a:p>
          <a:p>
            <a:pPr lvl="4"/>
            <a:r>
              <a:rPr lang="en-GB" altLang="sv-SE"/>
              <a:t>Nivå 5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7C65C5-7350-DEC9-CADB-30C1BD32EE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0938" y="6303963"/>
            <a:ext cx="26638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000"/>
              </a:lnSpc>
              <a:defRPr sz="800">
                <a:latin typeface="+mn-lt"/>
              </a:defRPr>
            </a:lvl1pPr>
          </a:lstStyle>
          <a:p>
            <a:pPr>
              <a:defRPr/>
            </a:pPr>
            <a:r>
              <a:rPr lang="en-GB" altLang="sv-SE"/>
              <a:t>Förnamn Efternamn 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D9E66BD2-5B05-6D61-2935-507073AB6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08063"/>
          </a:xfrm>
          <a:prstGeom prst="rect">
            <a:avLst/>
          </a:prstGeom>
          <a:solidFill>
            <a:srgbClr val="00AE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sv-SE"/>
          </a:p>
        </p:txBody>
      </p:sp>
      <p:sp>
        <p:nvSpPr>
          <p:cNvPr id="1030" name="Text Box 9">
            <a:extLst>
              <a:ext uri="{FF2B5EF4-FFF2-40B4-BE49-F238E27FC236}">
                <a16:creationId xmlns:a16="http://schemas.microsoft.com/office/drawing/2014/main" id="{DCBFAB50-C8C1-1796-BF16-F9A16930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308725"/>
            <a:ext cx="935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GB" altLang="sv-SE" sz="800">
                <a:latin typeface="Verdana" panose="020B0604030504040204" pitchFamily="34" charset="0"/>
              </a:rPr>
              <a:t>www.strangnas.se</a:t>
            </a:r>
          </a:p>
        </p:txBody>
      </p:sp>
      <p:sp>
        <p:nvSpPr>
          <p:cNvPr id="1031" name="Line 10">
            <a:extLst>
              <a:ext uri="{FF2B5EF4-FFF2-40B4-BE49-F238E27FC236}">
                <a16:creationId xmlns:a16="http://schemas.microsoft.com/office/drawing/2014/main" id="{FC6EFA8C-2003-C992-4706-1136E8A4D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0938" y="6207125"/>
            <a:ext cx="6840537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1032" name="Picture 14" descr="Strangnas_logo_liten">
            <a:extLst>
              <a:ext uri="{FF2B5EF4-FFF2-40B4-BE49-F238E27FC236}">
                <a16:creationId xmlns:a16="http://schemas.microsoft.com/office/drawing/2014/main" id="{859A0C72-919B-1616-5227-356EA9DA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50825"/>
            <a:ext cx="28797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ts val="200"/>
        </a:spcAft>
        <a:defRPr sz="36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ts val="200"/>
        </a:spcAft>
        <a:defRPr sz="3600" b="1">
          <a:solidFill>
            <a:schemeClr val="folHlink"/>
          </a:solidFill>
          <a:latin typeface="Verdana" panose="020B0604030504040204" pitchFamily="34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ts val="200"/>
        </a:spcAft>
        <a:defRPr sz="3600" b="1">
          <a:solidFill>
            <a:schemeClr val="folHlink"/>
          </a:solidFill>
          <a:latin typeface="Verdana" panose="020B0604030504040204" pitchFamily="34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ts val="200"/>
        </a:spcAft>
        <a:defRPr sz="3600" b="1">
          <a:solidFill>
            <a:schemeClr val="folHlink"/>
          </a:solidFill>
          <a:latin typeface="Verdana" panose="020B0604030504040204" pitchFamily="34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ts val="200"/>
        </a:spcAft>
        <a:defRPr sz="3600" b="1">
          <a:solidFill>
            <a:schemeClr val="folHlink"/>
          </a:solidFill>
          <a:latin typeface="Verdana" panose="020B0604030504040204" pitchFamily="34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ts val="200"/>
        </a:spcAft>
        <a:defRPr sz="3600" b="1">
          <a:solidFill>
            <a:schemeClr val="folHlink"/>
          </a:solidFill>
          <a:latin typeface="Verdana" panose="020B0604030504040204" pitchFamily="34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ts val="200"/>
        </a:spcAft>
        <a:defRPr sz="3600" b="1">
          <a:solidFill>
            <a:schemeClr val="folHlink"/>
          </a:solidFill>
          <a:latin typeface="Verdana" panose="020B0604030504040204" pitchFamily="34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ts val="200"/>
        </a:spcAft>
        <a:defRPr sz="3600" b="1">
          <a:solidFill>
            <a:schemeClr val="folHlink"/>
          </a:solidFill>
          <a:latin typeface="Verdana" panose="020B0604030504040204" pitchFamily="34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ts val="200"/>
        </a:spcAft>
        <a:defRPr sz="3600" b="1">
          <a:solidFill>
            <a:schemeClr val="folHlink"/>
          </a:solidFill>
          <a:latin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ts val="2600"/>
        </a:lnSpc>
        <a:spcBef>
          <a:spcPct val="0"/>
        </a:spcBef>
        <a:spcAft>
          <a:spcPct val="20000"/>
        </a:spcAft>
        <a:buClr>
          <a:schemeClr val="folHlink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5750" algn="l" rtl="0" eaLnBrk="1" fontAlgn="base" hangingPunct="1">
        <a:lnSpc>
          <a:spcPts val="2400"/>
        </a:lnSpc>
        <a:spcBef>
          <a:spcPct val="0"/>
        </a:spcBef>
        <a:spcAft>
          <a:spcPct val="2000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46125" indent="-228600" algn="l" rtl="0" eaLnBrk="1" fontAlgn="base" hangingPunct="1">
        <a:lnSpc>
          <a:spcPts val="2000"/>
        </a:lnSpc>
        <a:spcBef>
          <a:spcPct val="0"/>
        </a:spcBef>
        <a:spcAft>
          <a:spcPct val="20000"/>
        </a:spcAft>
        <a:buClr>
          <a:schemeClr val="folHlink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6313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5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>
            <a:extLst>
              <a:ext uri="{FF2B5EF4-FFF2-40B4-BE49-F238E27FC236}">
                <a16:creationId xmlns:a16="http://schemas.microsoft.com/office/drawing/2014/main" id="{89F16F08-ED41-C7BE-8722-465F30523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1619250"/>
            <a:ext cx="2087563" cy="2159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ts val="2600"/>
              </a:lnSpc>
              <a:spcAft>
                <a:spcPct val="20000"/>
              </a:spcAft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ts val="2400"/>
              </a:lnSpc>
              <a:spcAft>
                <a:spcPct val="2000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ct val="2000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ts val="2000"/>
              </a:lnSpc>
              <a:buClr>
                <a:schemeClr val="folHlink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ts val="2000"/>
              </a:lnSpc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v-SE" altLang="sv-SE" sz="1800">
              <a:latin typeface="Arial" panose="020B0604020202020204" pitchFamily="34" charset="0"/>
            </a:endParaRPr>
          </a:p>
        </p:txBody>
      </p:sp>
      <p:sp>
        <p:nvSpPr>
          <p:cNvPr id="5123" name="Rectangle 15">
            <a:extLst>
              <a:ext uri="{FF2B5EF4-FFF2-40B4-BE49-F238E27FC236}">
                <a16:creationId xmlns:a16="http://schemas.microsoft.com/office/drawing/2014/main" id="{AF2CBEE8-2646-EAC8-BD40-C412A2F31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1619250"/>
            <a:ext cx="2087562" cy="215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ts val="2600"/>
              </a:lnSpc>
              <a:spcAft>
                <a:spcPct val="20000"/>
              </a:spcAft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ts val="2400"/>
              </a:lnSpc>
              <a:spcAft>
                <a:spcPct val="2000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ct val="2000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ts val="2000"/>
              </a:lnSpc>
              <a:buClr>
                <a:schemeClr val="folHlink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ts val="2000"/>
              </a:lnSpc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v-SE" altLang="sv-SE" sz="1800">
              <a:latin typeface="Arial" panose="020B060402020202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B39F3FC-1655-30B8-1CEA-FF0276CC00B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841625" y="1619250"/>
            <a:ext cx="2087563" cy="2159000"/>
          </a:xfrm>
          <a:solidFill>
            <a:schemeClr val="hlink"/>
          </a:solidFill>
        </p:spPr>
        <p:txBody>
          <a:bodyPr/>
          <a:lstStyle/>
          <a:p>
            <a:pPr>
              <a:buFontTx/>
              <a:buNone/>
            </a:pPr>
            <a:r>
              <a:rPr lang="sv-SE" altLang="sv-SE" sz="1800" dirty="0"/>
              <a:t>Socialkontoret </a:t>
            </a:r>
          </a:p>
        </p:txBody>
      </p:sp>
      <p:grpSp>
        <p:nvGrpSpPr>
          <p:cNvPr id="5125" name="Group 20">
            <a:extLst>
              <a:ext uri="{FF2B5EF4-FFF2-40B4-BE49-F238E27FC236}">
                <a16:creationId xmlns:a16="http://schemas.microsoft.com/office/drawing/2014/main" id="{6802325A-0124-4981-A16A-058CA595D3BB}"/>
              </a:ext>
            </a:extLst>
          </p:cNvPr>
          <p:cNvGrpSpPr>
            <a:grpSpLocks/>
          </p:cNvGrpSpPr>
          <p:nvPr/>
        </p:nvGrpSpPr>
        <p:grpSpPr bwMode="auto">
          <a:xfrm>
            <a:off x="480426" y="769937"/>
            <a:ext cx="8388350" cy="5180013"/>
            <a:chOff x="476" y="476"/>
            <a:chExt cx="5284" cy="3263"/>
          </a:xfrm>
        </p:grpSpPr>
        <p:sp>
          <p:nvSpPr>
            <p:cNvPr id="5129" name="Rectangle 12">
              <a:extLst>
                <a:ext uri="{FF2B5EF4-FFF2-40B4-BE49-F238E27FC236}">
                  <a16:creationId xmlns:a16="http://schemas.microsoft.com/office/drawing/2014/main" id="{11EBE0C6-B567-832C-537F-335879097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379"/>
              <a:ext cx="2653" cy="136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ts val="2600"/>
                </a:lnSpc>
                <a:spcAft>
                  <a:spcPct val="20000"/>
                </a:spcAft>
                <a:buClr>
                  <a:schemeClr val="folHlink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lnSpc>
                  <a:spcPts val="2400"/>
                </a:lnSpc>
                <a:spcAft>
                  <a:spcPct val="20000"/>
                </a:spcAft>
                <a:buClr>
                  <a:schemeClr val="folHlink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ts val="2000"/>
                </a:lnSpc>
                <a:spcAft>
                  <a:spcPct val="20000"/>
                </a:spcAft>
                <a:buClr>
                  <a:schemeClr val="folHlink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ts val="2000"/>
                </a:lnSpc>
                <a:buClr>
                  <a:schemeClr val="folHlink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ts val="2000"/>
                </a:lnSpc>
                <a:buClr>
                  <a:schemeClr val="folHlink"/>
                </a:buClr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folHlink"/>
                </a:buClr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sv-SE" altLang="sv-SE" sz="1800">
                <a:latin typeface="Arial" panose="020B0604020202020204" pitchFamily="34" charset="0"/>
              </a:endParaRPr>
            </a:p>
          </p:txBody>
        </p:sp>
        <p:pic>
          <p:nvPicPr>
            <p:cNvPr id="5130" name="Picture 6" descr="Strangnas_logo_stor">
              <a:extLst>
                <a:ext uri="{FF2B5EF4-FFF2-40B4-BE49-F238E27FC236}">
                  <a16:creationId xmlns:a16="http://schemas.microsoft.com/office/drawing/2014/main" id="{7DF4801A-1E20-05E2-A9D4-D03701E9C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76"/>
              <a:ext cx="3242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Rectangle 7">
            <a:extLst>
              <a:ext uri="{FF2B5EF4-FFF2-40B4-BE49-F238E27FC236}">
                <a16:creationId xmlns:a16="http://schemas.microsoft.com/office/drawing/2014/main" id="{257ECFE5-EFBE-2781-BD93-77903D3E3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278313"/>
            <a:ext cx="37449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2600"/>
              </a:lnSpc>
              <a:spcAft>
                <a:spcPct val="20000"/>
              </a:spcAft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ts val="2400"/>
              </a:lnSpc>
              <a:spcAft>
                <a:spcPct val="2000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ts val="2000"/>
              </a:lnSpc>
              <a:spcAft>
                <a:spcPct val="2000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ts val="2000"/>
              </a:lnSpc>
              <a:buClr>
                <a:schemeClr val="folHlink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ts val="2000"/>
              </a:lnSpc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sv-SE" altLang="sv-SE" sz="3200" b="1" dirty="0">
                <a:solidFill>
                  <a:schemeClr val="bg1"/>
                </a:solidFill>
              </a:rPr>
              <a:t>Hemtjänst</a:t>
            </a:r>
          </a:p>
        </p:txBody>
      </p:sp>
      <p:sp>
        <p:nvSpPr>
          <p:cNvPr id="5127" name="Rectangle 8">
            <a:extLst>
              <a:ext uri="{FF2B5EF4-FFF2-40B4-BE49-F238E27FC236}">
                <a16:creationId xmlns:a16="http://schemas.microsoft.com/office/drawing/2014/main" id="{3D302E81-2573-6976-4FB4-D7D98D71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229225"/>
            <a:ext cx="37449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ts val="2600"/>
              </a:lnSpc>
              <a:spcAft>
                <a:spcPct val="20000"/>
              </a:spcAft>
              <a:buClr>
                <a:schemeClr val="folHlink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512763">
              <a:lnSpc>
                <a:spcPts val="2400"/>
              </a:lnSpc>
              <a:spcAft>
                <a:spcPct val="20000"/>
              </a:spcAft>
              <a:buClr>
                <a:schemeClr val="folHlink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625475">
              <a:lnSpc>
                <a:spcPts val="2000"/>
              </a:lnSpc>
              <a:spcAft>
                <a:spcPct val="20000"/>
              </a:spcAft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852488">
              <a:lnSpc>
                <a:spcPts val="2000"/>
              </a:lnSpc>
              <a:buClr>
                <a:schemeClr val="folHlink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1079500">
              <a:lnSpc>
                <a:spcPts val="2000"/>
              </a:lnSpc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10795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10795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10795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10795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sv-SE" altLang="sv-SE" sz="1400" dirty="0">
                <a:solidFill>
                  <a:schemeClr val="bg1"/>
                </a:solidFill>
              </a:rPr>
              <a:t>i kommunal regi </a:t>
            </a:r>
          </a:p>
        </p:txBody>
      </p:sp>
      <p:sp>
        <p:nvSpPr>
          <p:cNvPr id="5128" name="Rectangle 10">
            <a:extLst>
              <a:ext uri="{FF2B5EF4-FFF2-40B4-BE49-F238E27FC236}">
                <a16:creationId xmlns:a16="http://schemas.microsoft.com/office/drawing/2014/main" id="{26CCACBF-9674-199B-DC08-B71A81E91244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929188" y="1619250"/>
            <a:ext cx="2087562" cy="2160588"/>
          </a:xfrm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r>
              <a:rPr lang="sv-SE" altLang="sv-SE" sz="1800" dirty="0"/>
              <a:t>Äldreomsorg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3FBC323-B2E2-9492-AB90-D2E3D6177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LOU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E135F45-F714-6D91-322D-359283A3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Kommunfullmäktige i Strängnäs kommun har fattat beslut i att avveckla lagen om valfrihet (LOV) och införa lagen om offentlig upphandling (LOU), inom tjänstekategorin hemtjänst.</a:t>
            </a:r>
          </a:p>
          <a:p>
            <a:r>
              <a:rPr lang="sv-SE" altLang="sv-SE" sz="1800" dirty="0">
                <a:solidFill>
                  <a:srgbClr val="808080"/>
                </a:solidFill>
                <a:latin typeface="Times New Roman" panose="02020603050405020304" pitchFamily="18" charset="0"/>
              </a:rPr>
              <a:t>Detta innebär att när en invånare får ett beslut om hemtjänst blir den tilldelad en utförare utifrån var invånaren bor. </a:t>
            </a:r>
          </a:p>
          <a:p>
            <a:r>
              <a:rPr lang="sv-SE" altLang="sv-SE" sz="1800" dirty="0">
                <a:solidFill>
                  <a:srgbClr val="808080"/>
                </a:solidFill>
                <a:latin typeface="Times New Roman" panose="02020603050405020304" pitchFamily="18" charset="0"/>
              </a:rPr>
              <a:t>Förändringen sker från och med 250201. </a:t>
            </a:r>
          </a:p>
          <a:p>
            <a:r>
              <a:rPr lang="sv-SE" altLang="sv-SE" sz="1800" dirty="0">
                <a:solidFill>
                  <a:srgbClr val="808080"/>
                </a:solidFill>
                <a:latin typeface="Times New Roman" panose="02020603050405020304" pitchFamily="18" charset="0"/>
              </a:rPr>
              <a:t>Den privata aktören som kommunen upphandlat heter EVEO. </a:t>
            </a:r>
            <a:endParaRPr lang="sv-SE" alt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AA6506F-555C-EDFD-F60F-CCB4B43E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96752"/>
            <a:ext cx="6480720" cy="539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4C95710-B84E-E0DA-905D-D4BC542CF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 err="1"/>
              <a:t>Nuläge</a:t>
            </a:r>
            <a:endParaRPr lang="sv-SE" altLang="sv-SE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C094CD3-233F-7CEB-45A4-72B2B8713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3600"/>
              </a:lnSpc>
              <a:buFontTx/>
              <a:buNone/>
            </a:pPr>
            <a:r>
              <a:rPr lang="sv-SE" altLang="sv-SE" sz="2800" dirty="0"/>
              <a:t> Projektplan och delprojekt upprättas.</a:t>
            </a:r>
          </a:p>
          <a:p>
            <a:pPr marL="0" indent="0">
              <a:lnSpc>
                <a:spcPts val="3600"/>
              </a:lnSpc>
              <a:buFontTx/>
              <a:buNone/>
            </a:pPr>
            <a:r>
              <a:rPr lang="sv-SE" altLang="sv-SE" sz="2800" dirty="0"/>
              <a:t> IT bygger om system.</a:t>
            </a:r>
          </a:p>
          <a:p>
            <a:pPr marL="0" indent="0">
              <a:lnSpc>
                <a:spcPts val="3600"/>
              </a:lnSpc>
              <a:buFontTx/>
              <a:buNone/>
            </a:pPr>
            <a:r>
              <a:rPr lang="sv-SE" altLang="sv-SE" sz="2800" dirty="0"/>
              <a:t> Samverkan mellan olika   verksamheter.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006F-99DD-80A8-1562-56290F5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Framåt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F4713F-D3A3-46E0-E566-E2B5EAEFD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/>
              <a:t>Planering för övertagande/ överlämnande, översyn av organisation efter förändring.</a:t>
            </a:r>
          </a:p>
          <a:p>
            <a:r>
              <a:rPr lang="sv-SE" dirty="0"/>
              <a:t>Tät dialog med EVEO.</a:t>
            </a:r>
          </a:p>
          <a:p>
            <a:r>
              <a:rPr lang="sv-SE" dirty="0"/>
              <a:t>Information löpande till invånare, brukare och medarbetare.</a:t>
            </a:r>
          </a:p>
          <a:p>
            <a:r>
              <a:rPr lang="sv-SE" dirty="0"/>
              <a:t>Succesiv övergång från kvartal 4. </a:t>
            </a:r>
          </a:p>
        </p:txBody>
      </p:sp>
    </p:spTree>
    <p:extLst>
      <p:ext uri="{BB962C8B-B14F-4D97-AF65-F5344CB8AC3E}">
        <p14:creationId xmlns:p14="http://schemas.microsoft.com/office/powerpoint/2010/main" val="316808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C5EECE3-4115-48F0-DDD5-7008B51C6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Hemtjänstindex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AD40A1-A63A-B2B8-5B52-081847CEF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dirty="0"/>
              <a:t>Kommunen köpte resultat 2022 men beslut om inköp finns ej för 2023.</a:t>
            </a:r>
          </a:p>
          <a:p>
            <a:r>
              <a:rPr lang="sv-SE" altLang="sv-SE" dirty="0"/>
              <a:t>Resultatet 2022 resulterade i en del åtgärder av vissa punkter. </a:t>
            </a:r>
          </a:p>
          <a:p>
            <a:r>
              <a:rPr lang="sv-SE" altLang="sv-SE" dirty="0"/>
              <a:t>Svårt att se vilka punkter resultatet sjunkit på och göra åtgärder.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63C86-1B15-5500-CC84-3F4C3F40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Kvalitetsarbete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8B956C-6930-0D22-0A7D-236ED33D5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Kvalitetsarbete sker genom systematiskt kvalitetsarbete som avvikelsehantering och egenkontroller. </a:t>
            </a:r>
          </a:p>
          <a:p>
            <a:r>
              <a:rPr lang="sv-SE" dirty="0"/>
              <a:t>Hemtjänsten följer kvalitetsindikatorer som kontinuitet och brukarnöjdhet. </a:t>
            </a:r>
          </a:p>
        </p:txBody>
      </p:sp>
    </p:spTree>
    <p:extLst>
      <p:ext uri="{BB962C8B-B14F-4D97-AF65-F5344CB8AC3E}">
        <p14:creationId xmlns:p14="http://schemas.microsoft.com/office/powerpoint/2010/main" val="95354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4CACDA-8B9D-DC63-C5DB-CEF13140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Trygghet inom hemtjänst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3C7036-8676-B141-7D3C-D9C8D3546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Ska personalen lämna utdrag ur belastningsregistret när man jobbar i hemtjänst?</a:t>
            </a:r>
          </a:p>
          <a:p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</a:rPr>
              <a:t>Arbetsgrupp är tillsatt för att ge förslag/utreda hur ett sådant arbete skulle kunna gå till</a:t>
            </a:r>
            <a:r>
              <a:rPr lang="sv-SE" sz="160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</a:rPr>
              <a:t>Registerkontroll görs idag för personal inom förskola/skola med lagstöd.</a:t>
            </a:r>
          </a:p>
          <a:p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</a:rPr>
              <a:t>SKR skriver att nyttan med åtgärden för andra verksamheter än de som regleras i lag, bör övervägas i förhållande till skyddet för den enskilde arbetssökandens personliga integritet, eftersom utdraget innehåller integritetskänsliga uppgifter.</a:t>
            </a:r>
          </a:p>
        </p:txBody>
      </p:sp>
    </p:spTree>
    <p:extLst>
      <p:ext uri="{BB962C8B-B14F-4D97-AF65-F5344CB8AC3E}">
        <p14:creationId xmlns:p14="http://schemas.microsoft.com/office/powerpoint/2010/main" val="3300428953"/>
      </p:ext>
    </p:extLst>
  </p:cSld>
  <p:clrMapOvr>
    <a:masterClrMapping/>
  </p:clrMapOvr>
</p:sld>
</file>

<file path=ppt/theme/theme1.xml><?xml version="1.0" encoding="utf-8"?>
<a:theme xmlns:a="http://schemas.openxmlformats.org/drawingml/2006/main" name="Strängnäs">
  <a:themeElements>
    <a:clrScheme name="Strängnäs 1">
      <a:dk1>
        <a:srgbClr val="000000"/>
      </a:dk1>
      <a:lt1>
        <a:srgbClr val="FFFFFF"/>
      </a:lt1>
      <a:dk2>
        <a:srgbClr val="0065D4"/>
      </a:dk2>
      <a:lt2>
        <a:srgbClr val="808080"/>
      </a:lt2>
      <a:accent1>
        <a:srgbClr val="FFB70F"/>
      </a:accent1>
      <a:accent2>
        <a:srgbClr val="AC1A2F"/>
      </a:accent2>
      <a:accent3>
        <a:srgbClr val="FFFFFF"/>
      </a:accent3>
      <a:accent4>
        <a:srgbClr val="000000"/>
      </a:accent4>
      <a:accent5>
        <a:srgbClr val="FFD8AA"/>
      </a:accent5>
      <a:accent6>
        <a:srgbClr val="9B162A"/>
      </a:accent6>
      <a:hlink>
        <a:srgbClr val="FF4819"/>
      </a:hlink>
      <a:folHlink>
        <a:srgbClr val="006579"/>
      </a:folHlink>
    </a:clrScheme>
    <a:fontScheme name="Strängnä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ängnäs 1">
        <a:dk1>
          <a:srgbClr val="000000"/>
        </a:dk1>
        <a:lt1>
          <a:srgbClr val="FFFFFF"/>
        </a:lt1>
        <a:dk2>
          <a:srgbClr val="0065D4"/>
        </a:dk2>
        <a:lt2>
          <a:srgbClr val="808080"/>
        </a:lt2>
        <a:accent1>
          <a:srgbClr val="FFB70F"/>
        </a:accent1>
        <a:accent2>
          <a:srgbClr val="AC1A2F"/>
        </a:accent2>
        <a:accent3>
          <a:srgbClr val="FFFFFF"/>
        </a:accent3>
        <a:accent4>
          <a:srgbClr val="000000"/>
        </a:accent4>
        <a:accent5>
          <a:srgbClr val="FFD8AA"/>
        </a:accent5>
        <a:accent6>
          <a:srgbClr val="9B162A"/>
        </a:accent6>
        <a:hlink>
          <a:srgbClr val="FF4819"/>
        </a:hlink>
        <a:folHlink>
          <a:srgbClr val="0065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Strängnäs kommun Format 4_3.pot  -  Kompatibilitetsläge" id="{48EECC88-143E-4A1C-B5E9-38A8014D2C2F}" vid="{880A6335-32B1-41AA-AE77-36D280C74463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Strängnäs kommun Format 4_3</Template>
  <TotalTime>50</TotalTime>
  <Words>265</Words>
  <Application>Microsoft Office PowerPoint</Application>
  <PresentationFormat>Bildspel på skärmen (4:3)</PresentationFormat>
  <Paragraphs>34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Strängnäs</vt:lpstr>
      <vt:lpstr>PowerPoint-presentation</vt:lpstr>
      <vt:lpstr>LOU</vt:lpstr>
      <vt:lpstr>PowerPoint-presentation</vt:lpstr>
      <vt:lpstr>Nuläge</vt:lpstr>
      <vt:lpstr>Framåt</vt:lpstr>
      <vt:lpstr>Hemtjänstindex</vt:lpstr>
      <vt:lpstr>Kvalitetsarbete</vt:lpstr>
      <vt:lpstr>Trygghet inom hemtjänst </vt:lpstr>
    </vt:vector>
  </TitlesOfParts>
  <Company>Strangnas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Vanja Pettersson</dc:creator>
  <cp:lastModifiedBy>Hanna Forsner Glaumann</cp:lastModifiedBy>
  <cp:revision>10</cp:revision>
  <dcterms:created xsi:type="dcterms:W3CDTF">2024-02-19T12:59:53Z</dcterms:created>
  <dcterms:modified xsi:type="dcterms:W3CDTF">2024-02-26T05:26:55Z</dcterms:modified>
</cp:coreProperties>
</file>