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1"/>
  </p:notesMasterIdLst>
  <p:handoutMasterIdLst>
    <p:handoutMasterId r:id="rId22"/>
  </p:handoutMasterIdLst>
  <p:sldIdLst>
    <p:sldId id="293" r:id="rId7"/>
    <p:sldId id="295" r:id="rId8"/>
    <p:sldId id="263" r:id="rId9"/>
    <p:sldId id="262" r:id="rId10"/>
    <p:sldId id="265" r:id="rId11"/>
    <p:sldId id="280" r:id="rId12"/>
    <p:sldId id="296" r:id="rId13"/>
    <p:sldId id="298" r:id="rId14"/>
    <p:sldId id="297" r:id="rId15"/>
    <p:sldId id="288" r:id="rId16"/>
    <p:sldId id="289" r:id="rId17"/>
    <p:sldId id="269" r:id="rId18"/>
    <p:sldId id="274" r:id="rId19"/>
    <p:sldId id="299" r:id="rId20"/>
  </p:sldIdLst>
  <p:sldSz cx="9144000" cy="6858000" type="screen4x3"/>
  <p:notesSz cx="6662738" cy="9926638"/>
  <p:defaultTextStyle>
    <a:defPPr>
      <a:defRPr lang="sv-SE"/>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912"/>
    <a:srgbClr val="D53044"/>
    <a:srgbClr val="AFA500"/>
    <a:srgbClr val="5EB0E6"/>
    <a:srgbClr val="C42695"/>
    <a:srgbClr val="545F1D"/>
    <a:srgbClr val="125687"/>
    <a:srgbClr val="870150"/>
    <a:srgbClr val="AC1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1250" autoAdjust="0"/>
  </p:normalViewPr>
  <p:slideViewPr>
    <p:cSldViewPr snapToGrid="0">
      <p:cViewPr varScale="1">
        <p:scale>
          <a:sx n="103" d="100"/>
          <a:sy n="103" d="100"/>
        </p:scale>
        <p:origin x="11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dirty="0"/>
          </a:p>
        </p:txBody>
      </p:sp>
      <p:sp>
        <p:nvSpPr>
          <p:cNvPr id="19459" name="Rectangle 3"/>
          <p:cNvSpPr>
            <a:spLocks noGrp="1" noChangeArrowheads="1"/>
          </p:cNvSpPr>
          <p:nvPr>
            <p:ph type="dt" sz="quarter" idx="1"/>
          </p:nvPr>
        </p:nvSpPr>
        <p:spPr bwMode="auto">
          <a:xfrm>
            <a:off x="377401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dirty="0"/>
          </a:p>
        </p:txBody>
      </p:sp>
      <p:sp>
        <p:nvSpPr>
          <p:cNvPr id="19460" name="Rectangle 4"/>
          <p:cNvSpPr>
            <a:spLocks noGrp="1" noChangeArrowheads="1"/>
          </p:cNvSpPr>
          <p:nvPr>
            <p:ph type="ftr" sz="quarter" idx="2"/>
          </p:nvPr>
        </p:nvSpPr>
        <p:spPr bwMode="auto">
          <a:xfrm>
            <a:off x="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dirty="0"/>
          </a:p>
        </p:txBody>
      </p:sp>
      <p:sp>
        <p:nvSpPr>
          <p:cNvPr id="19461" name="Rectangle 5"/>
          <p:cNvSpPr>
            <a:spLocks noGrp="1" noChangeArrowheads="1"/>
          </p:cNvSpPr>
          <p:nvPr>
            <p:ph type="sldNum" sz="quarter" idx="3"/>
          </p:nvPr>
        </p:nvSpPr>
        <p:spPr bwMode="auto">
          <a:xfrm>
            <a:off x="377401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C1B0120-4645-42D8-9C45-3727472DB388}" type="slidenum">
              <a:rPr lang="sv-SE"/>
              <a:pPr/>
              <a:t>‹#›</a:t>
            </a:fld>
            <a:endParaRPr lang="sv-SE" dirty="0"/>
          </a:p>
        </p:txBody>
      </p:sp>
    </p:spTree>
    <p:extLst>
      <p:ext uri="{BB962C8B-B14F-4D97-AF65-F5344CB8AC3E}">
        <p14:creationId xmlns:p14="http://schemas.microsoft.com/office/powerpoint/2010/main" val="384941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dirty="0"/>
          </a:p>
        </p:txBody>
      </p:sp>
      <p:sp>
        <p:nvSpPr>
          <p:cNvPr id="17411" name="Rectangle 3"/>
          <p:cNvSpPr>
            <a:spLocks noGrp="1" noChangeArrowheads="1"/>
          </p:cNvSpPr>
          <p:nvPr>
            <p:ph type="dt" idx="1"/>
          </p:nvPr>
        </p:nvSpPr>
        <p:spPr bwMode="auto">
          <a:xfrm>
            <a:off x="377401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dirty="0"/>
          </a:p>
        </p:txBody>
      </p:sp>
      <p:sp>
        <p:nvSpPr>
          <p:cNvPr id="17412"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66274" y="4715153"/>
            <a:ext cx="533019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414" name="Rectangle 6"/>
          <p:cNvSpPr>
            <a:spLocks noGrp="1" noChangeArrowheads="1"/>
          </p:cNvSpPr>
          <p:nvPr>
            <p:ph type="ftr" sz="quarter" idx="4"/>
          </p:nvPr>
        </p:nvSpPr>
        <p:spPr bwMode="auto">
          <a:xfrm>
            <a:off x="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dirty="0"/>
          </a:p>
        </p:txBody>
      </p:sp>
      <p:sp>
        <p:nvSpPr>
          <p:cNvPr id="17415" name="Rectangle 7"/>
          <p:cNvSpPr>
            <a:spLocks noGrp="1" noChangeArrowheads="1"/>
          </p:cNvSpPr>
          <p:nvPr>
            <p:ph type="sldNum" sz="quarter" idx="5"/>
          </p:nvPr>
        </p:nvSpPr>
        <p:spPr bwMode="auto">
          <a:xfrm>
            <a:off x="377401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1BE37FA-EA6C-43E9-9BFF-E8AF3121FA8B}" type="slidenum">
              <a:rPr lang="sv-SE"/>
              <a:pPr/>
              <a:t>‹#›</a:t>
            </a:fld>
            <a:endParaRPr lang="sv-SE" dirty="0"/>
          </a:p>
        </p:txBody>
      </p:sp>
    </p:spTree>
    <p:extLst>
      <p:ext uri="{BB962C8B-B14F-4D97-AF65-F5344CB8AC3E}">
        <p14:creationId xmlns:p14="http://schemas.microsoft.com/office/powerpoint/2010/main" val="3846056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AD1FAE-85F5-4833-9210-2547BC0E817E}" type="slidenum">
              <a:rPr lang="sv-SE" altLang="sv-SE" smtClean="0"/>
              <a:pPr>
                <a:spcBef>
                  <a:spcPct val="0"/>
                </a:spcBef>
              </a:pPr>
              <a:t>1</a:t>
            </a:fld>
            <a:endParaRPr lang="sv-SE" altLang="sv-SE"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00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b="0" dirty="0"/>
              <a:t>Steg 1. </a:t>
            </a:r>
          </a:p>
          <a:p>
            <a:pPr eaLnBrk="1" hangingPunct="1">
              <a:lnSpc>
                <a:spcPct val="80000"/>
              </a:lnSpc>
            </a:pPr>
            <a:r>
              <a:rPr lang="sv-SE" b="0" dirty="0"/>
              <a:t>15 000 kronor i inkomst är en tumregel för</a:t>
            </a:r>
            <a:r>
              <a:rPr lang="sv-SE" b="0" baseline="0" dirty="0"/>
              <a:t> att snabbt kunna avgöra om du bör kolla upp om du kan ha rätt till något bostadstillägg. Har du en högre pension, inklusive tjänstepension, kan du inte få något. Regeln gäller för ensamstående, </a:t>
            </a:r>
            <a:r>
              <a:rPr lang="sv-SE" dirty="0"/>
              <a:t>om man lever tillsammans </a:t>
            </a:r>
            <a:r>
              <a:rPr lang="sv-SE" baseline="0" dirty="0"/>
              <a:t>så är det svårare att fastställa en bra tumregel men nivån på inkomsten ligger då lägre. </a:t>
            </a:r>
          </a:p>
          <a:p>
            <a:pPr marL="0" marR="0" lvl="0" indent="0" algn="l" defTabSz="914400" rtl="0" eaLnBrk="1" fontAlgn="base" latinLnBrk="0" hangingPunct="1">
              <a:lnSpc>
                <a:spcPct val="80000"/>
              </a:lnSpc>
              <a:spcBef>
                <a:spcPct val="30000"/>
              </a:spcBef>
              <a:spcAft>
                <a:spcPct val="0"/>
              </a:spcAft>
              <a:buClrTx/>
              <a:buSzTx/>
              <a:buFontTx/>
              <a:buNone/>
              <a:tabLst/>
              <a:defRPr/>
            </a:pPr>
            <a:r>
              <a:rPr lang="sv-SE" b="0" baseline="0" dirty="0"/>
              <a:t>Detta är inte någon regel som säger att man får bostadstillägg eftersom det även beror på bostadskostnad och eventuella tillgångar.  </a:t>
            </a:r>
          </a:p>
          <a:p>
            <a:pPr eaLnBrk="1" hangingPunct="1">
              <a:lnSpc>
                <a:spcPct val="80000"/>
              </a:lnSpc>
            </a:pPr>
            <a:endParaRPr lang="sv-SE" baseline="0" dirty="0"/>
          </a:p>
          <a:p>
            <a:pPr eaLnBrk="1" hangingPunct="1">
              <a:lnSpc>
                <a:spcPct val="80000"/>
              </a:lnSpc>
            </a:pPr>
            <a:endParaRPr lang="sv-SE" b="0"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10</a:t>
            </a:fld>
            <a:endParaRPr lang="sv-SE" dirty="0"/>
          </a:p>
        </p:txBody>
      </p:sp>
    </p:spTree>
    <p:extLst>
      <p:ext uri="{BB962C8B-B14F-4D97-AF65-F5344CB8AC3E}">
        <p14:creationId xmlns:p14="http://schemas.microsoft.com/office/powerpoint/2010/main" val="295829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Steg 2. </a:t>
            </a:r>
          </a:p>
          <a:p>
            <a:r>
              <a:rPr lang="sv-SE" dirty="0"/>
              <a:t>Gör alltid en beräkning innan du ansöker. Beräkningen gör du enklast på </a:t>
            </a:r>
            <a:r>
              <a:rPr lang="sv-SE" dirty="0">
                <a:hlinkClick r:id="rId3"/>
              </a:rPr>
              <a:t>www.</a:t>
            </a:r>
            <a:r>
              <a:rPr lang="sv-SE" i="1" dirty="0">
                <a:hlinkClick r:id="rId3"/>
              </a:rPr>
              <a:t>pensionsmyndigheten.se/beraknabt</a:t>
            </a:r>
            <a:endParaRPr lang="sv-SE" i="1" dirty="0"/>
          </a:p>
          <a:p>
            <a:pPr marL="0" indent="0">
              <a:buNone/>
            </a:pPr>
            <a:r>
              <a:rPr lang="sv-SE" dirty="0"/>
              <a:t>Inga uppgifter sparas i beräkningen.</a:t>
            </a:r>
          </a:p>
          <a:p>
            <a:pPr marL="352425" indent="-342900"/>
            <a:r>
              <a:rPr lang="sv-SE" dirty="0"/>
              <a:t>Du kan även ringa kundservice på 0771- 776 776 så får du hjälp.</a:t>
            </a: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11</a:t>
            </a:fld>
            <a:endParaRPr lang="sv-SE" dirty="0"/>
          </a:p>
        </p:txBody>
      </p:sp>
    </p:spTree>
    <p:extLst>
      <p:ext uri="{BB962C8B-B14F-4D97-AF65-F5344CB8AC3E}">
        <p14:creationId xmlns:p14="http://schemas.microsoft.com/office/powerpoint/2010/main" val="43723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Steg 3. </a:t>
            </a:r>
          </a:p>
          <a:p>
            <a:r>
              <a:rPr lang="sv-SE" dirty="0"/>
              <a:t>Enklast ansöker du på Pensionsmyndighetens webbplats </a:t>
            </a:r>
            <a:r>
              <a:rPr lang="sv-SE" i="1" dirty="0">
                <a:hlinkClick r:id="rId3"/>
              </a:rPr>
              <a:t>www.pensionsmyndigheten.se/ansokbt</a:t>
            </a:r>
            <a:r>
              <a:rPr lang="sv-SE" dirty="0"/>
              <a:t> med en e-legitimation.</a:t>
            </a:r>
          </a:p>
          <a:p>
            <a:r>
              <a:rPr lang="sv-SE" dirty="0"/>
              <a:t>Du kan även ansöka via blankett som du laddar ner från webbplatsen eller beställer från kundservice. Inga handlingar behöver bifogas.</a:t>
            </a:r>
          </a:p>
          <a:p>
            <a:r>
              <a:rPr lang="sv-SE" dirty="0"/>
              <a:t>Det går också att besöka ett servicekontor för att få hjälp med ansökan.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12</a:t>
            </a:fld>
            <a:endParaRPr lang="sv-SE" dirty="0"/>
          </a:p>
        </p:txBody>
      </p:sp>
    </p:spTree>
    <p:extLst>
      <p:ext uri="{BB962C8B-B14F-4D97-AF65-F5344CB8AC3E}">
        <p14:creationId xmlns:p14="http://schemas.microsoft.com/office/powerpoint/2010/main" val="3515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aseline="0" dirty="0"/>
              <a:t>Med andra ord – om du har en inkomst under 15 000 kr – ta kontakt med Pensionsmyndigheten. Med en enkel preliminärberäkning så ser du om det är någon idé att gå vidare och ansöka. Om du inte är bekväm med datorer så får du givetvis hjälp på annat sätt.</a:t>
            </a:r>
          </a:p>
          <a:p>
            <a:r>
              <a:rPr lang="sv-SE" dirty="0"/>
              <a:t>Och du är förstås välkommen att kontakta Pensionsmyndigheten</a:t>
            </a:r>
            <a:r>
              <a:rPr lang="sv-SE" baseline="0" dirty="0"/>
              <a:t> för alla slags frågor om pension och bostadstillägg.</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13</a:t>
            </a:fld>
            <a:endParaRPr lang="sv-SE" dirty="0"/>
          </a:p>
        </p:txBody>
      </p:sp>
    </p:spTree>
    <p:extLst>
      <p:ext uri="{BB962C8B-B14F-4D97-AF65-F5344CB8AC3E}">
        <p14:creationId xmlns:p14="http://schemas.microsoft.com/office/powerpoint/2010/main" val="370160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Sprid gärna den här</a:t>
            </a:r>
            <a:r>
              <a:rPr lang="sv-SE" baseline="0" dirty="0"/>
              <a:t> informationen vidare till andra. Stort tack från Pensionsmyndigheten.</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14</a:t>
            </a:fld>
            <a:endParaRPr lang="sv-SE" dirty="0"/>
          </a:p>
        </p:txBody>
      </p:sp>
    </p:spTree>
    <p:extLst>
      <p:ext uri="{BB962C8B-B14F-4D97-AF65-F5344CB8AC3E}">
        <p14:creationId xmlns:p14="http://schemas.microsoft.com/office/powerpoint/2010/main" val="16760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sv-SE" dirty="0" err="1">
                <a:latin typeface="Arial" panose="020B0604020202020204" pitchFamily="34" charset="0"/>
                <a:cs typeface="Arial" panose="020B0604020202020204" pitchFamily="34" charset="0"/>
              </a:rPr>
              <a:t>Pensionsmyndigheten</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har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av</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regeringen</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fått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uppdraget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öka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kunskapen</a:t>
            </a:r>
            <a:r>
              <a:rPr lang="en-US" altLang="sv-SE" baseline="0" dirty="0">
                <a:latin typeface="Arial" panose="020B0604020202020204" pitchFamily="34" charset="0"/>
                <a:cs typeface="Arial" panose="020B0604020202020204" pitchFamily="34" charset="0"/>
              </a:rPr>
              <a:t> om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och</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verka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för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mörkertalet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inom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minskar</a:t>
            </a:r>
            <a:r>
              <a:rPr lang="en-US" altLang="sv-SE" baseline="0" dirty="0">
                <a:latin typeface="Arial" panose="020B0604020202020204" pitchFamily="34" charset="0"/>
                <a:cs typeface="Arial" panose="020B0604020202020204" pitchFamily="34" charset="0"/>
              </a:rPr>
              <a:t>.  Med </a:t>
            </a:r>
            <a:r>
              <a:rPr lang="en-US" altLang="sv-SE" baseline="0" dirty="0" err="1">
                <a:latin typeface="Arial" panose="020B0604020202020204" pitchFamily="34" charset="0"/>
                <a:cs typeface="Arial" panose="020B0604020202020204" pitchFamily="34" charset="0"/>
              </a:rPr>
              <a:t>mörkertalet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menar</a:t>
            </a:r>
            <a:r>
              <a:rPr lang="en-US" altLang="sv-SE" baseline="0" dirty="0">
                <a:latin typeface="Arial" panose="020B0604020202020204" pitchFamily="34" charset="0"/>
                <a:cs typeface="Arial" panose="020B0604020202020204" pitchFamily="34" charset="0"/>
              </a:rPr>
              <a:t> man den </a:t>
            </a:r>
            <a:r>
              <a:rPr lang="en-US" altLang="sv-SE" baseline="0" dirty="0" err="1">
                <a:latin typeface="Arial" panose="020B0604020202020204" pitchFamily="34" charset="0"/>
                <a:cs typeface="Arial" panose="020B0604020202020204" pitchFamily="34" charset="0"/>
              </a:rPr>
              <a:t>grupp</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pensionärer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har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rätt</a:t>
            </a:r>
            <a:r>
              <a:rPr lang="en-US" altLang="sv-SE" baseline="0" dirty="0">
                <a:latin typeface="Arial" panose="020B0604020202020204" pitchFamily="34" charset="0"/>
                <a:cs typeface="Arial" panose="020B0604020202020204" pitchFamily="34" charset="0"/>
              </a:rPr>
              <a:t> till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men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inte</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ansöker</a:t>
            </a:r>
            <a:r>
              <a:rPr lang="en-US" altLang="sv-SE" baseline="0" dirty="0">
                <a:latin typeface="Arial" panose="020B0604020202020204" pitchFamily="34" charset="0"/>
                <a:cs typeface="Arial" panose="020B0604020202020204" pitchFamily="34" charset="0"/>
              </a:rPr>
              <a:t> om </a:t>
            </a:r>
            <a:r>
              <a:rPr lang="en-US" altLang="sv-SE" baseline="0" dirty="0" err="1">
                <a:latin typeface="Arial" panose="020B0604020202020204" pitchFamily="34" charset="0"/>
                <a:cs typeface="Arial" panose="020B0604020202020204" pitchFamily="34" charset="0"/>
              </a:rPr>
              <a:t>förmånen</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Syftet</a:t>
            </a:r>
            <a:r>
              <a:rPr lang="en-US" altLang="sv-SE" baseline="0" dirty="0">
                <a:latin typeface="Arial" panose="020B0604020202020204" pitchFamily="34" charset="0"/>
                <a:cs typeface="Arial" panose="020B0604020202020204" pitchFamily="34" charset="0"/>
              </a:rPr>
              <a:t> med </a:t>
            </a:r>
            <a:r>
              <a:rPr lang="en-US" altLang="sv-SE" baseline="0" dirty="0" err="1">
                <a:latin typeface="Arial" panose="020B0604020202020204" pitchFamily="34" charset="0"/>
                <a:cs typeface="Arial" panose="020B0604020202020204" pitchFamily="34" charset="0"/>
              </a:rPr>
              <a:t>materialet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ni</a:t>
            </a:r>
            <a:r>
              <a:rPr lang="en-US" altLang="sv-SE" baseline="0" dirty="0">
                <a:latin typeface="Arial" panose="020B0604020202020204" pitchFamily="34" charset="0"/>
                <a:cs typeface="Arial" panose="020B0604020202020204" pitchFamily="34" charset="0"/>
              </a:rPr>
              <a:t> nu </a:t>
            </a:r>
            <a:r>
              <a:rPr lang="en-US" altLang="sv-SE" baseline="0" dirty="0" err="1">
                <a:latin typeface="Arial" panose="020B0604020202020204" pitchFamily="34" charset="0"/>
                <a:cs typeface="Arial" panose="020B0604020202020204" pitchFamily="34" charset="0"/>
              </a:rPr>
              <a:t>ska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få</a:t>
            </a:r>
            <a:r>
              <a:rPr lang="en-US" altLang="sv-SE" baseline="0" dirty="0">
                <a:latin typeface="Arial" panose="020B0604020202020204" pitchFamily="34" charset="0"/>
                <a:cs typeface="Arial" panose="020B0604020202020204" pitchFamily="34" charset="0"/>
              </a:rPr>
              <a:t> ta del </a:t>
            </a:r>
            <a:r>
              <a:rPr lang="en-US" altLang="sv-SE" baseline="0" dirty="0" err="1">
                <a:latin typeface="Arial" panose="020B0604020202020204" pitchFamily="34" charset="0"/>
                <a:cs typeface="Arial" panose="020B0604020202020204" pitchFamily="34" charset="0"/>
              </a:rPr>
              <a:t>av</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är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skapa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förståelse</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för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vilka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kan</a:t>
            </a:r>
            <a:r>
              <a:rPr lang="en-US" altLang="sv-SE" baseline="0" dirty="0">
                <a:latin typeface="Arial" panose="020B0604020202020204" pitchFamily="34" charset="0"/>
                <a:cs typeface="Arial" panose="020B0604020202020204" pitchFamily="34" charset="0"/>
              </a:rPr>
              <a:t> ha </a:t>
            </a:r>
            <a:r>
              <a:rPr lang="en-US" altLang="sv-SE" baseline="0" dirty="0" err="1">
                <a:latin typeface="Arial" panose="020B0604020202020204" pitchFamily="34" charset="0"/>
                <a:cs typeface="Arial" panose="020B0604020202020204" pitchFamily="34" charset="0"/>
              </a:rPr>
              <a:t>rätt</a:t>
            </a:r>
            <a:r>
              <a:rPr lang="en-US" altLang="sv-SE" baseline="0" dirty="0">
                <a:latin typeface="Arial" panose="020B0604020202020204" pitchFamily="34" charset="0"/>
                <a:cs typeface="Arial" panose="020B0604020202020204" pitchFamily="34" charset="0"/>
              </a:rPr>
              <a:t> till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hur</a:t>
            </a:r>
            <a:r>
              <a:rPr lang="en-US" altLang="sv-SE" baseline="0" dirty="0">
                <a:latin typeface="Arial" panose="020B0604020202020204" pitchFamily="34" charset="0"/>
                <a:cs typeface="Arial" panose="020B0604020202020204" pitchFamily="34" charset="0"/>
              </a:rPr>
              <a:t> man </a:t>
            </a:r>
            <a:r>
              <a:rPr lang="en-US" altLang="sv-SE" baseline="0" dirty="0" err="1">
                <a:latin typeface="Arial" panose="020B0604020202020204" pitchFamily="34" charset="0"/>
                <a:cs typeface="Arial" panose="020B0604020202020204" pitchFamily="34" charset="0"/>
              </a:rPr>
              <a:t>själv</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kan</a:t>
            </a:r>
            <a:r>
              <a:rPr lang="en-US" altLang="sv-SE" baseline="0" dirty="0">
                <a:latin typeface="Arial" panose="020B0604020202020204" pitchFamily="34" charset="0"/>
                <a:cs typeface="Arial" panose="020B0604020202020204" pitchFamily="34" charset="0"/>
              </a:rPr>
              <a:t> se om man </a:t>
            </a:r>
            <a:r>
              <a:rPr lang="en-US" altLang="sv-SE" baseline="0" dirty="0" err="1">
                <a:latin typeface="Arial" panose="020B0604020202020204" pitchFamily="34" charset="0"/>
                <a:cs typeface="Arial" panose="020B0604020202020204" pitchFamily="34" charset="0"/>
              </a:rPr>
              <a:t>har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rätt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och</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hur</a:t>
            </a:r>
            <a:r>
              <a:rPr lang="en-US" altLang="sv-SE" baseline="0" dirty="0">
                <a:latin typeface="Arial" panose="020B0604020202020204" pitchFamily="34" charset="0"/>
                <a:cs typeface="Arial" panose="020B0604020202020204" pitchFamily="34" charset="0"/>
              </a:rPr>
              <a:t> man </a:t>
            </a:r>
            <a:r>
              <a:rPr lang="en-US" altLang="sv-SE" baseline="0" dirty="0" err="1">
                <a:latin typeface="Arial" panose="020B0604020202020204" pitchFamily="34" charset="0"/>
                <a:cs typeface="Arial" panose="020B0604020202020204" pitchFamily="34" charset="0"/>
              </a:rPr>
              <a:t>ansöker</a:t>
            </a:r>
            <a:r>
              <a:rPr lang="en-US" altLang="sv-SE" baseline="0" dirty="0">
                <a:latin typeface="Arial" panose="020B0604020202020204" pitchFamily="34" charset="0"/>
                <a:cs typeface="Arial" panose="020B0604020202020204" pitchFamily="34" charset="0"/>
              </a:rPr>
              <a:t> om </a:t>
            </a:r>
            <a:r>
              <a:rPr lang="en-US" altLang="sv-SE" baseline="0" dirty="0" err="1">
                <a:latin typeface="Arial" panose="020B0604020202020204" pitchFamily="34" charset="0"/>
                <a:cs typeface="Arial" panose="020B0604020202020204" pitchFamily="34" charset="0"/>
              </a:rPr>
              <a:t>förmånen</a:t>
            </a:r>
            <a:r>
              <a:rPr lang="en-US" altLang="sv-SE" baseline="0" dirty="0">
                <a:latin typeface="Arial" panose="020B0604020202020204" pitchFamily="34" charset="0"/>
                <a:cs typeface="Arial" panose="020B0604020202020204" pitchFamily="34" charset="0"/>
              </a:rPr>
              <a:t>.</a:t>
            </a:r>
            <a:endParaRPr lang="en-US" altLang="sv-SE"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a:t>
            </a:fld>
            <a:endParaRPr lang="sv-SE" dirty="0"/>
          </a:p>
        </p:txBody>
      </p:sp>
    </p:spTree>
    <p:extLst>
      <p:ext uri="{BB962C8B-B14F-4D97-AF65-F5344CB8AC3E}">
        <p14:creationId xmlns:p14="http://schemas.microsoft.com/office/powerpoint/2010/main" val="426199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får ca 290 000 pensionärer bostadstillägg och medelbeloppet är ungefär 2 300 kr per månad.</a:t>
            </a:r>
          </a:p>
          <a:p>
            <a:endParaRPr lang="sv-SE" dirty="0"/>
          </a:p>
          <a:p>
            <a:r>
              <a:rPr lang="sv-SE" dirty="0"/>
              <a:t>Pensionsmyndighetens</a:t>
            </a:r>
            <a:r>
              <a:rPr lang="sv-SE" baseline="0" dirty="0"/>
              <a:t> uppskattning är att det kan finnas ytterligare ca 100 000 pensionärer som skulle kunna få bostadstillägg men som av olika anledningar inte har ansökt och därmed går miste om pengar de har rätt till.</a:t>
            </a:r>
            <a:endParaRPr lang="sv-SE" dirty="0"/>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3</a:t>
            </a:fld>
            <a:endParaRPr lang="sv-SE" dirty="0"/>
          </a:p>
        </p:txBody>
      </p:sp>
    </p:spTree>
    <p:extLst>
      <p:ext uri="{BB962C8B-B14F-4D97-AF65-F5344CB8AC3E}">
        <p14:creationId xmlns:p14="http://schemas.microsoft.com/office/powerpoint/2010/main" val="48433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Arial" panose="020B0604020202020204" pitchFamily="34" charset="0"/>
                <a:cs typeface="Arial" panose="020B0604020202020204" pitchFamily="34" charset="0"/>
              </a:rPr>
              <a:t>Bostadstillägg är ett skattefritt tillägg till den allmänna pensionen. Bostadstillägget är en</a:t>
            </a:r>
            <a:r>
              <a:rPr lang="sv-SE" altLang="sv-SE" baseline="0" dirty="0">
                <a:latin typeface="Arial" panose="020B0604020202020204" pitchFamily="34" charset="0"/>
                <a:cs typeface="Arial" panose="020B0604020202020204" pitchFamily="34" charset="0"/>
              </a:rPr>
              <a:t> del av grundskyddet precis som garantipension.</a:t>
            </a:r>
            <a:endParaRPr lang="sv-SE" altLang="sv-SE" dirty="0">
              <a:latin typeface="Arial" panose="020B0604020202020204" pitchFamily="34" charset="0"/>
              <a:cs typeface="Arial" panose="020B0604020202020204" pitchFamily="34" charset="0"/>
            </a:endParaRPr>
          </a:p>
          <a:p>
            <a:pPr eaLnBrk="1" hangingPunct="1"/>
            <a:endParaRPr lang="sv-SE" altLang="sv-SE"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0" dirty="0">
                <a:latin typeface="Arial" panose="020B0604020202020204" pitchFamily="34" charset="0"/>
                <a:cs typeface="Arial" panose="020B0604020202020204" pitchFamily="34" charset="0"/>
              </a:rPr>
              <a:t>Det</a:t>
            </a:r>
            <a:r>
              <a:rPr lang="sv-SE" altLang="sv-SE" sz="1200" b="0" baseline="0" dirty="0">
                <a:latin typeface="Arial" panose="020B0604020202020204" pitchFamily="34" charset="0"/>
                <a:cs typeface="Arial" panose="020B0604020202020204" pitchFamily="34" charset="0"/>
              </a:rPr>
              <a:t> som avgör om du har rätt till bostadstillägg är kombinationen mellan din bostadskostnad, din inkomst och eventuella tillgångar. </a:t>
            </a:r>
          </a:p>
          <a:p>
            <a:pPr eaLnBrk="1" hangingPunct="1"/>
            <a:endParaRPr lang="sv-SE" altLang="sv-SE" dirty="0">
              <a:latin typeface="Arial" panose="020B0604020202020204" pitchFamily="34" charset="0"/>
              <a:cs typeface="Arial" panose="020B0604020202020204" pitchFamily="34" charset="0"/>
            </a:endParaRPr>
          </a:p>
          <a:p>
            <a:pPr eaLnBrk="1" hangingPunct="1"/>
            <a:endParaRPr lang="sv-SE" altLang="sv-SE" dirty="0">
              <a:latin typeface="Arial" panose="020B0604020202020204" pitchFamily="34" charset="0"/>
              <a:cs typeface="Arial" panose="020B0604020202020204" pitchFamily="34" charset="0"/>
            </a:endParaRPr>
          </a:p>
          <a:p>
            <a:pPr eaLnBrk="1" hangingPunct="1"/>
            <a:endParaRPr lang="sv-SE" altLang="sv-SE" dirty="0">
              <a:latin typeface="Arial" panose="020B0604020202020204" pitchFamily="34" charset="0"/>
              <a:cs typeface="Arial" panose="020B0604020202020204" pitchFamily="34" charset="0"/>
            </a:endParaRPr>
          </a:p>
          <a:p>
            <a:pPr eaLnBrk="1" hangingPunct="1"/>
            <a:endParaRPr lang="sv-SE" alt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4</a:t>
            </a:fld>
            <a:endParaRPr lang="sv-SE" dirty="0"/>
          </a:p>
        </p:txBody>
      </p:sp>
    </p:spTree>
    <p:extLst>
      <p:ext uri="{BB962C8B-B14F-4D97-AF65-F5344CB8AC3E}">
        <p14:creationId xmlns:p14="http://schemas.microsoft.com/office/powerpoint/2010/main" val="252559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a:t>Du kan ansöka om du bor i Sverige, är över 65 år och tar ut hela din pension. Du ansöker för din permanentbostad.</a:t>
            </a:r>
          </a:p>
          <a:p>
            <a:pPr eaLnBrk="1" hangingPunct="1">
              <a:lnSpc>
                <a:spcPct val="80000"/>
              </a:lnSpc>
            </a:pPr>
            <a:endParaRPr lang="sv-SE" altLang="sv-SE" sz="1200" b="0" baseline="0" dirty="0">
              <a:latin typeface="Arial" panose="020B0604020202020204" pitchFamily="34" charset="0"/>
              <a:cs typeface="Arial" panose="020B0604020202020204" pitchFamily="34" charset="0"/>
            </a:endParaRPr>
          </a:p>
          <a:p>
            <a:pPr eaLnBrk="1" hangingPunct="1"/>
            <a:r>
              <a:rPr lang="sv-SE" altLang="sv-SE" dirty="0">
                <a:latin typeface="Arial" panose="020B0604020202020204" pitchFamily="34" charset="0"/>
                <a:cs typeface="Arial" panose="020B0604020202020204" pitchFamily="34" charset="0"/>
              </a:rPr>
              <a:t>Är man gift så söker man gemensamt om</a:t>
            </a:r>
            <a:r>
              <a:rPr lang="sv-SE" altLang="sv-SE" baseline="0" dirty="0">
                <a:latin typeface="Arial" panose="020B0604020202020204" pitchFamily="34" charset="0"/>
                <a:cs typeface="Arial" panose="020B0604020202020204" pitchFamily="34" charset="0"/>
              </a:rPr>
              <a:t> </a:t>
            </a:r>
            <a:r>
              <a:rPr lang="sv-SE" altLang="sv-SE" dirty="0">
                <a:latin typeface="Arial" panose="020B0604020202020204" pitchFamily="34" charset="0"/>
                <a:cs typeface="Arial" panose="020B0604020202020204" pitchFamily="34" charset="0"/>
              </a:rPr>
              <a:t>bostadstillägg men i de fall man lever isär, t.ex. om en av makarna bor på äldreboende, söker makarna var och en för sig. </a:t>
            </a:r>
          </a:p>
          <a:p>
            <a:pPr eaLnBrk="1" hangingPunct="1"/>
            <a:endParaRPr lang="sv-SE" altLang="sv-SE" dirty="0">
              <a:latin typeface="Arial" panose="020B0604020202020204" pitchFamily="34" charset="0"/>
              <a:cs typeface="Arial" panose="020B0604020202020204" pitchFamily="34" charset="0"/>
            </a:endParaRPr>
          </a:p>
          <a:p>
            <a:pPr eaLnBrk="1" hangingPunct="1">
              <a:lnSpc>
                <a:spcPct val="80000"/>
              </a:lnSpc>
            </a:pPr>
            <a:endParaRPr lang="sv-SE" altLang="sv-SE" sz="1200" b="0" baseline="0" dirty="0">
              <a:latin typeface="Arial" panose="020B0604020202020204" pitchFamily="34" charset="0"/>
              <a:cs typeface="Arial" panose="020B0604020202020204" pitchFamily="34" charset="0"/>
            </a:endParaRPr>
          </a:p>
          <a:p>
            <a:pPr eaLnBrk="1" hangingPunct="1">
              <a:lnSpc>
                <a:spcPct val="80000"/>
              </a:lnSpc>
            </a:pPr>
            <a:endParaRPr lang="sv-SE" altLang="sv-SE" sz="1200" b="0" baseline="0" dirty="0">
              <a:latin typeface="Arial" panose="020B0604020202020204" pitchFamily="34" charset="0"/>
              <a:cs typeface="Arial" panose="020B0604020202020204" pitchFamily="34" charset="0"/>
            </a:endParaRPr>
          </a:p>
          <a:p>
            <a:pPr eaLnBrk="1" hangingPunct="1">
              <a:lnSpc>
                <a:spcPct val="80000"/>
              </a:lnSpc>
            </a:pPr>
            <a:endParaRPr lang="sv-SE" altLang="sv-SE" sz="1200" b="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5</a:t>
            </a:fld>
            <a:endParaRPr lang="sv-SE" dirty="0"/>
          </a:p>
        </p:txBody>
      </p:sp>
    </p:spTree>
    <p:extLst>
      <p:ext uri="{BB962C8B-B14F-4D97-AF65-F5344CB8AC3E}">
        <p14:creationId xmlns:p14="http://schemas.microsoft.com/office/powerpoint/2010/main" val="383259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förekommer</a:t>
            </a:r>
            <a:r>
              <a:rPr lang="sv-SE" baseline="0" dirty="0"/>
              <a:t> ett antal påståenden eller myter som gör att man kanske inte ansöker om bostadstillägg. Här är några exempel som Pensionsmyndigheten stöter på ibland som skapar en felaktig bild av bostadstillägget och faktiskt göra att en del inte ansöker om en förmån som de kan har rätt till. </a:t>
            </a:r>
          </a:p>
          <a:p>
            <a:endParaRPr lang="sv-SE" baseline="0" dirty="0"/>
          </a:p>
          <a:p>
            <a:r>
              <a:rPr lang="sv-SE" baseline="0" dirty="0"/>
              <a:t>+ Läsa upp bildtexten.</a:t>
            </a:r>
          </a:p>
          <a:p>
            <a:endParaRPr lang="sv-SE" baseline="0"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6</a:t>
            </a:fld>
            <a:endParaRPr lang="sv-SE" dirty="0"/>
          </a:p>
        </p:txBody>
      </p:sp>
    </p:spTree>
    <p:extLst>
      <p:ext uri="{BB962C8B-B14F-4D97-AF65-F5344CB8AC3E}">
        <p14:creationId xmlns:p14="http://schemas.microsoft.com/office/powerpoint/2010/main" val="192559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 Läsa upp bildtexten.</a:t>
            </a:r>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7</a:t>
            </a:fld>
            <a:endParaRPr lang="sv-SE" dirty="0"/>
          </a:p>
        </p:txBody>
      </p:sp>
    </p:spTree>
    <p:extLst>
      <p:ext uri="{BB962C8B-B14F-4D97-AF65-F5344CB8AC3E}">
        <p14:creationId xmlns:p14="http://schemas.microsoft.com/office/powerpoint/2010/main" val="13244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Att man inte har rätt till bostadstillägg när man går i pension behöver inte betyda att man inte</a:t>
            </a:r>
            <a:r>
              <a:rPr lang="sv-SE" baseline="0" dirty="0"/>
              <a:t> kan få bostadstillägg i framtiden. När något förändras som har påverkan på de tre ingående delarna i beräkningen: bostadskostnad, inkomster och tillgångar så kan det vara så att man har möjlighet att få bostadstillägg.  Av de som har bostadstillägg är flest ensamstående, ca 90 procent. Bostadstillägg kan alltså vara aktuellt efter separation, om man </a:t>
            </a:r>
            <a:r>
              <a:rPr lang="sv-SE" dirty="0"/>
              <a:t>blir änka eller änkling</a:t>
            </a:r>
            <a:r>
              <a:rPr lang="sv-SE" baseline="0" dirty="0"/>
              <a:t> eller när </a:t>
            </a:r>
            <a:r>
              <a:rPr lang="sv-SE" dirty="0"/>
              <a:t>en av makarna flyttar in på äldreboende.</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8</a:t>
            </a:fld>
            <a:endParaRPr lang="sv-SE" dirty="0"/>
          </a:p>
        </p:txBody>
      </p:sp>
    </p:spTree>
    <p:extLst>
      <p:ext uri="{BB962C8B-B14F-4D97-AF65-F5344CB8AC3E}">
        <p14:creationId xmlns:p14="http://schemas.microsoft.com/office/powerpoint/2010/main" val="284902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 steg för att ansöka – dessa</a:t>
            </a:r>
            <a:r>
              <a:rPr lang="sv-SE" baseline="0" dirty="0"/>
              <a:t> steg förklarar hur du går till väga för att se om du kan ha rätt till bostadstillägg och hur du då gör för att ansöka.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9</a:t>
            </a:fld>
            <a:endParaRPr lang="sv-SE" dirty="0"/>
          </a:p>
        </p:txBody>
      </p:sp>
    </p:spTree>
    <p:extLst>
      <p:ext uri="{BB962C8B-B14F-4D97-AF65-F5344CB8AC3E}">
        <p14:creationId xmlns:p14="http://schemas.microsoft.com/office/powerpoint/2010/main" val="1049041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9638" y="2327275"/>
            <a:ext cx="7305675" cy="1011238"/>
          </a:xfrm>
        </p:spPr>
        <p:txBody>
          <a:bodyPr/>
          <a:lstStyle>
            <a:lvl1pPr algn="ctr">
              <a:defRPr/>
            </a:lvl1pPr>
          </a:lstStyle>
          <a:p>
            <a:pPr lvl="0"/>
            <a:r>
              <a:rPr lang="sv-SE" noProof="0"/>
              <a:t>Klicka här för att ändra format</a:t>
            </a:r>
            <a:endParaRPr lang="sv-SE" noProof="0" dirty="0"/>
          </a:p>
        </p:txBody>
      </p:sp>
      <p:sp>
        <p:nvSpPr>
          <p:cNvPr id="4099" name="Rectangle 3"/>
          <p:cNvSpPr>
            <a:spLocks noGrp="1" noChangeArrowheads="1"/>
          </p:cNvSpPr>
          <p:nvPr>
            <p:ph type="subTitle" idx="1"/>
          </p:nvPr>
        </p:nvSpPr>
        <p:spPr>
          <a:xfrm>
            <a:off x="914400" y="3495675"/>
            <a:ext cx="7305675" cy="2100263"/>
          </a:xfrm>
        </p:spPr>
        <p:txBody>
          <a:bodyPr/>
          <a:lstStyle>
            <a:lvl1pPr marL="0" indent="0" algn="ctr">
              <a:lnSpc>
                <a:spcPts val="2400"/>
              </a:lnSpc>
              <a:buFontTx/>
              <a:buNone/>
              <a:defRPr b="1"/>
            </a:lvl1pPr>
          </a:lstStyle>
          <a:p>
            <a:pPr lvl="0"/>
            <a:r>
              <a:rPr lang="sv-SE" noProof="0"/>
              <a:t>Klicka om du vill redigera mall för underrubrikformat</a:t>
            </a:r>
            <a:endParaRPr lang="sv-SE" noProof="0" dirty="0"/>
          </a:p>
        </p:txBody>
      </p:sp>
      <p:sp>
        <p:nvSpPr>
          <p:cNvPr id="4113" name="Rectangle 17"/>
          <p:cNvSpPr>
            <a:spLocks noGrp="1" noChangeArrowheads="1"/>
          </p:cNvSpPr>
          <p:nvPr>
            <p:ph type="sldNum" sz="quarter" idx="4"/>
          </p:nvPr>
        </p:nvSpPr>
        <p:spPr/>
        <p:txBody>
          <a:bodyPr/>
          <a:lstStyle>
            <a:lvl1pPr>
              <a:defRPr/>
            </a:lvl1pPr>
          </a:lstStyle>
          <a:p>
            <a:fld id="{0A206B61-0604-4391-8A22-AE197277F1F1}" type="slidenum">
              <a:rPr lang="sv-SE"/>
              <a:pPr/>
              <a:t>‹#›</a:t>
            </a:fld>
            <a:endParaRPr lang="sv-SE" dirty="0"/>
          </a:p>
        </p:txBody>
      </p:sp>
      <p:sp>
        <p:nvSpPr>
          <p:cNvPr id="4114" name="Rectangle 18"/>
          <p:cNvSpPr>
            <a:spLocks noGrp="1" noChangeArrowheads="1"/>
          </p:cNvSpPr>
          <p:nvPr>
            <p:ph type="dt" sz="quarter" idx="2"/>
          </p:nvPr>
        </p:nvSpPr>
        <p:spPr/>
        <p:txBody>
          <a:bodyPr/>
          <a:lstStyle>
            <a:lvl1pPr>
              <a:defRPr/>
            </a:lvl1pPr>
          </a:lstStyle>
          <a:p>
            <a:fld id="{987A89CE-30B0-426F-86D1-F6075DA0F78A}" type="datetime1">
              <a:rPr lang="sv-SE" smtClean="0"/>
              <a:t>2018-11-20</a:t>
            </a:fld>
            <a:endParaRPr lang="sv-SE" dirty="0"/>
          </a:p>
        </p:txBody>
      </p:sp>
      <p:sp>
        <p:nvSpPr>
          <p:cNvPr id="4117" name="Text Box 21"/>
          <p:cNvSpPr txBox="1">
            <a:spLocks noChangeArrowheads="1"/>
          </p:cNvSpPr>
          <p:nvPr/>
        </p:nvSpPr>
        <p:spPr bwMode="auto">
          <a:xfrm>
            <a:off x="4572000" y="6953250"/>
            <a:ext cx="482827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menyfliken: Infoga </a:t>
            </a:r>
            <a:r>
              <a:rPr lang="sv-SE" sz="800" b="1" baseline="0" dirty="0">
                <a:solidFill>
                  <a:srgbClr val="AC1A2F"/>
                </a:solidFill>
              </a:rPr>
              <a:t>| </a:t>
            </a:r>
            <a:r>
              <a:rPr lang="sv-SE" sz="800" b="1" dirty="0">
                <a:solidFill>
                  <a:srgbClr val="AC1A2F"/>
                </a:solidFill>
              </a:rPr>
              <a:t>Sidhuvud och sidfot.</a:t>
            </a:r>
          </a:p>
        </p:txBody>
      </p:sp>
      <p:pic>
        <p:nvPicPr>
          <p:cNvPr id="4118" name="Picture 22" descr="PM_RGB_Farg_Pp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25" y="179388"/>
            <a:ext cx="1338263" cy="627062"/>
          </a:xfrm>
          <a:prstGeom prst="rect">
            <a:avLst/>
          </a:prstGeom>
          <a:noFill/>
          <a:extLst>
            <a:ext uri="{909E8E84-426E-40DD-AFC4-6F175D3DCCD1}">
              <a14:hiddenFill xmlns:a14="http://schemas.microsoft.com/office/drawing/2010/main">
                <a:solidFill>
                  <a:srgbClr val="FFFFFF"/>
                </a:solidFill>
              </a14:hiddenFill>
            </a:ext>
          </a:extLst>
        </p:spPr>
      </p:pic>
      <p:sp>
        <p:nvSpPr>
          <p:cNvPr id="4119" name="Rectangle 23"/>
          <p:cNvSpPr>
            <a:spLocks noGrp="1" noChangeArrowheads="1"/>
          </p:cNvSpPr>
          <p:nvPr>
            <p:ph type="ftr" sz="quarter" idx="3"/>
          </p:nvPr>
        </p:nvSpPr>
        <p:spPr/>
        <p:txBody>
          <a:bodyPr/>
          <a:lstStyle>
            <a:lvl1pPr>
              <a:defRPr/>
            </a:lvl1pPr>
          </a:lstStyle>
          <a:p>
            <a:r>
              <a:rPr lang="sv-SE" dirty="0"/>
              <a:t>Presentation bostadstillägg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bildnummer 3"/>
          <p:cNvSpPr>
            <a:spLocks noGrp="1"/>
          </p:cNvSpPr>
          <p:nvPr>
            <p:ph type="sldNum" sz="quarter" idx="10"/>
          </p:nvPr>
        </p:nvSpPr>
        <p:spPr/>
        <p:txBody>
          <a:bodyPr/>
          <a:lstStyle>
            <a:lvl1pPr>
              <a:defRPr/>
            </a:lvl1pPr>
          </a:lstStyle>
          <a:p>
            <a:fld id="{77C506F8-AC45-4628-9241-04E9D5A4F545}"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C28C4EB0-7669-467A-9C2E-6A642B6105F3}" type="datetime1">
              <a:rPr lang="sv-SE" smtClean="0"/>
              <a:t>2018-11-20</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39905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96063" y="984250"/>
            <a:ext cx="2027237" cy="5411788"/>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511175" y="984250"/>
            <a:ext cx="5932488" cy="541178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bildnummer 3"/>
          <p:cNvSpPr>
            <a:spLocks noGrp="1"/>
          </p:cNvSpPr>
          <p:nvPr>
            <p:ph type="sldNum" sz="quarter" idx="10"/>
          </p:nvPr>
        </p:nvSpPr>
        <p:spPr/>
        <p:txBody>
          <a:bodyPr/>
          <a:lstStyle>
            <a:lvl1pPr>
              <a:defRPr/>
            </a:lvl1pPr>
          </a:lstStyle>
          <a:p>
            <a:fld id="{53B36487-4204-424F-8939-501FBEEB2BAA}"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A3055B9B-D43E-4A6B-8586-4CC93615DADC}" type="datetime1">
              <a:rPr lang="sv-SE" smtClean="0"/>
              <a:t>2018-11-20</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3807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bildnummer 3"/>
          <p:cNvSpPr>
            <a:spLocks noGrp="1"/>
          </p:cNvSpPr>
          <p:nvPr>
            <p:ph type="sldNum" sz="quarter" idx="10"/>
          </p:nvPr>
        </p:nvSpPr>
        <p:spPr/>
        <p:txBody>
          <a:bodyPr/>
          <a:lstStyle>
            <a:lvl1pPr>
              <a:defRPr/>
            </a:lvl1pPr>
          </a:lstStyle>
          <a:p>
            <a:fld id="{69A05EF2-8FC5-455C-BF4A-B0007EBB2328}"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DAF56A17-5CC4-4649-A234-1AD67177AA58}" type="datetime1">
              <a:rPr lang="sv-SE" smtClean="0"/>
              <a:t>2018-11-20</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2667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4" name="Platshållare för bildnummer 3"/>
          <p:cNvSpPr>
            <a:spLocks noGrp="1"/>
          </p:cNvSpPr>
          <p:nvPr>
            <p:ph type="sldNum" sz="quarter" idx="10"/>
          </p:nvPr>
        </p:nvSpPr>
        <p:spPr/>
        <p:txBody>
          <a:bodyPr/>
          <a:lstStyle>
            <a:lvl1pPr>
              <a:defRPr/>
            </a:lvl1pPr>
          </a:lstStyle>
          <a:p>
            <a:fld id="{5FEFE073-0DD5-41C4-AD51-42603489E2BB}"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587F4803-6F9C-45BF-BEE8-91BB542CCE3A}" type="datetime1">
              <a:rPr lang="sv-SE" smtClean="0"/>
              <a:t>2018-11-20</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18471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dirty="0"/>
          </a:p>
        </p:txBody>
      </p:sp>
      <p:sp>
        <p:nvSpPr>
          <p:cNvPr id="3" name="Platshållare för innehåll 2"/>
          <p:cNvSpPr>
            <a:spLocks noGrp="1"/>
          </p:cNvSpPr>
          <p:nvPr>
            <p:ph sz="half" idx="1"/>
          </p:nvPr>
        </p:nvSpPr>
        <p:spPr>
          <a:xfrm>
            <a:off x="514350"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p:cNvSpPr>
            <a:spLocks noGrp="1"/>
          </p:cNvSpPr>
          <p:nvPr>
            <p:ph sz="half" idx="2"/>
          </p:nvPr>
        </p:nvSpPr>
        <p:spPr>
          <a:xfrm>
            <a:off x="4645025"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p:cNvSpPr>
            <a:spLocks noGrp="1"/>
          </p:cNvSpPr>
          <p:nvPr>
            <p:ph type="sldNum" sz="quarter" idx="10"/>
          </p:nvPr>
        </p:nvSpPr>
        <p:spPr/>
        <p:txBody>
          <a:bodyPr/>
          <a:lstStyle>
            <a:lvl1pPr>
              <a:defRPr/>
            </a:lvl1pPr>
          </a:lstStyle>
          <a:p>
            <a:fld id="{B8766A57-5109-4CBF-9567-D949D96A4198}" type="slidenum">
              <a:rPr lang="sv-SE"/>
              <a:pPr/>
              <a:t>‹#›</a:t>
            </a:fld>
            <a:endParaRPr lang="sv-SE" dirty="0"/>
          </a:p>
        </p:txBody>
      </p:sp>
      <p:sp>
        <p:nvSpPr>
          <p:cNvPr id="6" name="Platshållare för datum 5"/>
          <p:cNvSpPr>
            <a:spLocks noGrp="1"/>
          </p:cNvSpPr>
          <p:nvPr>
            <p:ph type="dt" sz="quarter" idx="11"/>
          </p:nvPr>
        </p:nvSpPr>
        <p:spPr/>
        <p:txBody>
          <a:bodyPr/>
          <a:lstStyle>
            <a:lvl1pPr>
              <a:defRPr/>
            </a:lvl1pPr>
          </a:lstStyle>
          <a:p>
            <a:fld id="{FCF862D5-5A40-4E49-A97D-DAD6232B33EA}" type="datetime1">
              <a:rPr lang="sv-SE" smtClean="0"/>
              <a:t>2018-11-20</a:t>
            </a:fld>
            <a:endParaRPr lang="sv-SE" dirty="0"/>
          </a:p>
        </p:txBody>
      </p:sp>
      <p:sp>
        <p:nvSpPr>
          <p:cNvPr id="7" name="Platshållare för sidfot 6"/>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5554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bildnummer 6"/>
          <p:cNvSpPr>
            <a:spLocks noGrp="1"/>
          </p:cNvSpPr>
          <p:nvPr>
            <p:ph type="sldNum" sz="quarter" idx="10"/>
          </p:nvPr>
        </p:nvSpPr>
        <p:spPr/>
        <p:txBody>
          <a:bodyPr/>
          <a:lstStyle>
            <a:lvl1pPr>
              <a:defRPr/>
            </a:lvl1pPr>
          </a:lstStyle>
          <a:p>
            <a:fld id="{A9F95240-C777-463E-8FC9-12841C5BF937}" type="slidenum">
              <a:rPr lang="sv-SE"/>
              <a:pPr/>
              <a:t>‹#›</a:t>
            </a:fld>
            <a:endParaRPr lang="sv-SE" dirty="0"/>
          </a:p>
        </p:txBody>
      </p:sp>
      <p:sp>
        <p:nvSpPr>
          <p:cNvPr id="8" name="Platshållare för datum 7"/>
          <p:cNvSpPr>
            <a:spLocks noGrp="1"/>
          </p:cNvSpPr>
          <p:nvPr>
            <p:ph type="dt" sz="quarter" idx="11"/>
          </p:nvPr>
        </p:nvSpPr>
        <p:spPr/>
        <p:txBody>
          <a:bodyPr/>
          <a:lstStyle>
            <a:lvl1pPr>
              <a:defRPr/>
            </a:lvl1pPr>
          </a:lstStyle>
          <a:p>
            <a:fld id="{23E73F5A-7E49-48DB-BDDB-06FAF8A70994}" type="datetime1">
              <a:rPr lang="sv-SE" smtClean="0"/>
              <a:t>2018-11-20</a:t>
            </a:fld>
            <a:endParaRPr lang="sv-SE" dirty="0"/>
          </a:p>
        </p:txBody>
      </p:sp>
      <p:sp>
        <p:nvSpPr>
          <p:cNvPr id="9" name="Platshållare för sidfot 8"/>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103890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bildnummer 2"/>
          <p:cNvSpPr>
            <a:spLocks noGrp="1"/>
          </p:cNvSpPr>
          <p:nvPr>
            <p:ph type="sldNum" sz="quarter" idx="10"/>
          </p:nvPr>
        </p:nvSpPr>
        <p:spPr/>
        <p:txBody>
          <a:bodyPr/>
          <a:lstStyle>
            <a:lvl1pPr>
              <a:defRPr/>
            </a:lvl1pPr>
          </a:lstStyle>
          <a:p>
            <a:fld id="{6E771EB8-EE4D-49E4-B763-CB0312542136}" type="slidenum">
              <a:rPr lang="sv-SE"/>
              <a:pPr/>
              <a:t>‹#›</a:t>
            </a:fld>
            <a:endParaRPr lang="sv-SE" dirty="0"/>
          </a:p>
        </p:txBody>
      </p:sp>
      <p:sp>
        <p:nvSpPr>
          <p:cNvPr id="4" name="Platshållare för datum 3"/>
          <p:cNvSpPr>
            <a:spLocks noGrp="1"/>
          </p:cNvSpPr>
          <p:nvPr>
            <p:ph type="dt" sz="quarter" idx="11"/>
          </p:nvPr>
        </p:nvSpPr>
        <p:spPr/>
        <p:txBody>
          <a:bodyPr/>
          <a:lstStyle>
            <a:lvl1pPr>
              <a:defRPr/>
            </a:lvl1pPr>
          </a:lstStyle>
          <a:p>
            <a:fld id="{16AC8E8C-9CBC-4808-B4F4-1162B8C48B68}" type="datetime1">
              <a:rPr lang="sv-SE" smtClean="0"/>
              <a:t>2018-11-20</a:t>
            </a:fld>
            <a:endParaRPr lang="sv-SE" dirty="0"/>
          </a:p>
        </p:txBody>
      </p:sp>
      <p:sp>
        <p:nvSpPr>
          <p:cNvPr id="5" name="Platshållare för sidfot 4"/>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102369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9E2B2BC8-9FF6-40A0-8763-6C3C4ED8BBF2}" type="slidenum">
              <a:rPr lang="sv-SE"/>
              <a:pPr/>
              <a:t>‹#›</a:t>
            </a:fld>
            <a:endParaRPr lang="sv-SE" dirty="0"/>
          </a:p>
        </p:txBody>
      </p:sp>
      <p:sp>
        <p:nvSpPr>
          <p:cNvPr id="3" name="Platshållare för datum 2"/>
          <p:cNvSpPr>
            <a:spLocks noGrp="1"/>
          </p:cNvSpPr>
          <p:nvPr>
            <p:ph type="dt" sz="quarter" idx="11"/>
          </p:nvPr>
        </p:nvSpPr>
        <p:spPr/>
        <p:txBody>
          <a:bodyPr/>
          <a:lstStyle>
            <a:lvl1pPr>
              <a:defRPr/>
            </a:lvl1pPr>
          </a:lstStyle>
          <a:p>
            <a:fld id="{08474976-F1B6-4757-B4C3-7D10606AC2B6}" type="datetime1">
              <a:rPr lang="sv-SE" smtClean="0"/>
              <a:t>2018-11-20</a:t>
            </a:fld>
            <a:endParaRPr lang="sv-SE" dirty="0"/>
          </a:p>
        </p:txBody>
      </p:sp>
      <p:sp>
        <p:nvSpPr>
          <p:cNvPr id="4" name="Platshållare för sidfot 3"/>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150778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bildnummer 4"/>
          <p:cNvSpPr>
            <a:spLocks noGrp="1"/>
          </p:cNvSpPr>
          <p:nvPr>
            <p:ph type="sldNum" sz="quarter" idx="10"/>
          </p:nvPr>
        </p:nvSpPr>
        <p:spPr/>
        <p:txBody>
          <a:bodyPr/>
          <a:lstStyle>
            <a:lvl1pPr>
              <a:defRPr/>
            </a:lvl1pPr>
          </a:lstStyle>
          <a:p>
            <a:fld id="{173C0D11-BB4F-495A-A650-52F2F2021FEB}" type="slidenum">
              <a:rPr lang="sv-SE"/>
              <a:pPr/>
              <a:t>‹#›</a:t>
            </a:fld>
            <a:endParaRPr lang="sv-SE" dirty="0"/>
          </a:p>
        </p:txBody>
      </p:sp>
      <p:sp>
        <p:nvSpPr>
          <p:cNvPr id="6" name="Platshållare för datum 5"/>
          <p:cNvSpPr>
            <a:spLocks noGrp="1"/>
          </p:cNvSpPr>
          <p:nvPr>
            <p:ph type="dt" sz="quarter" idx="11"/>
          </p:nvPr>
        </p:nvSpPr>
        <p:spPr/>
        <p:txBody>
          <a:bodyPr/>
          <a:lstStyle>
            <a:lvl1pPr>
              <a:defRPr/>
            </a:lvl1pPr>
          </a:lstStyle>
          <a:p>
            <a:fld id="{30CA8E15-3D32-47A0-AC07-B5658E3EEC11}" type="datetime1">
              <a:rPr lang="sv-SE" smtClean="0"/>
              <a:t>2018-11-20</a:t>
            </a:fld>
            <a:endParaRPr lang="sv-SE" dirty="0"/>
          </a:p>
        </p:txBody>
      </p:sp>
      <p:sp>
        <p:nvSpPr>
          <p:cNvPr id="7" name="Platshållare för sidfot 6"/>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30907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endParaRPr lang="en-US"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bildnummer 4"/>
          <p:cNvSpPr>
            <a:spLocks noGrp="1"/>
          </p:cNvSpPr>
          <p:nvPr>
            <p:ph type="sldNum" sz="quarter" idx="10"/>
          </p:nvPr>
        </p:nvSpPr>
        <p:spPr/>
        <p:txBody>
          <a:bodyPr/>
          <a:lstStyle>
            <a:lvl1pPr>
              <a:defRPr/>
            </a:lvl1pPr>
          </a:lstStyle>
          <a:p>
            <a:fld id="{A0DE0CE6-B41A-4ADC-B9BD-759EB08E6D85}" type="slidenum">
              <a:rPr lang="sv-SE"/>
              <a:pPr/>
              <a:t>‹#›</a:t>
            </a:fld>
            <a:endParaRPr lang="sv-SE" dirty="0"/>
          </a:p>
        </p:txBody>
      </p:sp>
      <p:sp>
        <p:nvSpPr>
          <p:cNvPr id="6" name="Platshållare för datum 5"/>
          <p:cNvSpPr>
            <a:spLocks noGrp="1"/>
          </p:cNvSpPr>
          <p:nvPr>
            <p:ph type="dt" sz="quarter" idx="11"/>
          </p:nvPr>
        </p:nvSpPr>
        <p:spPr/>
        <p:txBody>
          <a:bodyPr/>
          <a:lstStyle>
            <a:lvl1pPr>
              <a:defRPr/>
            </a:lvl1pPr>
          </a:lstStyle>
          <a:p>
            <a:fld id="{1D7A507E-03FB-4A58-BC82-1FDEC1D3BE1E}" type="datetime1">
              <a:rPr lang="sv-SE" smtClean="0"/>
              <a:t>2018-11-20</a:t>
            </a:fld>
            <a:endParaRPr lang="sv-SE" dirty="0"/>
          </a:p>
        </p:txBody>
      </p:sp>
      <p:sp>
        <p:nvSpPr>
          <p:cNvPr id="7" name="Platshållare för sidfot 6"/>
          <p:cNvSpPr>
            <a:spLocks noGrp="1"/>
          </p:cNvSpPr>
          <p:nvPr>
            <p:ph type="ftr" sz="quarter" idx="12"/>
          </p:nvPr>
        </p:nvSpPr>
        <p:spPr/>
        <p:txBody>
          <a:bodyPr/>
          <a:lstStyle>
            <a:lvl1pPr>
              <a:defRPr/>
            </a:lvl1pPr>
          </a:lstStyle>
          <a:p>
            <a:r>
              <a:rPr lang="sv-SE" dirty="0"/>
              <a:t>Presentation bostadstillägg</a:t>
            </a:r>
          </a:p>
        </p:txBody>
      </p:sp>
    </p:spTree>
    <p:extLst>
      <p:ext uri="{BB962C8B-B14F-4D97-AF65-F5344CB8AC3E}">
        <p14:creationId xmlns:p14="http://schemas.microsoft.com/office/powerpoint/2010/main" val="409950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1175" y="984250"/>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514350" y="1889125"/>
            <a:ext cx="810895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p:txBody>
      </p:sp>
      <p:sp>
        <p:nvSpPr>
          <p:cNvPr id="1037" name="Text Box 13"/>
          <p:cNvSpPr txBox="1">
            <a:spLocks noChangeArrowheads="1"/>
          </p:cNvSpPr>
          <p:nvPr/>
        </p:nvSpPr>
        <p:spPr bwMode="auto">
          <a:xfrm>
            <a:off x="4572000" y="6953250"/>
            <a:ext cx="473689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menyfliken:</a:t>
            </a:r>
            <a:r>
              <a:rPr lang="sv-SE" sz="800" b="1" baseline="0" dirty="0">
                <a:solidFill>
                  <a:srgbClr val="AC1A2F"/>
                </a:solidFill>
              </a:rPr>
              <a:t> </a:t>
            </a:r>
            <a:r>
              <a:rPr lang="sv-SE" sz="800" b="1" dirty="0">
                <a:solidFill>
                  <a:srgbClr val="AC1A2F"/>
                </a:solidFill>
              </a:rPr>
              <a:t>Infoga </a:t>
            </a:r>
            <a:r>
              <a:rPr lang="sv-SE" sz="800" b="1" baseline="0" dirty="0">
                <a:solidFill>
                  <a:srgbClr val="AC1A2F"/>
                </a:solidFill>
              </a:rPr>
              <a:t>| </a:t>
            </a:r>
            <a:r>
              <a:rPr lang="sv-SE" sz="800" b="1" dirty="0">
                <a:solidFill>
                  <a:srgbClr val="AC1A2F"/>
                </a:solidFill>
              </a:rPr>
              <a:t>Sidhuvud och sidfot.</a:t>
            </a:r>
          </a:p>
        </p:txBody>
      </p:sp>
      <p:pic>
        <p:nvPicPr>
          <p:cNvPr id="1038" name="Picture 14" descr="PM_RGB_Farg_Ppt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7525" y="179388"/>
            <a:ext cx="1338263" cy="62706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5"/>
          <p:cNvSpPr>
            <a:spLocks noGrp="1" noChangeArrowheads="1"/>
          </p:cNvSpPr>
          <p:nvPr>
            <p:ph type="sldNum" sz="quarter" idx="4"/>
          </p:nvPr>
        </p:nvSpPr>
        <p:spPr bwMode="auto">
          <a:xfrm>
            <a:off x="8402638" y="6472238"/>
            <a:ext cx="517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vl1pPr>
          </a:lstStyle>
          <a:p>
            <a:fld id="{33505032-9C65-4114-86F9-FC6261B16B8F}" type="slidenum">
              <a:rPr lang="sv-SE"/>
              <a:pPr/>
              <a:t>‹#›</a:t>
            </a:fld>
            <a:endParaRPr lang="sv-SE" dirty="0"/>
          </a:p>
        </p:txBody>
      </p:sp>
      <p:sp>
        <p:nvSpPr>
          <p:cNvPr id="1040" name="Rectangle 16"/>
          <p:cNvSpPr>
            <a:spLocks noGrp="1" noChangeArrowheads="1"/>
          </p:cNvSpPr>
          <p:nvPr>
            <p:ph type="dt" sz="quarter" idx="2"/>
          </p:nvPr>
        </p:nvSpPr>
        <p:spPr bwMode="auto">
          <a:xfrm>
            <a:off x="7435850" y="6470650"/>
            <a:ext cx="90011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vl1pPr>
          </a:lstStyle>
          <a:p>
            <a:fld id="{1C34AF02-B4A8-451D-9AB3-E84F2E6107D5}" type="datetime1">
              <a:rPr lang="sv-SE" smtClean="0"/>
              <a:t>2018-11-20</a:t>
            </a:fld>
            <a:endParaRPr lang="sv-SE" dirty="0"/>
          </a:p>
        </p:txBody>
      </p:sp>
      <p:sp>
        <p:nvSpPr>
          <p:cNvPr id="1043" name="Rectangle 19"/>
          <p:cNvSpPr>
            <a:spLocks noGrp="1" noChangeArrowheads="1"/>
          </p:cNvSpPr>
          <p:nvPr>
            <p:ph type="ftr" sz="quarter" idx="3"/>
          </p:nvPr>
        </p:nvSpPr>
        <p:spPr bwMode="auto">
          <a:xfrm>
            <a:off x="4476750" y="6470650"/>
            <a:ext cx="28797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lvl1pPr>
          </a:lstStyle>
          <a:p>
            <a:r>
              <a:rPr lang="sv-SE" dirty="0"/>
              <a:t>Presentation bostadstillägg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p:titleStyle>
    <p:body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pensionsmyndigheten.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p:cNvSpPr>
            <a:spLocks noGrp="1" noChangeArrowheads="1"/>
          </p:cNvSpPr>
          <p:nvPr>
            <p:ph type="sldNum" sz="quarter" idx="4294967295"/>
          </p:nvPr>
        </p:nvSpPr>
        <p:spPr>
          <a:noFill/>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015DAD1D-6B32-4D4B-88D5-65ABE398B07D}" type="slidenum">
              <a:rPr lang="sv-SE" altLang="sv-SE" sz="800" smtClean="0"/>
              <a:pPr>
                <a:lnSpc>
                  <a:spcPct val="100000"/>
                </a:lnSpc>
                <a:buClrTx/>
                <a:buFontTx/>
                <a:buNone/>
              </a:pPr>
              <a:t>1</a:t>
            </a:fld>
            <a:endParaRPr lang="sv-SE" altLang="sv-SE" sz="800" dirty="0"/>
          </a:p>
        </p:txBody>
      </p:sp>
      <p:sp>
        <p:nvSpPr>
          <p:cNvPr id="8195"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dirty="0"/>
          </a:p>
        </p:txBody>
      </p:sp>
      <p:sp>
        <p:nvSpPr>
          <p:cNvPr id="8196" name="Rectangle 6"/>
          <p:cNvSpPr>
            <a:spLocks noChangeArrowheads="1"/>
          </p:cNvSpPr>
          <p:nvPr/>
        </p:nvSpPr>
        <p:spPr bwMode="auto">
          <a:xfrm>
            <a:off x="4572000" y="6858000"/>
            <a:ext cx="44005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dirty="0"/>
          </a:p>
        </p:txBody>
      </p:sp>
      <p:pic>
        <p:nvPicPr>
          <p:cNvPr id="8198" name="Picture 10" descr="PM_RGB_Farg_Ppt"/>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811160" y="2133600"/>
            <a:ext cx="5525061" cy="2631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338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0"/>
          </p:nvPr>
        </p:nvSpPr>
        <p:spPr/>
        <p:txBody>
          <a:bodyPr/>
          <a:lstStyle/>
          <a:p>
            <a:fld id="{69A05EF2-8FC5-455C-BF4A-B0007EBB2328}" type="slidenum">
              <a:rPr lang="sv-SE" smtClean="0"/>
              <a:pPr/>
              <a:t>10</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sp>
        <p:nvSpPr>
          <p:cNvPr id="8" name="Rubrik 1"/>
          <p:cNvSpPr txBox="1">
            <a:spLocks/>
          </p:cNvSpPr>
          <p:nvPr/>
        </p:nvSpPr>
        <p:spPr bwMode="auto">
          <a:xfrm>
            <a:off x="514350" y="1317476"/>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pPr marL="514350" indent="-514350">
              <a:buFont typeface="+mj-lt"/>
              <a:buAutoNum type="arabicPeriod"/>
            </a:pPr>
            <a:r>
              <a:rPr lang="sv-SE" dirty="0"/>
              <a:t>Är din pension och andra inkomster totalt lägre än 15 000 kr efter skatt?</a:t>
            </a:r>
            <a:endParaRPr lang="sv-SE" kern="0" dirty="0"/>
          </a:p>
        </p:txBody>
      </p:sp>
      <p:sp>
        <p:nvSpPr>
          <p:cNvPr id="10" name="Platshållare för innehåll 2"/>
          <p:cNvSpPr txBox="1">
            <a:spLocks/>
          </p:cNvSpPr>
          <p:nvPr/>
        </p:nvSpPr>
        <p:spPr bwMode="auto">
          <a:xfrm>
            <a:off x="514350" y="2124111"/>
            <a:ext cx="7370762" cy="485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a:lstStyle>
          <a:p>
            <a:endParaRPr lang="sv-SE" kern="0" dirty="0"/>
          </a:p>
          <a:p>
            <a:r>
              <a:rPr lang="sv-SE" dirty="0"/>
              <a:t>Då bör du kontrollera </a:t>
            </a:r>
            <a:r>
              <a:rPr lang="sv-SE" u="sng" dirty="0"/>
              <a:t>om</a:t>
            </a:r>
            <a:r>
              <a:rPr lang="sv-SE" dirty="0"/>
              <a:t> du kan ha rätt till bostadstillägg.</a:t>
            </a:r>
            <a:br>
              <a:rPr lang="sv-SE" dirty="0"/>
            </a:br>
            <a:endParaRPr lang="sv-SE" dirty="0"/>
          </a:p>
          <a:p>
            <a:r>
              <a:rPr lang="sv-SE" dirty="0"/>
              <a:t>Har du en högre total pension, inklusive tjänstepension, kan du i regel inte få något bostadstillägg.</a:t>
            </a:r>
            <a:br>
              <a:rPr lang="sv-SE" dirty="0"/>
            </a:br>
            <a:endParaRPr lang="sv-SE" dirty="0"/>
          </a:p>
          <a:p>
            <a:r>
              <a:rPr lang="sv-SE" dirty="0"/>
              <a:t>15 000 kr som tumregel gäller ensamstående. </a:t>
            </a:r>
          </a:p>
          <a:p>
            <a:endParaRPr lang="sv-SE" dirty="0"/>
          </a:p>
          <a:p>
            <a:endParaRPr lang="sv-SE" dirty="0"/>
          </a:p>
          <a:p>
            <a:endParaRPr lang="sv-SE" kern="0" dirty="0"/>
          </a:p>
          <a:p>
            <a:pPr marL="268288" lvl="1" indent="0">
              <a:buFont typeface="Arial" charset="0"/>
              <a:buNone/>
            </a:pPr>
            <a:endParaRPr lang="sv-SE" kern="0" dirty="0"/>
          </a:p>
          <a:p>
            <a:pPr marL="268288" lvl="1" indent="0">
              <a:buFont typeface="Arial" charset="0"/>
              <a:buNone/>
            </a:pPr>
            <a:endParaRPr lang="sv-SE" kern="0" dirty="0"/>
          </a:p>
          <a:p>
            <a:pPr marL="268288" lvl="1" indent="0">
              <a:buFont typeface="Arial" charset="0"/>
              <a:buNone/>
            </a:pPr>
            <a:endParaRPr lang="sv-SE" kern="0" dirty="0"/>
          </a:p>
          <a:p>
            <a:pPr marL="268288" lvl="1" indent="0">
              <a:buFont typeface="Arial" charset="0"/>
              <a:buNone/>
            </a:pPr>
            <a:endParaRPr lang="sv-SE" kern="0" dirty="0"/>
          </a:p>
          <a:p>
            <a:pPr marL="268288" lvl="1" indent="0">
              <a:buFont typeface="Arial" charset="0"/>
              <a:buNone/>
            </a:pPr>
            <a:endParaRPr lang="sv-SE" kern="0" dirty="0"/>
          </a:p>
          <a:p>
            <a:pPr marL="268288" lvl="1" indent="0">
              <a:buFont typeface="Arial" charset="0"/>
              <a:buNone/>
            </a:pPr>
            <a:endParaRPr lang="sv-SE" kern="0" dirty="0"/>
          </a:p>
          <a:p>
            <a:pPr marL="352425" indent="-342900"/>
            <a:r>
              <a:rPr lang="sv-SE" kern="0" dirty="0"/>
              <a:t>Du kan även ringa vår kundservice på 0771- 776 776 så hjälper vi dig att göra en beräkning.</a:t>
            </a:r>
          </a:p>
          <a:p>
            <a:pPr marL="9525" indent="0">
              <a:buFontTx/>
              <a:buNone/>
            </a:pPr>
            <a:endParaRPr lang="sv-SE" kern="0" dirty="0"/>
          </a:p>
          <a:p>
            <a:pPr marL="9525" indent="0">
              <a:buFontTx/>
              <a:buNone/>
            </a:pPr>
            <a:r>
              <a:rPr lang="sv-SE" kern="0" dirty="0"/>
              <a:t>	</a:t>
            </a:r>
          </a:p>
          <a:p>
            <a:pPr marL="9525" indent="0">
              <a:buFontTx/>
              <a:buNone/>
            </a:pPr>
            <a:endParaRPr lang="sv-SE" kern="0" dirty="0"/>
          </a:p>
          <a:p>
            <a:pPr>
              <a:buFontTx/>
              <a:buChar char="-"/>
            </a:pPr>
            <a:endParaRPr lang="sv-SE" kern="0" dirty="0"/>
          </a:p>
        </p:txBody>
      </p:sp>
    </p:spTree>
    <p:extLst>
      <p:ext uri="{BB962C8B-B14F-4D97-AF65-F5344CB8AC3E}">
        <p14:creationId xmlns:p14="http://schemas.microsoft.com/office/powerpoint/2010/main" val="28746463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175" y="939266"/>
            <a:ext cx="8108950" cy="835025"/>
          </a:xfrm>
        </p:spPr>
        <p:txBody>
          <a:bodyPr/>
          <a:lstStyle/>
          <a:p>
            <a:r>
              <a:rPr lang="sv-SE" dirty="0"/>
              <a:t>2. Beräkna om du kan ha rätt till bostadstillägg</a:t>
            </a:r>
          </a:p>
        </p:txBody>
      </p:sp>
      <p:sp>
        <p:nvSpPr>
          <p:cNvPr id="3" name="Platshållare för innehåll 2"/>
          <p:cNvSpPr>
            <a:spLocks noGrp="1"/>
          </p:cNvSpPr>
          <p:nvPr>
            <p:ph idx="1"/>
          </p:nvPr>
        </p:nvSpPr>
        <p:spPr>
          <a:xfrm>
            <a:off x="511175" y="1724715"/>
            <a:ext cx="8112125" cy="4853885"/>
          </a:xfrm>
        </p:spPr>
        <p:txBody>
          <a:bodyPr/>
          <a:lstStyle/>
          <a:p>
            <a:endParaRPr lang="sv-SE" dirty="0"/>
          </a:p>
          <a:p>
            <a:r>
              <a:rPr lang="sv-SE" dirty="0"/>
              <a:t>Gör alltid en beräkning innan du ansöker. Besök </a:t>
            </a:r>
            <a:r>
              <a:rPr lang="sv-SE" dirty="0">
                <a:hlinkClick r:id="rId3"/>
              </a:rPr>
              <a:t>www.</a:t>
            </a:r>
            <a:r>
              <a:rPr lang="sv-SE" i="1" dirty="0">
                <a:hlinkClick r:id="rId3"/>
              </a:rPr>
              <a:t>pensionsmyndigheten.se/beraknabt</a:t>
            </a:r>
            <a:r>
              <a:rPr lang="sv-SE" i="1" dirty="0"/>
              <a:t> </a:t>
            </a:r>
            <a:r>
              <a:rPr lang="sv-SE" dirty="0"/>
              <a:t>eller ring kundservice på 0771- 776 776.</a:t>
            </a:r>
          </a:p>
          <a:p>
            <a:pPr marL="9525" indent="0">
              <a:buNone/>
            </a:pPr>
            <a:endParaRPr lang="sv-SE" dirty="0"/>
          </a:p>
          <a:p>
            <a:pPr marL="9525" indent="0">
              <a:buNone/>
            </a:pPr>
            <a:r>
              <a:rPr lang="sv-SE" dirty="0"/>
              <a:t>	</a:t>
            </a:r>
          </a:p>
          <a:p>
            <a:pPr marL="9525" indent="0">
              <a:buNone/>
            </a:pPr>
            <a:endParaRPr lang="sv-SE" dirty="0"/>
          </a:p>
          <a:p>
            <a:pPr>
              <a:buFontTx/>
              <a:buChar char="-"/>
            </a:pP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11</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pic>
        <p:nvPicPr>
          <p:cNvPr id="9" name="Bildobjekt 8"/>
          <p:cNvPicPr/>
          <p:nvPr/>
        </p:nvPicPr>
        <p:blipFill rotWithShape="1">
          <a:blip r:embed="rId4"/>
          <a:srcRect l="1662" t="32309" r="67471" b="28566"/>
          <a:stretch/>
        </p:blipFill>
        <p:spPr bwMode="auto">
          <a:xfrm>
            <a:off x="2332495" y="3517106"/>
            <a:ext cx="4016152" cy="2713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02710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175" y="942435"/>
            <a:ext cx="8108950" cy="835025"/>
          </a:xfrm>
        </p:spPr>
        <p:txBody>
          <a:bodyPr/>
          <a:lstStyle/>
          <a:p>
            <a:r>
              <a:rPr lang="sv-SE" dirty="0"/>
              <a:t>3. Gör din ansökan</a:t>
            </a:r>
          </a:p>
        </p:txBody>
      </p:sp>
      <p:sp>
        <p:nvSpPr>
          <p:cNvPr id="3" name="Platshållare för innehåll 2"/>
          <p:cNvSpPr>
            <a:spLocks noGrp="1"/>
          </p:cNvSpPr>
          <p:nvPr>
            <p:ph idx="1"/>
          </p:nvPr>
        </p:nvSpPr>
        <p:spPr>
          <a:xfrm>
            <a:off x="511175" y="1723641"/>
            <a:ext cx="8108950" cy="4506913"/>
          </a:xfrm>
        </p:spPr>
        <p:txBody>
          <a:bodyPr/>
          <a:lstStyle/>
          <a:p>
            <a:endParaRPr lang="sv-SE" dirty="0"/>
          </a:p>
          <a:p>
            <a:r>
              <a:rPr lang="sv-SE" dirty="0"/>
              <a:t>Enklast på </a:t>
            </a:r>
            <a:r>
              <a:rPr lang="sv-SE" i="1" dirty="0">
                <a:hlinkClick r:id="rId3"/>
              </a:rPr>
              <a:t>www.pensionsmyndigheten.se/ansokbt</a:t>
            </a:r>
            <a:r>
              <a:rPr lang="sv-SE" dirty="0"/>
              <a:t> med en e-legitimation. Du kan också ansöka via blankett. Besök gärna ett servicekontor för att få hjälp.</a:t>
            </a:r>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12</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pic>
        <p:nvPicPr>
          <p:cNvPr id="7" name="Bildobjekt 6"/>
          <p:cNvPicPr/>
          <p:nvPr/>
        </p:nvPicPr>
        <p:blipFill rotWithShape="1">
          <a:blip r:embed="rId4"/>
          <a:srcRect l="32256" t="32309" r="42943" b="28566"/>
          <a:stretch/>
        </p:blipFill>
        <p:spPr bwMode="auto">
          <a:xfrm>
            <a:off x="2863302" y="3517548"/>
            <a:ext cx="3226895" cy="2713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4947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08816" y="1724519"/>
            <a:ext cx="8108950" cy="4506913"/>
          </a:xfrm>
        </p:spPr>
        <p:txBody>
          <a:bodyPr/>
          <a:lstStyle/>
          <a:p>
            <a:endParaRPr lang="sv-SE" dirty="0"/>
          </a:p>
          <a:p>
            <a:r>
              <a:rPr lang="sv-SE" dirty="0"/>
              <a:t>Webbplats: 		</a:t>
            </a:r>
            <a:r>
              <a:rPr lang="sv-SE" dirty="0">
                <a:hlinkClick r:id="rId3"/>
              </a:rPr>
              <a:t>www.pensionsmyndigheten.se</a:t>
            </a:r>
            <a:endParaRPr lang="sv-SE" dirty="0"/>
          </a:p>
          <a:p>
            <a:endParaRPr lang="sv-SE" dirty="0"/>
          </a:p>
          <a:p>
            <a:endParaRPr lang="sv-SE" dirty="0"/>
          </a:p>
          <a:p>
            <a:r>
              <a:rPr lang="sv-SE" dirty="0"/>
              <a:t>Kundservice: 	0771-776 776</a:t>
            </a:r>
          </a:p>
          <a:p>
            <a:endParaRPr lang="sv-SE" dirty="0"/>
          </a:p>
          <a:p>
            <a:endParaRPr lang="sv-SE" dirty="0"/>
          </a:p>
          <a:p>
            <a:r>
              <a:rPr lang="sv-SE" dirty="0"/>
              <a:t>Personlig hjälp:	Servicekontor</a:t>
            </a:r>
          </a:p>
          <a:p>
            <a:pPr lvl="2"/>
            <a:r>
              <a:rPr lang="sv-SE" dirty="0"/>
              <a:t>				</a:t>
            </a:r>
            <a:r>
              <a:rPr lang="sv-SE" sz="1600" dirty="0"/>
              <a:t>På pensionsmyndighetens hemsida hittar du 			adress till närmaste servicekontor.</a:t>
            </a:r>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13</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sp>
        <p:nvSpPr>
          <p:cNvPr id="8" name="Rubrik 1"/>
          <p:cNvSpPr txBox="1">
            <a:spLocks/>
          </p:cNvSpPr>
          <p:nvPr/>
        </p:nvSpPr>
        <p:spPr bwMode="auto">
          <a:xfrm>
            <a:off x="508816" y="940864"/>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sv-SE" kern="0" dirty="0"/>
              <a:t>Inkomst under tumregeln – ta kontakt</a:t>
            </a:r>
          </a:p>
        </p:txBody>
      </p:sp>
      <p:pic>
        <p:nvPicPr>
          <p:cNvPr id="10" name="Bildobjekt 9"/>
          <p:cNvPicPr>
            <a:picLocks noChangeAspect="1"/>
          </p:cNvPicPr>
          <p:nvPr/>
        </p:nvPicPr>
        <p:blipFill>
          <a:blip r:embed="rId4"/>
          <a:stretch>
            <a:fillRect/>
          </a:stretch>
        </p:blipFill>
        <p:spPr>
          <a:xfrm>
            <a:off x="5576052" y="2960098"/>
            <a:ext cx="885709" cy="931705"/>
          </a:xfrm>
          <a:prstGeom prst="rect">
            <a:avLst/>
          </a:prstGeom>
        </p:spPr>
      </p:pic>
    </p:spTree>
    <p:extLst>
      <p:ext uri="{BB962C8B-B14F-4D97-AF65-F5344CB8AC3E}">
        <p14:creationId xmlns:p14="http://schemas.microsoft.com/office/powerpoint/2010/main" val="16971013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175" y="942435"/>
            <a:ext cx="8108950" cy="835025"/>
          </a:xfrm>
        </p:spPr>
        <p:txBody>
          <a:bodyPr/>
          <a:lstStyle/>
          <a:p>
            <a:r>
              <a:rPr lang="sv-SE" dirty="0"/>
              <a:t>Sprid gärna informationen vidare…</a:t>
            </a:r>
          </a:p>
        </p:txBody>
      </p:sp>
      <p:sp>
        <p:nvSpPr>
          <p:cNvPr id="3" name="Platshållare för innehåll 2"/>
          <p:cNvSpPr>
            <a:spLocks noGrp="1"/>
          </p:cNvSpPr>
          <p:nvPr>
            <p:ph idx="1"/>
          </p:nvPr>
        </p:nvSpPr>
        <p:spPr/>
        <p:txBody>
          <a:body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pPr marL="0" indent="0" algn="r">
              <a:buNone/>
            </a:pPr>
            <a:endParaRPr lang="sv-SE" dirty="0"/>
          </a:p>
          <a:p>
            <a:pPr marL="0" indent="0" algn="r">
              <a:buNone/>
            </a:pPr>
            <a:endParaRPr lang="sv-SE" dirty="0"/>
          </a:p>
          <a:p>
            <a:pPr marL="0" indent="0" algn="r">
              <a:buNone/>
            </a:pPr>
            <a:r>
              <a:rPr lang="sv-SE" dirty="0"/>
              <a:t>Stort tack från Pensionsmyndigheten!  </a:t>
            </a:r>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14</a:t>
            </a:fld>
            <a:endParaRPr lang="sv-SE" dirty="0"/>
          </a:p>
        </p:txBody>
      </p:sp>
      <p:sp>
        <p:nvSpPr>
          <p:cNvPr id="5" name="Platshållare för datum 4"/>
          <p:cNvSpPr>
            <a:spLocks noGrp="1"/>
          </p:cNvSpPr>
          <p:nvPr>
            <p:ph type="dt" sz="quarter" idx="11"/>
          </p:nvPr>
        </p:nvSpPr>
        <p:spPr/>
        <p:txBody>
          <a:bodyPr/>
          <a:lstStyle/>
          <a:p>
            <a:fld id="{DAF56A17-5CC4-4649-A234-1AD67177AA58}" type="datetime1">
              <a:rPr lang="sv-SE" smtClean="0"/>
              <a:t>2018-11-20</a:t>
            </a:fld>
            <a:endParaRPr lang="sv-SE" dirty="0"/>
          </a:p>
        </p:txBody>
      </p:sp>
      <p:sp>
        <p:nvSpPr>
          <p:cNvPr id="6" name="Platshållare för sidfot 5"/>
          <p:cNvSpPr>
            <a:spLocks noGrp="1"/>
          </p:cNvSpPr>
          <p:nvPr>
            <p:ph type="ftr" sz="quarter" idx="12"/>
          </p:nvPr>
        </p:nvSpPr>
        <p:spPr/>
        <p:txBody>
          <a:bodyPr/>
          <a:lstStyle/>
          <a:p>
            <a:r>
              <a:rPr lang="sv-SE"/>
              <a:t>Presentation bostadstillägg</a:t>
            </a:r>
            <a:endParaRPr lang="sv-SE" dirty="0"/>
          </a:p>
        </p:txBody>
      </p:sp>
      <p:pic>
        <p:nvPicPr>
          <p:cNvPr id="8" name="Bildobjekt 7"/>
          <p:cNvPicPr/>
          <p:nvPr/>
        </p:nvPicPr>
        <p:blipFill rotWithShape="1">
          <a:blip r:embed="rId3"/>
          <a:srcRect l="14715" t="27611" r="38162" b="10031"/>
          <a:stretch/>
        </p:blipFill>
        <p:spPr bwMode="auto">
          <a:xfrm>
            <a:off x="1352498" y="2014733"/>
            <a:ext cx="4239410" cy="2961713"/>
          </a:xfrm>
          <a:prstGeom prst="rect">
            <a:avLst/>
          </a:prstGeom>
          <a:ln w="3175">
            <a:solidFill>
              <a:schemeClr val="tx1">
                <a:alpha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 name="Bildobjekt 9"/>
          <p:cNvPicPr/>
          <p:nvPr/>
        </p:nvPicPr>
        <p:blipFill rotWithShape="1">
          <a:blip r:embed="rId3"/>
          <a:srcRect l="14715" t="27611" r="38162" b="10031"/>
          <a:stretch/>
        </p:blipFill>
        <p:spPr bwMode="auto">
          <a:xfrm>
            <a:off x="2612729" y="2307810"/>
            <a:ext cx="4239410" cy="2961713"/>
          </a:xfrm>
          <a:prstGeom prst="rect">
            <a:avLst/>
          </a:prstGeom>
          <a:ln w="3175">
            <a:solidFill>
              <a:schemeClr val="tx1">
                <a:alpha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698186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30288" y="2531760"/>
            <a:ext cx="7305675" cy="1011238"/>
          </a:xfrm>
        </p:spPr>
        <p:txBody>
          <a:bodyPr/>
          <a:lstStyle/>
          <a:p>
            <a:pPr>
              <a:lnSpc>
                <a:spcPct val="100000"/>
              </a:lnSpc>
            </a:pPr>
            <a:br>
              <a:rPr lang="sv-SE" altLang="sv-SE" sz="2800" dirty="0"/>
            </a:br>
            <a:br>
              <a:rPr lang="sv-SE" altLang="sv-SE" sz="2800" dirty="0"/>
            </a:br>
            <a:br>
              <a:rPr lang="sv-SE" altLang="sv-SE" sz="2800" dirty="0"/>
            </a:br>
            <a:br>
              <a:rPr lang="sv-SE" altLang="sv-SE" sz="2800" dirty="0"/>
            </a:br>
            <a:br>
              <a:rPr lang="sv-SE" altLang="sv-SE" sz="2800" dirty="0"/>
            </a:br>
            <a:br>
              <a:rPr lang="sv-SE" altLang="sv-SE" sz="2800" dirty="0"/>
            </a:br>
            <a:br>
              <a:rPr lang="sv-SE" altLang="sv-SE" sz="2800" dirty="0"/>
            </a:br>
            <a:r>
              <a:rPr lang="sv-SE" altLang="sv-SE" sz="2800" dirty="0"/>
              <a:t>                                         </a:t>
            </a:r>
            <a:r>
              <a:rPr lang="sv-SE" altLang="sv-SE" sz="4400" dirty="0"/>
              <a:t>Bostadstillägg</a:t>
            </a:r>
            <a:endParaRPr lang="sv-SE" dirty="0"/>
          </a:p>
        </p:txBody>
      </p:sp>
      <p:sp>
        <p:nvSpPr>
          <p:cNvPr id="4" name="Platshållare för bildnummer 3"/>
          <p:cNvSpPr>
            <a:spLocks noGrp="1"/>
          </p:cNvSpPr>
          <p:nvPr>
            <p:ph type="sldNum" sz="quarter" idx="4"/>
          </p:nvPr>
        </p:nvSpPr>
        <p:spPr/>
        <p:txBody>
          <a:bodyPr/>
          <a:lstStyle/>
          <a:p>
            <a:fld id="{0A206B61-0604-4391-8A22-AE197277F1F1}" type="slidenum">
              <a:rPr lang="sv-SE" smtClean="0"/>
              <a:pPr/>
              <a:t>2</a:t>
            </a:fld>
            <a:endParaRPr lang="sv-SE" dirty="0"/>
          </a:p>
        </p:txBody>
      </p:sp>
      <p:sp>
        <p:nvSpPr>
          <p:cNvPr id="5" name="Platshållare för datum 4"/>
          <p:cNvSpPr>
            <a:spLocks noGrp="1"/>
          </p:cNvSpPr>
          <p:nvPr>
            <p:ph type="dt" sz="quarter" idx="2"/>
          </p:nvPr>
        </p:nvSpPr>
        <p:spPr/>
        <p:txBody>
          <a:bodyPr/>
          <a:lstStyle/>
          <a:p>
            <a:fld id="{987A89CE-30B0-426F-86D1-F6075DA0F78A}" type="datetime1">
              <a:rPr lang="sv-SE" smtClean="0"/>
              <a:t>2018-11-20</a:t>
            </a:fld>
            <a:endParaRPr lang="sv-SE" dirty="0"/>
          </a:p>
        </p:txBody>
      </p:sp>
      <p:sp>
        <p:nvSpPr>
          <p:cNvPr id="6" name="Platshållare för sidfot 5"/>
          <p:cNvSpPr>
            <a:spLocks noGrp="1"/>
          </p:cNvSpPr>
          <p:nvPr>
            <p:ph type="ftr" sz="quarter" idx="3"/>
          </p:nvPr>
        </p:nvSpPr>
        <p:spPr/>
        <p:txBody>
          <a:bodyPr/>
          <a:lstStyle/>
          <a:p>
            <a:r>
              <a:rPr lang="sv-SE"/>
              <a:t>Presentation bostadstillägg</a:t>
            </a:r>
            <a:endParaRPr lang="sv-SE" dirty="0"/>
          </a:p>
        </p:txBody>
      </p:sp>
    </p:spTree>
    <p:extLst>
      <p:ext uri="{BB962C8B-B14F-4D97-AF65-F5344CB8AC3E}">
        <p14:creationId xmlns:p14="http://schemas.microsoft.com/office/powerpoint/2010/main" val="8724000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924" y="931920"/>
            <a:ext cx="8108950" cy="835025"/>
          </a:xfrm>
        </p:spPr>
        <p:txBody>
          <a:bodyPr/>
          <a:lstStyle/>
          <a:p>
            <a:r>
              <a:rPr lang="sv-SE" dirty="0"/>
              <a:t>Pensionärer som går miste om pengar</a:t>
            </a:r>
          </a:p>
        </p:txBody>
      </p:sp>
      <p:sp>
        <p:nvSpPr>
          <p:cNvPr id="3" name="Platshållare för innehåll 2"/>
          <p:cNvSpPr>
            <a:spLocks noGrp="1"/>
          </p:cNvSpPr>
          <p:nvPr>
            <p:ph idx="1"/>
          </p:nvPr>
        </p:nvSpPr>
        <p:spPr>
          <a:xfrm>
            <a:off x="514350" y="1809709"/>
            <a:ext cx="8108950" cy="4514070"/>
          </a:xfrm>
        </p:spPr>
        <p:txBody>
          <a:bodyPr/>
          <a:lstStyle/>
          <a:p>
            <a:endParaRPr lang="sv-SE" dirty="0"/>
          </a:p>
          <a:p>
            <a:endParaRPr lang="sv-SE" dirty="0"/>
          </a:p>
          <a:p>
            <a:endParaRPr lang="sv-SE" dirty="0"/>
          </a:p>
          <a:p>
            <a:endParaRPr lang="sv-SE" dirty="0"/>
          </a:p>
          <a:p>
            <a:endParaRPr lang="sv-SE" dirty="0"/>
          </a:p>
          <a:p>
            <a:endParaRPr lang="sv-SE" dirty="0"/>
          </a:p>
          <a:p>
            <a:r>
              <a:rPr lang="sv-SE" dirty="0"/>
              <a:t>Medelbeloppet som utbetalas är ungefär 2 300 kronor </a:t>
            </a:r>
            <a:br>
              <a:rPr lang="sv-SE" dirty="0"/>
            </a:br>
            <a:r>
              <a:rPr lang="sv-SE" dirty="0"/>
              <a:t>per månad.</a:t>
            </a:r>
          </a:p>
          <a:p>
            <a:endParaRPr lang="sv-SE" dirty="0"/>
          </a:p>
          <a:p>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3</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pic>
        <p:nvPicPr>
          <p:cNvPr id="8" name="Bildobjekt 7"/>
          <p:cNvPicPr/>
          <p:nvPr/>
        </p:nvPicPr>
        <p:blipFill rotWithShape="1">
          <a:blip r:embed="rId3"/>
          <a:srcRect l="5126" t="44066" r="5919" b="12917"/>
          <a:stretch/>
        </p:blipFill>
        <p:spPr bwMode="auto">
          <a:xfrm>
            <a:off x="511924" y="1959846"/>
            <a:ext cx="7889875" cy="1850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32941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566" y="3561806"/>
            <a:ext cx="3806340" cy="2481806"/>
          </a:xfrm>
          <a:prstGeom prst="rect">
            <a:avLst/>
          </a:prstGeom>
        </p:spPr>
      </p:pic>
      <p:sp>
        <p:nvSpPr>
          <p:cNvPr id="2" name="Rubrik 1"/>
          <p:cNvSpPr>
            <a:spLocks noGrp="1"/>
          </p:cNvSpPr>
          <p:nvPr>
            <p:ph type="title"/>
          </p:nvPr>
        </p:nvSpPr>
        <p:spPr>
          <a:xfrm>
            <a:off x="517525" y="923511"/>
            <a:ext cx="8108950" cy="835025"/>
          </a:xfrm>
        </p:spPr>
        <p:txBody>
          <a:bodyPr/>
          <a:lstStyle/>
          <a:p>
            <a:r>
              <a:rPr lang="sv-SE" dirty="0"/>
              <a:t>Vad är bostadstillägg till pensionärer?</a:t>
            </a:r>
          </a:p>
        </p:txBody>
      </p:sp>
      <p:sp>
        <p:nvSpPr>
          <p:cNvPr id="3" name="Platshållare för innehåll 2"/>
          <p:cNvSpPr>
            <a:spLocks noGrp="1"/>
          </p:cNvSpPr>
          <p:nvPr>
            <p:ph idx="1"/>
          </p:nvPr>
        </p:nvSpPr>
        <p:spPr>
          <a:xfrm>
            <a:off x="517525" y="1793562"/>
            <a:ext cx="8108950" cy="4506913"/>
          </a:xfrm>
        </p:spPr>
        <p:txBody>
          <a:bodyPr/>
          <a:lstStyle/>
          <a:p>
            <a:pPr>
              <a:lnSpc>
                <a:spcPct val="100000"/>
              </a:lnSpc>
            </a:pPr>
            <a:endParaRPr lang="sv-SE" dirty="0"/>
          </a:p>
          <a:p>
            <a:pPr>
              <a:lnSpc>
                <a:spcPct val="100000"/>
              </a:lnSpc>
            </a:pPr>
            <a:r>
              <a:rPr lang="sv-SE" dirty="0"/>
              <a:t>Ett skattefritt tillägg till den allmänna pensionen.</a:t>
            </a:r>
          </a:p>
          <a:p>
            <a:pPr>
              <a:lnSpc>
                <a:spcPct val="100000"/>
              </a:lnSpc>
            </a:pPr>
            <a:endParaRPr lang="sv-SE" dirty="0"/>
          </a:p>
          <a:p>
            <a:pPr>
              <a:lnSpc>
                <a:spcPct val="100000"/>
              </a:lnSpc>
            </a:pPr>
            <a:r>
              <a:rPr lang="sv-SE" dirty="0"/>
              <a:t>En del av grundskyddet precis som garantipensionen.</a:t>
            </a:r>
          </a:p>
          <a:p>
            <a:pPr>
              <a:lnSpc>
                <a:spcPct val="100000"/>
              </a:lnSpc>
            </a:pPr>
            <a:endParaRPr lang="sv-SE" dirty="0"/>
          </a:p>
          <a:p>
            <a:pPr>
              <a:lnSpc>
                <a:spcPct val="100000"/>
              </a:lnSpc>
            </a:pPr>
            <a:r>
              <a:rPr lang="sv-SE" dirty="0"/>
              <a:t>Det är inkomstprövat.</a:t>
            </a:r>
          </a:p>
          <a:p>
            <a:pPr marL="0" indent="0">
              <a:buNone/>
            </a:pP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4</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spTree>
    <p:extLst>
      <p:ext uri="{BB962C8B-B14F-4D97-AF65-F5344CB8AC3E}">
        <p14:creationId xmlns:p14="http://schemas.microsoft.com/office/powerpoint/2010/main" val="37309128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5937" y="1819526"/>
            <a:ext cx="8112125" cy="3984142"/>
          </a:xfrm>
        </p:spPr>
        <p:txBody>
          <a:bodyPr/>
          <a:lstStyle/>
          <a:p>
            <a:pPr>
              <a:lnSpc>
                <a:spcPct val="100000"/>
              </a:lnSpc>
            </a:pPr>
            <a:endParaRPr lang="sv-SE" dirty="0"/>
          </a:p>
          <a:p>
            <a:pPr>
              <a:lnSpc>
                <a:spcPct val="100000"/>
              </a:lnSpc>
            </a:pPr>
            <a:endParaRPr lang="sv-SE" dirty="0"/>
          </a:p>
          <a:p>
            <a:pPr marL="9525" indent="0">
              <a:buNone/>
            </a:pPr>
            <a:r>
              <a:rPr lang="sv-SE" dirty="0"/>
              <a:t>	</a:t>
            </a:r>
          </a:p>
          <a:p>
            <a:pPr marL="9525" indent="0">
              <a:buNone/>
            </a:pPr>
            <a:endParaRPr lang="sv-SE" dirty="0"/>
          </a:p>
          <a:p>
            <a:pPr>
              <a:buFontTx/>
              <a:buChar char="-"/>
            </a:pP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5</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pic>
        <p:nvPicPr>
          <p:cNvPr id="8"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8455" t="6004" r="8273" b="11997"/>
          <a:stretch/>
        </p:blipFill>
        <p:spPr bwMode="auto">
          <a:xfrm>
            <a:off x="603982" y="2434255"/>
            <a:ext cx="7451025" cy="225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ubrik 1"/>
          <p:cNvSpPr txBox="1">
            <a:spLocks/>
          </p:cNvSpPr>
          <p:nvPr/>
        </p:nvSpPr>
        <p:spPr bwMode="auto">
          <a:xfrm>
            <a:off x="517525" y="923511"/>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sv-SE" kern="0" dirty="0"/>
              <a:t>Vem kan ansöka om bostadstillägg?</a:t>
            </a:r>
          </a:p>
        </p:txBody>
      </p:sp>
    </p:spTree>
    <p:extLst>
      <p:ext uri="{BB962C8B-B14F-4D97-AF65-F5344CB8AC3E}">
        <p14:creationId xmlns:p14="http://schemas.microsoft.com/office/powerpoint/2010/main" val="19273562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525" y="1000251"/>
            <a:ext cx="8074025" cy="767751"/>
          </a:xfrm>
        </p:spPr>
        <p:txBody>
          <a:bodyPr/>
          <a:lstStyle/>
          <a:p>
            <a:r>
              <a:rPr lang="sv-SE" dirty="0"/>
              <a:t>Myter om bostadstillägg</a:t>
            </a:r>
          </a:p>
        </p:txBody>
      </p:sp>
      <p:sp>
        <p:nvSpPr>
          <p:cNvPr id="3" name="Platshållare för innehåll 2"/>
          <p:cNvSpPr>
            <a:spLocks noGrp="1"/>
          </p:cNvSpPr>
          <p:nvPr>
            <p:ph idx="1"/>
          </p:nvPr>
        </p:nvSpPr>
        <p:spPr>
          <a:xfrm>
            <a:off x="517525" y="1724457"/>
            <a:ext cx="8108950" cy="4506913"/>
          </a:xfrm>
        </p:spPr>
        <p:txBody>
          <a:bodyPr/>
          <a:lstStyle/>
          <a:p>
            <a:endParaRPr lang="sv-SE" dirty="0"/>
          </a:p>
          <a:p>
            <a:r>
              <a:rPr lang="sv-SE" dirty="0"/>
              <a:t>”Det är så mycket papper som ska skickas in”</a:t>
            </a:r>
          </a:p>
          <a:p>
            <a:endParaRPr lang="sv-SE" dirty="0"/>
          </a:p>
          <a:p>
            <a:pPr marL="258763" lvl="1" indent="0">
              <a:buNone/>
            </a:pPr>
            <a:r>
              <a:rPr lang="sv-SE" i="1" dirty="0"/>
              <a:t>Ansökningsprocessen har förenklats, du behöver inte skicka in några underlag. Du fyller endast i bostadskostnaden, inkomster och tillgångar.</a:t>
            </a:r>
          </a:p>
          <a:p>
            <a:pPr marL="258763" lvl="1" indent="0">
              <a:buNone/>
            </a:pPr>
            <a:endParaRPr lang="sv-SE" i="1" dirty="0"/>
          </a:p>
          <a:p>
            <a:r>
              <a:rPr lang="sv-SE" dirty="0"/>
              <a:t>”Jag kan inte få bostadstillägg, jag bor ju i eget hus”</a:t>
            </a:r>
          </a:p>
          <a:p>
            <a:endParaRPr lang="sv-SE" dirty="0"/>
          </a:p>
          <a:p>
            <a:pPr marL="258763" lvl="1" indent="0">
              <a:buNone/>
            </a:pPr>
            <a:r>
              <a:rPr lang="sv-SE" i="1" dirty="0"/>
              <a:t>Du kan ansöka oavsett boendeform, även för egen fastighet eller bostadsrätt. Permanentbostaden undantas från beräkningen av tillgångarna.</a:t>
            </a:r>
          </a:p>
          <a:p>
            <a:endParaRPr lang="sv-SE" dirty="0"/>
          </a:p>
          <a:p>
            <a:pPr marL="258763" lvl="1" indent="0">
              <a:buNone/>
            </a:pPr>
            <a:endParaRPr lang="sv-SE" i="1" dirty="0"/>
          </a:p>
          <a:p>
            <a:pPr marL="258763" lvl="1" indent="0">
              <a:buNone/>
            </a:pPr>
            <a:endParaRPr lang="sv-SE" i="1"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6</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spTree>
    <p:extLst>
      <p:ext uri="{BB962C8B-B14F-4D97-AF65-F5344CB8AC3E}">
        <p14:creationId xmlns:p14="http://schemas.microsoft.com/office/powerpoint/2010/main" val="2433422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525" y="1000251"/>
            <a:ext cx="8074025" cy="767751"/>
          </a:xfrm>
        </p:spPr>
        <p:txBody>
          <a:bodyPr/>
          <a:lstStyle/>
          <a:p>
            <a:r>
              <a:rPr lang="sv-SE" dirty="0"/>
              <a:t>Myter om bostadstillägg</a:t>
            </a:r>
          </a:p>
        </p:txBody>
      </p:sp>
      <p:sp>
        <p:nvSpPr>
          <p:cNvPr id="4" name="Platshållare för bildnummer 3"/>
          <p:cNvSpPr>
            <a:spLocks noGrp="1"/>
          </p:cNvSpPr>
          <p:nvPr>
            <p:ph type="sldNum" sz="quarter" idx="10"/>
          </p:nvPr>
        </p:nvSpPr>
        <p:spPr/>
        <p:txBody>
          <a:bodyPr/>
          <a:lstStyle/>
          <a:p>
            <a:fld id="{69A05EF2-8FC5-455C-BF4A-B0007EBB2328}" type="slidenum">
              <a:rPr lang="sv-SE" smtClean="0"/>
              <a:pPr/>
              <a:t>7</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sp>
        <p:nvSpPr>
          <p:cNvPr id="11" name="Platshållare för innehåll 2"/>
          <p:cNvSpPr txBox="1">
            <a:spLocks/>
          </p:cNvSpPr>
          <p:nvPr/>
        </p:nvSpPr>
        <p:spPr bwMode="auto">
          <a:xfrm>
            <a:off x="517525" y="1724457"/>
            <a:ext cx="810895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a:lstStyle>
          <a:p>
            <a:endParaRPr lang="sv-SE" kern="0" dirty="0"/>
          </a:p>
          <a:p>
            <a:r>
              <a:rPr lang="sv-SE" kern="0" dirty="0"/>
              <a:t>”Det är ingen idé, jag har pengar på banken”</a:t>
            </a:r>
          </a:p>
          <a:p>
            <a:endParaRPr lang="sv-SE" kern="0" dirty="0"/>
          </a:p>
          <a:p>
            <a:pPr marL="258763" lvl="1" indent="0">
              <a:buNone/>
            </a:pPr>
            <a:r>
              <a:rPr lang="sv-SE" i="1" dirty="0"/>
              <a:t>Det finns många pensionärer som får bostadstillägg trots att de har tillgångar, det som avgör är den totala ekonomin.</a:t>
            </a:r>
          </a:p>
          <a:p>
            <a:pPr marL="258763" lvl="1" indent="0">
              <a:buFont typeface="Arial" charset="0"/>
              <a:buNone/>
            </a:pPr>
            <a:endParaRPr lang="sv-SE" i="1" kern="0" dirty="0"/>
          </a:p>
          <a:p>
            <a:r>
              <a:rPr lang="sv-SE" kern="0" dirty="0"/>
              <a:t>”Jag </a:t>
            </a:r>
            <a:r>
              <a:rPr lang="sv-SE" dirty="0"/>
              <a:t>har hört att om man har sommarstuga, så får man inte ansöka om bostadstillägg</a:t>
            </a:r>
            <a:r>
              <a:rPr lang="sv-SE" kern="0" dirty="0"/>
              <a:t>”</a:t>
            </a:r>
          </a:p>
          <a:p>
            <a:endParaRPr lang="sv-SE" kern="0" dirty="0"/>
          </a:p>
          <a:p>
            <a:pPr marL="258763" lvl="1" indent="0">
              <a:buNone/>
            </a:pPr>
            <a:r>
              <a:rPr lang="sv-SE" i="1" dirty="0"/>
              <a:t>Taxeringsvärdet och eventuella bolån tas med i beräkningen av tillgångarna, det som avgör är den totala ekonomin.</a:t>
            </a:r>
            <a:endParaRPr lang="sv-SE" i="1" kern="0" dirty="0"/>
          </a:p>
          <a:p>
            <a:endParaRPr lang="sv-SE" kern="0" dirty="0"/>
          </a:p>
          <a:p>
            <a:pPr marL="258763" lvl="1" indent="0">
              <a:buFont typeface="Arial" charset="0"/>
              <a:buNone/>
            </a:pPr>
            <a:endParaRPr lang="sv-SE" i="1" kern="0" dirty="0"/>
          </a:p>
          <a:p>
            <a:pPr marL="258763" lvl="1" indent="0">
              <a:buFont typeface="Arial" charset="0"/>
              <a:buNone/>
            </a:pPr>
            <a:endParaRPr lang="sv-SE" i="1" kern="0" dirty="0"/>
          </a:p>
        </p:txBody>
      </p:sp>
    </p:spTree>
    <p:extLst>
      <p:ext uri="{BB962C8B-B14F-4D97-AF65-F5344CB8AC3E}">
        <p14:creationId xmlns:p14="http://schemas.microsoft.com/office/powerpoint/2010/main" val="14320951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9090" y="2119163"/>
            <a:ext cx="8005028" cy="3628593"/>
          </a:xfrm>
        </p:spPr>
        <p:txBody>
          <a:bodyPr/>
          <a:lstStyle/>
          <a:p>
            <a:endParaRPr lang="sv-SE" dirty="0"/>
          </a:p>
          <a:p>
            <a:r>
              <a:rPr lang="sv-SE" dirty="0"/>
              <a:t>Förändringar i ekonomin</a:t>
            </a:r>
          </a:p>
          <a:p>
            <a:pPr lvl="1"/>
            <a:r>
              <a:rPr lang="sv-SE" dirty="0"/>
              <a:t>Bostadskostnaden ökar</a:t>
            </a:r>
          </a:p>
          <a:p>
            <a:pPr lvl="1"/>
            <a:r>
              <a:rPr lang="sv-SE" dirty="0"/>
              <a:t>Tjänstepension upphör</a:t>
            </a:r>
          </a:p>
          <a:p>
            <a:pPr lvl="1"/>
            <a:r>
              <a:rPr lang="sv-SE" dirty="0"/>
              <a:t>Tillgångar minskar</a:t>
            </a:r>
          </a:p>
          <a:p>
            <a:pPr marL="0" indent="0">
              <a:buNone/>
            </a:pPr>
            <a:endParaRPr lang="sv-SE" dirty="0"/>
          </a:p>
          <a:p>
            <a:r>
              <a:rPr lang="sv-SE" dirty="0"/>
              <a:t>Ensamstående</a:t>
            </a:r>
          </a:p>
          <a:p>
            <a:pPr lvl="1"/>
            <a:r>
              <a:rPr lang="sv-SE" dirty="0"/>
              <a:t>Separerar</a:t>
            </a:r>
          </a:p>
          <a:p>
            <a:pPr lvl="1"/>
            <a:r>
              <a:rPr lang="sv-SE" dirty="0"/>
              <a:t>Änka/änkling</a:t>
            </a:r>
          </a:p>
          <a:p>
            <a:pPr lvl="1"/>
            <a:r>
              <a:rPr lang="sv-SE" dirty="0"/>
              <a:t>En av parterna flyttar in på äldreboende</a:t>
            </a:r>
          </a:p>
          <a:p>
            <a:pPr lvl="1"/>
            <a:endParaRPr lang="sv-SE" dirty="0"/>
          </a:p>
          <a:p>
            <a:pPr marL="0" indent="0">
              <a:buNone/>
            </a:pPr>
            <a:endParaRPr lang="sv-SE" dirty="0"/>
          </a:p>
          <a:p>
            <a:pPr marL="0" indent="0">
              <a:buNone/>
            </a:pPr>
            <a:endParaRPr lang="sv-SE" dirty="0"/>
          </a:p>
          <a:p>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8</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a:t>Presentation bostadstillägg</a:t>
            </a:r>
          </a:p>
        </p:txBody>
      </p:sp>
      <p:pic>
        <p:nvPicPr>
          <p:cNvPr id="7" name="Bildobjekt 1"/>
          <p:cNvPicPr>
            <a:picLocks noChangeAspect="1"/>
          </p:cNvPicPr>
          <p:nvPr/>
        </p:nvPicPr>
        <p:blipFill rotWithShape="1">
          <a:blip r:embed="rId3">
            <a:extLst>
              <a:ext uri="{28A0092B-C50C-407E-A947-70E740481C1C}">
                <a14:useLocalDpi xmlns:a14="http://schemas.microsoft.com/office/drawing/2010/main" val="0"/>
              </a:ext>
            </a:extLst>
          </a:blip>
          <a:srcRect l="10164" t="16130" r="15714"/>
          <a:stretch/>
        </p:blipFill>
        <p:spPr bwMode="auto">
          <a:xfrm>
            <a:off x="5037198" y="2663631"/>
            <a:ext cx="3110957" cy="2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p:cNvSpPr txBox="1">
            <a:spLocks/>
          </p:cNvSpPr>
          <p:nvPr/>
        </p:nvSpPr>
        <p:spPr bwMode="auto">
          <a:xfrm>
            <a:off x="517380" y="1380893"/>
            <a:ext cx="8108949" cy="77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sv-SE" kern="0"/>
              <a:t>Möjlighet att få bostadstillägg kan uppstå senare än vid tillfället när du går i pension</a:t>
            </a:r>
            <a:endParaRPr lang="sv-SE" kern="0" dirty="0"/>
          </a:p>
        </p:txBody>
      </p:sp>
    </p:spTree>
    <p:extLst>
      <p:ext uri="{BB962C8B-B14F-4D97-AF65-F5344CB8AC3E}">
        <p14:creationId xmlns:p14="http://schemas.microsoft.com/office/powerpoint/2010/main" val="20139010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Tre steg för att ansöka</a:t>
            </a:r>
          </a:p>
        </p:txBody>
      </p:sp>
      <p:sp>
        <p:nvSpPr>
          <p:cNvPr id="4" name="Platshållare för bildnummer 3"/>
          <p:cNvSpPr>
            <a:spLocks noGrp="1"/>
          </p:cNvSpPr>
          <p:nvPr>
            <p:ph type="sldNum" sz="quarter" idx="4"/>
          </p:nvPr>
        </p:nvSpPr>
        <p:spPr/>
        <p:txBody>
          <a:bodyPr/>
          <a:lstStyle/>
          <a:p>
            <a:fld id="{0A206B61-0604-4391-8A22-AE197277F1F1}" type="slidenum">
              <a:rPr lang="sv-SE" smtClean="0"/>
              <a:pPr/>
              <a:t>9</a:t>
            </a:fld>
            <a:endParaRPr lang="sv-SE" dirty="0"/>
          </a:p>
        </p:txBody>
      </p:sp>
      <p:sp>
        <p:nvSpPr>
          <p:cNvPr id="5" name="Platshållare för datum 4"/>
          <p:cNvSpPr>
            <a:spLocks noGrp="1"/>
          </p:cNvSpPr>
          <p:nvPr>
            <p:ph type="dt" sz="quarter" idx="2"/>
          </p:nvPr>
        </p:nvSpPr>
        <p:spPr/>
        <p:txBody>
          <a:bodyPr/>
          <a:lstStyle/>
          <a:p>
            <a:fld id="{987A89CE-30B0-426F-86D1-F6075DA0F78A}" type="datetime1">
              <a:rPr lang="sv-SE" smtClean="0"/>
              <a:t>2018-11-20</a:t>
            </a:fld>
            <a:endParaRPr lang="sv-SE" dirty="0"/>
          </a:p>
        </p:txBody>
      </p:sp>
      <p:sp>
        <p:nvSpPr>
          <p:cNvPr id="6" name="Platshållare för sidfot 5"/>
          <p:cNvSpPr>
            <a:spLocks noGrp="1"/>
          </p:cNvSpPr>
          <p:nvPr>
            <p:ph type="ftr" sz="quarter" idx="3"/>
          </p:nvPr>
        </p:nvSpPr>
        <p:spPr/>
        <p:txBody>
          <a:bodyPr/>
          <a:lstStyle/>
          <a:p>
            <a:r>
              <a:rPr lang="sv-SE"/>
              <a:t>Presentation bostadstillägg</a:t>
            </a:r>
            <a:endParaRPr lang="sv-SE" dirty="0"/>
          </a:p>
        </p:txBody>
      </p:sp>
    </p:spTree>
    <p:extLst>
      <p:ext uri="{BB962C8B-B14F-4D97-AF65-F5344CB8AC3E}">
        <p14:creationId xmlns:p14="http://schemas.microsoft.com/office/powerpoint/2010/main" val="2459282401"/>
      </p:ext>
    </p:extLst>
  </p:cSld>
  <p:clrMapOvr>
    <a:masterClrMapping/>
  </p:clrMapOvr>
  <p:transition>
    <p:fade/>
  </p:transition>
</p:sld>
</file>

<file path=ppt/theme/theme1.xml><?xml version="1.0" encoding="utf-8"?>
<a:theme xmlns:a="http://schemas.openxmlformats.org/drawingml/2006/main" name="Standardformgivning">
  <a:themeElements>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fontScheme name="Standardformgivning">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li-sv.potx" id="{B259F4BF-B23C-482A-B819-8F8247CEC836}" vid="{1F2E8517-5485-41E9-9D91-65C4662974C7}"/>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0cc9aaf-3c20-4758-af7f-200ca945dcd1" ContentTypeId="0x010100502CDB7A0A91F2418536AA9171EEDEB526" PreviousValue="false"/>
</file>

<file path=customXml/item2.xml><?xml version="1.0" encoding="utf-8"?>
<p:properties xmlns:p="http://schemas.microsoft.com/office/2006/metadata/properties" xmlns:xsi="http://www.w3.org/2001/XMLSchema-instance" xmlns:pc="http://schemas.microsoft.com/office/infopath/2007/PartnerControls">
  <documentManagement>
    <Säkerhetsklass xmlns="465edb57-3a11-4ff8-9c43-7dc2da403828">Intern</Säkerhetsklass>
    <Dokumentstatus xmlns="465edb57-3a11-4ff8-9c43-7dc2da403828">UTKAST</Dokumentstatus>
    <TaxKeywordTaxHTField xmlns="465edb57-3a11-4ff8-9c43-7dc2da403828">
      <Terms xmlns="http://schemas.microsoft.com/office/infopath/2007/PartnerControls">
        <TermInfo xmlns="http://schemas.microsoft.com/office/infopath/2007/PartnerControls">
          <TermName xmlns="http://schemas.microsoft.com/office/infopath/2007/PartnerControls">PowerPointmall</TermName>
          <TermId xmlns="http://schemas.microsoft.com/office/infopath/2007/PartnerControls">8f8f2f59-cc73-4741-8538-7d6792400eb8</TermId>
        </TermInfo>
        <TermInfo xmlns="http://schemas.microsoft.com/office/infopath/2007/PartnerControls">
          <TermName xmlns="http://schemas.microsoft.com/office/infopath/2007/PartnerControls">svensk - Pensionsmyndigheten</TermName>
          <TermId xmlns="http://schemas.microsoft.com/office/infopath/2007/PartnerControls">63c370d1-7587-4763-96bc-f38958f29869</TermId>
        </TermInfo>
      </Terms>
    </TaxKeywordTaxHTField>
    <TaxCatchAll xmlns="465edb57-3a11-4ff8-9c43-7dc2da403828">
      <Value>8</Value>
      <Value>9</Value>
      <Value>1</Value>
    </TaxCatchAll>
    <_dlc_DocId xmlns="c25370be-310c-43ae-82fe-b77bb8245f21">ZED34NCF56HX-2116910973-72</_dlc_DocId>
    <_dlc_DocIdUrl xmlns="c25370be-310c-43ae-82fe-b77bb8245f21">
      <Url>https://sp.pensionsmyndigheten.se/ovr/MTAL/_layouts/15/DocIdRedir.aspx?ID=ZED34NCF56HX-2116910973-72</Url>
      <Description>ZED34NCF56HX-2116910973-72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Underlag" ma:contentTypeID="0x010100502CDB7A0A91F2418536AA9171EEDEB52600929533C3BA86F243920BDB588775D2C5" ma:contentTypeVersion="0" ma:contentTypeDescription="" ma:contentTypeScope="" ma:versionID="ef948a43c0822bddb1d8dd7222d2bf3d">
  <xsd:schema xmlns:xsd="http://www.w3.org/2001/XMLSchema" xmlns:xs="http://www.w3.org/2001/XMLSchema" xmlns:p="http://schemas.microsoft.com/office/2006/metadata/properties" xmlns:ns2="465edb57-3a11-4ff8-9c43-7dc2da403828" xmlns:ns3="c25370be-310c-43ae-82fe-b77bb8245f21" targetNamespace="http://schemas.microsoft.com/office/2006/metadata/properties" ma:root="true" ma:fieldsID="73094c6eb4ff073f40965dd2e7510073" ns2:_="" ns3:_="">
    <xsd:import namespace="465edb57-3a11-4ff8-9c43-7dc2da403828"/>
    <xsd:import namespace="c25370be-310c-43ae-82fe-b77bb8245f21"/>
    <xsd:element name="properties">
      <xsd:complexType>
        <xsd:sequence>
          <xsd:element name="documentManagement">
            <xsd:complexType>
              <xsd:all>
                <xsd:element ref="ns2:Säkerhetsklass"/>
                <xsd:element ref="ns2:Dokumentstatus"/>
                <xsd:element ref="ns2:TaxKeywordTaxHTField"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edb57-3a11-4ff8-9c43-7dc2da403828" elementFormDefault="qualified">
    <xsd:import namespace="http://schemas.microsoft.com/office/2006/documentManagement/types"/>
    <xsd:import namespace="http://schemas.microsoft.com/office/infopath/2007/PartnerControls"/>
    <xsd:element name="Säkerhetsklass" ma:index="8" ma:displayName="Informationsklass" ma:default="Intern" ma:description="Anger vilken typ av information dokumentet innehåller och hur spridning får ske. Se PID109393 Informationsklassning – Anvisning.&#10;http://orangeriet/download/18.3ebb74d13a5948e7343154/1372924502831/PID109393_v1.0+Anvisning+informationsklassning.pdf" ma:format="Dropdown" ma:internalName="S_x00e4_kerhetsklass">
      <xsd:simpleType>
        <xsd:restriction base="dms:Choice">
          <xsd:enumeration value="Ej klassificerad"/>
          <xsd:enumeration value="Publik"/>
          <xsd:enumeration value="Intern"/>
          <xsd:enumeration value="Känslig"/>
          <xsd:enumeration value="Mycket känslig"/>
        </xsd:restriction>
      </xsd:simpleType>
    </xsd:element>
    <xsd:element name="Dokumentstatus" ma:index="9" ma:displayName="Dokumentstatus" ma:default="UTKAST" ma:description="Ett dokument ska ha status utkast fram till att det godkänns av dokumentägaren." ma:format="Dropdown" ma:internalName="Dokumentstatus">
      <xsd:simpleType>
        <xsd:restriction base="dms:Choice">
          <xsd:enumeration value="UTKAST"/>
          <xsd:enumeration value="GODKÄND"/>
          <xsd:enumeration value="INAKTUELL"/>
        </xsd:restriction>
      </xsd:simpleType>
    </xsd:element>
    <xsd:element name="TaxKeywordTaxHTField" ma:index="10" nillable="true" ma:taxonomy="true" ma:internalName="TaxKeywordTaxHTField" ma:taxonomyFieldName="TaxKeyword" ma:displayName="Företagsnyc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68ac23b3-87df-4628-9e46-1aaf80c52b68}" ma:internalName="TaxCatchAll" ma:showField="CatchAllData" ma:web="c25370be-310c-43ae-82fe-b77bb8245f2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8ac23b3-87df-4628-9e46-1aaf80c52b68}" ma:internalName="TaxCatchAllLabel" ma:readOnly="true" ma:showField="CatchAllDataLabel" ma:web="c25370be-310c-43ae-82fe-b77bb8245f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5370be-310c-43ae-82fe-b77bb8245f21" elementFormDefault="qualified">
    <xsd:import namespace="http://schemas.microsoft.com/office/2006/documentManagement/types"/>
    <xsd:import namespace="http://schemas.microsoft.com/office/infopath/2007/PartnerControls"/>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8F285B3-DDC6-4109-A462-B3B2FF6A4A90}">
  <ds:schemaRefs>
    <ds:schemaRef ds:uri="Microsoft.SharePoint.Taxonomy.ContentTypeSync"/>
  </ds:schemaRefs>
</ds:datastoreItem>
</file>

<file path=customXml/itemProps2.xml><?xml version="1.0" encoding="utf-8"?>
<ds:datastoreItem xmlns:ds="http://schemas.openxmlformats.org/officeDocument/2006/customXml" ds:itemID="{D7F82454-F86E-4CA0-9229-39908A832F57}">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25370be-310c-43ae-82fe-b77bb8245f21"/>
    <ds:schemaRef ds:uri="465edb57-3a11-4ff8-9c43-7dc2da403828"/>
    <ds:schemaRef ds:uri="http://www.w3.org/XML/1998/namespace"/>
    <ds:schemaRef ds:uri="http://purl.org/dc/dcmitype/"/>
  </ds:schemaRefs>
</ds:datastoreItem>
</file>

<file path=customXml/itemProps3.xml><?xml version="1.0" encoding="utf-8"?>
<ds:datastoreItem xmlns:ds="http://schemas.openxmlformats.org/officeDocument/2006/customXml" ds:itemID="{F2BFBE52-3EFD-4979-8701-1454D2EDC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edb57-3a11-4ff8-9c43-7dc2da403828"/>
    <ds:schemaRef ds:uri="c25370be-310c-43ae-82fe-b77bb8245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9FC618-6D85-4C54-893C-63B895AE3946}">
  <ds:schemaRefs>
    <ds:schemaRef ds:uri="http://schemas.microsoft.com/sharepoint/v3/contenttype/forms"/>
  </ds:schemaRefs>
</ds:datastoreItem>
</file>

<file path=customXml/itemProps5.xml><?xml version="1.0" encoding="utf-8"?>
<ds:datastoreItem xmlns:ds="http://schemas.openxmlformats.org/officeDocument/2006/customXml" ds:itemID="{70AF6FFA-735B-43CE-BA17-8B7BF703F4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OH-li-sv</Template>
  <TotalTime>8875</TotalTime>
  <Words>1108</Words>
  <Application>Microsoft Office PowerPoint</Application>
  <PresentationFormat>On-screen Show (4:3)</PresentationFormat>
  <Paragraphs>189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Verdana</vt:lpstr>
      <vt:lpstr>Standardformgivning</vt:lpstr>
      <vt:lpstr>PowerPoint Presentation</vt:lpstr>
      <vt:lpstr>                                                Bostadstillägg</vt:lpstr>
      <vt:lpstr>Pensionärer som går miste om pengar</vt:lpstr>
      <vt:lpstr>Vad är bostadstillägg till pensionärer?</vt:lpstr>
      <vt:lpstr>PowerPoint Presentation</vt:lpstr>
      <vt:lpstr>Myter om bostadstillägg</vt:lpstr>
      <vt:lpstr>Myter om bostadstillägg</vt:lpstr>
      <vt:lpstr>PowerPoint Presentation</vt:lpstr>
      <vt:lpstr>Tre steg för att ansöka</vt:lpstr>
      <vt:lpstr>PowerPoint Presentation</vt:lpstr>
      <vt:lpstr>2. Beräkna om du kan ha rätt till bostadstillägg</vt:lpstr>
      <vt:lpstr>3. Gör din ansökan</vt:lpstr>
      <vt:lpstr>PowerPoint Presentation</vt:lpstr>
      <vt:lpstr>Sprid gärna informationen vidare…</vt:lpstr>
    </vt:vector>
  </TitlesOfParts>
  <Company>Pensionsmyndigheten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Linda Nygren</dc:creator>
  <cp:keywords>PowerPointmall, svensk - Pensionsmyndigheten</cp:keywords>
  <dc:description>December 2009, MS Ppt 2003_x000d_
Carin Ländström, 08-556 014 30_x000d_
Emanuel Identity Manuals AB</dc:description>
  <cp:lastModifiedBy>Bengt G Bengtsson</cp:lastModifiedBy>
  <cp:revision>246</cp:revision>
  <cp:lastPrinted>2018-03-05T11:30:59Z</cp:lastPrinted>
  <dcterms:created xsi:type="dcterms:W3CDTF">2017-03-17T05:30:22Z</dcterms:created>
  <dcterms:modified xsi:type="dcterms:W3CDTF">2018-11-20T18:14:19Z</dcterms:modified>
  <cp:category>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0x010100502CDB7A0A91F2418536AA9171EEDEB52600929533C3BA86F243920BDB588775D2C5</vt:lpwstr>
  </property>
  <property fmtid="{D5CDD505-2E9C-101B-9397-08002B2CF9AE}" pid="3" name="TaxKeyword">
    <vt:lpwstr>8;#PowerPointmall|8f8f2f59-cc73-4741-8538-7d6792400eb8;#9;#svensk - Pensionsmyndigheten|63c370d1-7587-4763-96bc-f38958f29869</vt:lpwstr>
  </property>
  <property fmtid="{D5CDD505-2E9C-101B-9397-08002B2CF9AE}" pid="4" name="abc491f40c194aeca9d489bc3b2652f5">
    <vt:lpwstr>Hela Pensionsmyndigheten|1eaa11e7-d736-4537-b624-27e16bb1c838</vt:lpwstr>
  </property>
  <property fmtid="{D5CDD505-2E9C-101B-9397-08002B2CF9AE}" pid="5" name="Gäller för0">
    <vt:lpwstr>1;#Hela Pensionsmyndigheten|1eaa11e7-d736-4537-b624-27e16bb1c838</vt:lpwstr>
  </property>
  <property fmtid="{D5CDD505-2E9C-101B-9397-08002B2CF9AE}" pid="6" name="_dlc_DocIdItemGuid">
    <vt:lpwstr>7ff0401d-1e96-43a9-a55e-13fad01b08aa</vt:lpwstr>
  </property>
</Properties>
</file>