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0" r:id="rId5"/>
    <p:sldId id="342" r:id="rId6"/>
    <p:sldId id="340" r:id="rId7"/>
    <p:sldId id="287" r:id="rId8"/>
    <p:sldId id="341" r:id="rId9"/>
    <p:sldId id="286" r:id="rId10"/>
    <p:sldId id="298" r:id="rId11"/>
    <p:sldId id="289" r:id="rId12"/>
    <p:sldId id="290" r:id="rId13"/>
    <p:sldId id="343" r:id="rId14"/>
    <p:sldId id="293" r:id="rId15"/>
    <p:sldId id="294" r:id="rId16"/>
    <p:sldId id="295" r:id="rId17"/>
    <p:sldId id="279" r:id="rId18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801"/>
    <a:srgbClr val="388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75740" autoAdjust="0"/>
  </p:normalViewPr>
  <p:slideViewPr>
    <p:cSldViewPr snapToGrid="0">
      <p:cViewPr varScale="1">
        <p:scale>
          <a:sx n="86" d="100"/>
          <a:sy n="86" d="100"/>
        </p:scale>
        <p:origin x="149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1458"/>
    </p:cViewPr>
  </p:sorterViewPr>
  <p:notesViewPr>
    <p:cSldViewPr snapToGrid="0">
      <p:cViewPr varScale="1">
        <p:scale>
          <a:sx n="86" d="100"/>
          <a:sy n="86" d="100"/>
        </p:scale>
        <p:origin x="37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158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824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7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solidFill>
                <a:srgbClr val="00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1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045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95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33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63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13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705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0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792" y="3817333"/>
            <a:ext cx="10212693" cy="919767"/>
          </a:xfrm>
        </p:spPr>
        <p:txBody>
          <a:bodyPr>
            <a:noAutofit/>
          </a:bodyPr>
          <a:lstStyle>
            <a:lvl1pPr marL="0" indent="0">
              <a:buNone/>
              <a:defRPr lang="sv-SE" sz="2800" b="0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F8826437-AE9A-4317-B696-807004AC24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B1830C-9F61-4CBC-8552-0ED32F0B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DFEF7BFE-63E7-4169-B7D5-F77EE2BD03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02198346-753B-4BCB-85CE-9B5714F2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 descr="6FF47256-95D4-4042-A516-8C0DC43CD4CD@chimney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57531"/>
            <a:ext cx="12325350" cy="694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text 10">
            <a:extLst>
              <a:ext uri="{FF2B5EF4-FFF2-40B4-BE49-F238E27FC236}">
                <a16:creationId xmlns:a16="http://schemas.microsoft.com/office/drawing/2014/main" id="{8BF8537A-4E77-4766-A1DC-8BB66CFD6A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065E4CF-9FA7-4B21-A6DB-B73B00192A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33BD1FA-ABD8-4829-8258-695C1D5DAB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16C61011-8EF7-4F20-B60B-3DE7DF16D6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4" y="5946776"/>
            <a:ext cx="2026674" cy="658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0" name="Platshållare för text 10">
            <a:extLst>
              <a:ext uri="{FF2B5EF4-FFF2-40B4-BE49-F238E27FC236}">
                <a16:creationId xmlns:a16="http://schemas.microsoft.com/office/drawing/2014/main" id="{FCA95EA6-EBA2-4B89-9F1A-5D25CFA56D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kort text/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C3A069D7-A832-4F5A-9DE9-18BD6C778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2" y="500400"/>
            <a:ext cx="5025187" cy="1777712"/>
          </a:xfrm>
        </p:spPr>
        <p:txBody>
          <a:bodyPr>
            <a:normAutofit/>
          </a:bodyPr>
          <a:lstStyle>
            <a:lvl1pPr>
              <a:defRPr lang="en-GB" sz="2800" b="1" kern="1200" cap="none" baseline="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dirty="0"/>
              <a:t>Klicka här för att lägga till större text eller citat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7CCA1380-98DD-4682-924F-9763C5A89A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449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diagram m rub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DE89D1-7BB3-41A9-87A8-7B04E92C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232913"/>
            <a:ext cx="9878590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7" name="Platshållare för innehåll 3">
            <a:extLst>
              <a:ext uri="{FF2B5EF4-FFF2-40B4-BE49-F238E27FC236}">
                <a16:creationId xmlns:a16="http://schemas.microsoft.com/office/drawing/2014/main" id="{1AA353D9-3D1E-4354-958F-7F322B7A457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763" y="1109662"/>
            <a:ext cx="7970836" cy="4989511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63BE0F51-55C6-4DD4-BD4A-13588BB8E3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3680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D9EF822-6A7B-4AB4-BF58-7A5EB718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03" y="706644"/>
            <a:ext cx="4295954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E0F6F0-AAB2-41C2-BCC7-8C271E8B98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8414" y="706644"/>
            <a:ext cx="4295954" cy="69426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lägga till 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DF390A6-276A-436C-9124-DA35C2985E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003" y="1668317"/>
            <a:ext cx="5052054" cy="3684588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EFC2A89-1B93-4FDA-A336-1F6BDCBD964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988414" y="1668317"/>
            <a:ext cx="5076934" cy="3684588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10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tx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6AD35-74B5-49ED-BA49-6EA188AD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57BFD-3FFE-4072-8EC0-B348A160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5464D-E3DF-49D1-A5FB-E1F2D796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027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79CABC5E-6DCC-42D4-B6BB-3C7398A9A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4CE2CA9-E51D-484D-9B4A-B9CD481601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795" y="2615756"/>
            <a:ext cx="5148410" cy="162648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C1EC763-9D1F-4AB2-8F08-F8DC1B96B3F2}"/>
              </a:ext>
            </a:extLst>
          </p:cNvPr>
          <p:cNvSpPr/>
          <p:nvPr userDrawn="1"/>
        </p:nvSpPr>
        <p:spPr>
          <a:xfrm>
            <a:off x="-92466" y="-226622"/>
            <a:ext cx="12192000" cy="20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sv-SE" sz="1050" dirty="0">
                <a:latin typeface="+mn-lt"/>
              </a:rPr>
              <a:t>För att byta färg, Högerklicka på sidan, välj [Formatera bakgrund], välj [Hel fyllning],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BA74EE-1BA3-4895-A5D2-64B1E8E7F6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4779CC6-60C0-C179-69FB-D21689DB31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63" y="1993899"/>
            <a:ext cx="5233470" cy="3975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8229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664829BD-244B-4098-B11D-59EC94F36A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050" y="882652"/>
            <a:ext cx="4809950" cy="597916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C347EDAC-96C1-4197-BCC9-2DC4DED34E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51623D96-0BE0-4BC8-B64F-4CA833173F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721BD96D-FBDD-45F8-B372-357AE1E91F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76D419E-A1E4-4A0E-ACDF-6D9A7AF14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EFCFC41-F510-45CA-9DBA-43D67F346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DD2CC6-E79F-4223-A01A-FEE33DF31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086CE881-5E47-42CC-8381-53E1A0DC9F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9B18BC9E-33B4-4996-A41D-E303B37E2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9018B2D-11A5-492E-84E0-7C67D3A37BA9" descr="9C21B0ED-DAB9-4172-B8E6-EB775F9B5DE1@chimney">
            <a:extLst>
              <a:ext uri="{FF2B5EF4-FFF2-40B4-BE49-F238E27FC236}">
                <a16:creationId xmlns:a16="http://schemas.microsoft.com/office/drawing/2014/main" id="{A6FFD144-2D09-4A46-A82D-871EFBEE9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6" y="0"/>
            <a:ext cx="12209246" cy="68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855DE3-7E22-4ABF-A5FA-955883CFCB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E2234836-560C-4E90-B2DD-BA97CC41D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50" r:id="rId3"/>
    <p:sldLayoutId id="2147483665" r:id="rId4"/>
    <p:sldLayoutId id="2147483683" r:id="rId5"/>
    <p:sldLayoutId id="2147483666" r:id="rId6"/>
    <p:sldLayoutId id="2147483684" r:id="rId7"/>
    <p:sldLayoutId id="2147483667" r:id="rId8"/>
    <p:sldLayoutId id="2147483681" r:id="rId9"/>
    <p:sldLayoutId id="2147483668" r:id="rId10"/>
    <p:sldLayoutId id="2147483682" r:id="rId11"/>
    <p:sldLayoutId id="2147483663" r:id="rId12"/>
    <p:sldLayoutId id="2147483657" r:id="rId13"/>
    <p:sldLayoutId id="2147483664" r:id="rId14"/>
    <p:sldLayoutId id="2147483662" r:id="rId15"/>
    <p:sldLayoutId id="2147483673" r:id="rId16"/>
    <p:sldLayoutId id="2147483672" r:id="rId17"/>
    <p:sldLayoutId id="2147483687" r:id="rId18"/>
    <p:sldLayoutId id="2147483688" r:id="rId19"/>
    <p:sldLayoutId id="2147483676" r:id="rId20"/>
    <p:sldLayoutId id="2147483649" r:id="rId21"/>
    <p:sldLayoutId id="2147483689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cka.se/omsorg-stod/senior/anhorig-och-narstaend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atarina.wahlberg@nacka.se" TargetMode="External"/><Relationship Id="rId2" Type="http://schemas.openxmlformats.org/officeDocument/2006/relationships/hyperlink" Target="mailto:pia.wikstrom@nacka.se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horiga.s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horiga.s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E06E0D-A495-446E-B7CF-B2A7672D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1" y="2437430"/>
            <a:ext cx="10212693" cy="1325563"/>
          </a:xfrm>
        </p:spPr>
        <p:txBody>
          <a:bodyPr/>
          <a:lstStyle/>
          <a:p>
            <a:r>
              <a:rPr lang="sv-SE" dirty="0"/>
              <a:t>anhörigstöd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F12BFB-C1B2-49EE-AEBF-136FA18685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793" y="3817332"/>
            <a:ext cx="6869136" cy="1707813"/>
          </a:xfrm>
        </p:spPr>
        <p:txBody>
          <a:bodyPr/>
          <a:lstStyle/>
          <a:p>
            <a:r>
              <a:rPr lang="sv-SE" sz="2400" dirty="0"/>
              <a:t>Anhörigcenter, Välfärd samhällsservice: </a:t>
            </a:r>
          </a:p>
          <a:p>
            <a:r>
              <a:rPr lang="sv-SE" sz="2400" dirty="0"/>
              <a:t>Catarina Wahlberg och Pia Wikström</a:t>
            </a:r>
          </a:p>
          <a:p>
            <a:r>
              <a:rPr lang="sv-SE" sz="2000" dirty="0"/>
              <a:t>(SPF 2024-01-15)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E2ABE75-7C0B-4806-A2D6-AF14657098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539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6AF65F1-5139-4241-A0B8-0C0CB05FE2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186F1B5-7691-4B59-97ED-9714DA2B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2400" dirty="0"/>
              <a:t>Synas för medborgarna</a:t>
            </a:r>
          </a:p>
          <a:p>
            <a:r>
              <a:rPr lang="sv-SE" sz="2400" dirty="0"/>
              <a:t>Finnas för medborgarna och deras behov</a:t>
            </a:r>
          </a:p>
          <a:p>
            <a:r>
              <a:rPr lang="sv-SE" sz="2400" dirty="0"/>
              <a:t>Vi försöker att tänka nytt, tex samtalscafé</a:t>
            </a:r>
          </a:p>
          <a:p>
            <a:r>
              <a:rPr lang="sv-SE" sz="2400" dirty="0"/>
              <a:t>Inkludera olika målgrupper, tex barn, föräldrar, olika diagnoser</a:t>
            </a:r>
          </a:p>
          <a:p>
            <a:r>
              <a:rPr lang="sv-SE" sz="2400" dirty="0"/>
              <a:t>Samarbeta med andra enheter i Nacka kommun, tex beroendemottagningen, äldreenheten, omsorgsenheten</a:t>
            </a:r>
          </a:p>
          <a:p>
            <a:r>
              <a:rPr lang="sv-SE" sz="2400" dirty="0"/>
              <a:t>Samarbeta med föreningar</a:t>
            </a:r>
          </a:p>
          <a:p>
            <a:pPr marL="0" indent="0">
              <a:buNone/>
            </a:pPr>
            <a:endParaRPr lang="sv-SE" sz="2800" dirty="0"/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592F855-A3EF-415E-9E56-80C4D533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Vision för Anhörigcenter</a:t>
            </a:r>
          </a:p>
        </p:txBody>
      </p:sp>
    </p:spTree>
    <p:extLst>
      <p:ext uri="{BB962C8B-B14F-4D97-AF65-F5344CB8AC3E}">
        <p14:creationId xmlns:p14="http://schemas.microsoft.com/office/powerpoint/2010/main" val="63477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6AF65F1-5139-4241-A0B8-0C0CB05FE2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186F1B5-7691-4B59-97ED-9714DA2B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2" y="1808163"/>
            <a:ext cx="7915301" cy="4160837"/>
          </a:xfrm>
        </p:spPr>
        <p:txBody>
          <a:bodyPr/>
          <a:lstStyle/>
          <a:p>
            <a:r>
              <a:rPr lang="sv-SE" sz="2400" dirty="0"/>
              <a:t>Nyhetsbrev</a:t>
            </a:r>
          </a:p>
          <a:p>
            <a:r>
              <a:rPr lang="sv-SE" sz="2400" dirty="0"/>
              <a:t>Program</a:t>
            </a:r>
          </a:p>
          <a:p>
            <a:r>
              <a:rPr lang="sv-SE" sz="2400" dirty="0"/>
              <a:t>Kalender på </a:t>
            </a:r>
            <a:r>
              <a:rPr lang="sv-S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https://www.nacka.se/omsorg-stod/senior/anhorig-och-narstaende/</a:t>
            </a:r>
            <a:endParaRPr lang="sv-SE" sz="2400" dirty="0"/>
          </a:p>
          <a:p>
            <a:r>
              <a:rPr lang="sv-SE" sz="2400" dirty="0"/>
              <a:t>Samtalsgrupper och caféer pågår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592F855-A3EF-415E-9E56-80C4D533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Aktuellt för Anhörigcenter </a:t>
            </a:r>
          </a:p>
        </p:txBody>
      </p:sp>
    </p:spTree>
    <p:extLst>
      <p:ext uri="{BB962C8B-B14F-4D97-AF65-F5344CB8AC3E}">
        <p14:creationId xmlns:p14="http://schemas.microsoft.com/office/powerpoint/2010/main" val="334692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103FD5D-451E-8C7F-F7AB-21B771CA2F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C2F834D-75B3-6EB2-53D7-4CF436DEEE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sz="2400" dirty="0"/>
          </a:p>
          <a:p>
            <a:endParaRPr lang="sv-SE" sz="2400" dirty="0"/>
          </a:p>
          <a:p>
            <a:pPr algn="ctr"/>
            <a:r>
              <a:rPr lang="sv-SE" sz="4000" b="1" dirty="0"/>
              <a:t>FRÅGOR TILL OSS?</a:t>
            </a:r>
          </a:p>
          <a:p>
            <a:pPr algn="ctr"/>
            <a:r>
              <a:rPr lang="sv-SE" sz="4000" b="1" dirty="0"/>
              <a:t>ÖNSKEMÅL?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8B8D481-3BF7-A108-5EF3-9E662581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5135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132DBEF-77EA-1721-187F-D9BD31BAA8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DC9C665-EE77-9FC7-5FAB-9DC510D282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36549"/>
            <a:ext cx="7764462" cy="4132451"/>
          </a:xfrm>
        </p:spPr>
        <p:txBody>
          <a:bodyPr/>
          <a:lstStyle/>
          <a:p>
            <a:r>
              <a:rPr lang="sv-SE" sz="2400" dirty="0"/>
              <a:t>Pia Wikström, anhörigkonsulent (närstående över 65 år)</a:t>
            </a:r>
          </a:p>
          <a:p>
            <a:pPr marL="0" indent="0">
              <a:buNone/>
            </a:pPr>
            <a:r>
              <a:rPr lang="sv-SE" sz="2400" dirty="0"/>
              <a:t>08-718 89 08 telefontid måndagar 13-15 (övrig tid telefonsvarare)</a:t>
            </a:r>
          </a:p>
          <a:p>
            <a:pPr marL="0" indent="0">
              <a:buNone/>
            </a:pPr>
            <a:r>
              <a:rPr lang="sv-SE" sz="2400" dirty="0">
                <a:hlinkClick r:id="rId2"/>
              </a:rPr>
              <a:t>pia.wikstrom@nacka.se</a:t>
            </a: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Catarina Wahlberg, anhörigkonsulent/demenssjuksköterska (närstående med demenssjukdom)</a:t>
            </a:r>
          </a:p>
          <a:p>
            <a:pPr marL="0" indent="0">
              <a:buNone/>
            </a:pPr>
            <a:r>
              <a:rPr lang="sv-SE" sz="2400" dirty="0"/>
              <a:t>08-718 80 01 telefontid onsdagar 10-12  (övrig tid telefonsvarare)</a:t>
            </a:r>
          </a:p>
          <a:p>
            <a:pPr marL="0" indent="0">
              <a:buNone/>
            </a:pPr>
            <a:r>
              <a:rPr lang="sv-SE" sz="2400" dirty="0">
                <a:hlinkClick r:id="rId3"/>
              </a:rPr>
              <a:t>catarina.wahlberg@nacka.se</a:t>
            </a: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4B2FD33-76EB-D35C-5785-49BCC88F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406225"/>
          </a:xfrm>
        </p:spPr>
        <p:txBody>
          <a:bodyPr>
            <a:normAutofit/>
          </a:bodyPr>
          <a:lstStyle/>
          <a:p>
            <a:pPr algn="ctr"/>
            <a:br>
              <a:rPr lang="sv-SE" sz="3200" b="1" dirty="0"/>
            </a:br>
            <a:r>
              <a:rPr lang="sv-SE" sz="4800" b="1" dirty="0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2385781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1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D14D81B-2876-4E70-3FE4-65430C0154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567EDD-65F5-81DB-3462-3D1CA997A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2" y="2409986"/>
            <a:ext cx="7496847" cy="3559014"/>
          </a:xfrm>
        </p:spPr>
        <p:txBody>
          <a:bodyPr/>
          <a:lstStyle/>
          <a:p>
            <a:r>
              <a:rPr lang="sv-SE" sz="2400" dirty="0"/>
              <a:t>Catarina Wahlberg, anhörigkonsulent/demenssjuksköterska för anhöriga med närstående som har en demenssjukdom</a:t>
            </a:r>
          </a:p>
          <a:p>
            <a:endParaRPr lang="sv-SE" sz="2400" dirty="0"/>
          </a:p>
          <a:p>
            <a:r>
              <a:rPr lang="sv-SE" sz="2400" dirty="0"/>
              <a:t>Pia Wikström, anhörigkonsulent för anhöriga med närstående som är över 65 år</a:t>
            </a:r>
          </a:p>
          <a:p>
            <a:pPr marL="0" indent="0">
              <a:buNone/>
            </a:pPr>
            <a:endParaRPr lang="sv-SE" sz="2400" dirty="0"/>
          </a:p>
          <a:p>
            <a:endParaRPr lang="sv-SE" sz="24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DB2076C-A7D5-1FF0-65E9-6DAA5356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689674"/>
            <a:ext cx="5187570" cy="943867"/>
          </a:xfrm>
        </p:spPr>
        <p:txBody>
          <a:bodyPr>
            <a:normAutofit/>
          </a:bodyPr>
          <a:lstStyle/>
          <a:p>
            <a:pPr algn="ctr"/>
            <a:br>
              <a:rPr lang="sv-SE" sz="3200" dirty="0"/>
            </a:br>
            <a:r>
              <a:rPr lang="sv-SE" sz="3200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83219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Människoansikte, person, klädsel, leende&#10;&#10;Automatiskt genererad beskrivning">
            <a:extLst>
              <a:ext uri="{FF2B5EF4-FFF2-40B4-BE49-F238E27FC236}">
                <a16:creationId xmlns:a16="http://schemas.microsoft.com/office/drawing/2014/main" id="{11D18A6C-1D95-9D02-A5DF-2E122A997077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>
          <a:xfrm>
            <a:off x="7059478" y="131736"/>
            <a:ext cx="5138716" cy="6369803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C203367-637C-EF50-0A73-DDC215D2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66" y="663677"/>
            <a:ext cx="5448659" cy="568438"/>
          </a:xfrm>
        </p:spPr>
        <p:txBody>
          <a:bodyPr>
            <a:noAutofit/>
          </a:bodyPr>
          <a:lstStyle/>
          <a:p>
            <a:pPr algn="ctr"/>
            <a:r>
              <a:rPr lang="sv-SE" sz="3200" dirty="0"/>
              <a:t>VEM ÄR ANHÖRIG?</a:t>
            </a:r>
            <a:br>
              <a:rPr lang="sv-SE" sz="2800" b="1" kern="0" dirty="0">
                <a:effectLst/>
                <a:latin typeface="Gill Sans MT" panose="020B0502020104020203" pitchFamily="34" charset="0"/>
                <a:ea typeface="SimHei" panose="020B0503020204020204" pitchFamily="49" charset="-122"/>
                <a:cs typeface="Angsana New" panose="02020603050405020304" pitchFamily="18" charset="-34"/>
              </a:rPr>
            </a:br>
            <a:endParaRPr lang="sv-SE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A6C9CB-E36F-8C6B-0B3B-728C46A21F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EA4F2E5-2DBF-9A6A-4BC0-8CD864B122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7971" y="1418095"/>
            <a:ext cx="6656523" cy="5083444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>
                <a:solidFill>
                  <a:srgbClr val="000000"/>
                </a:solidFill>
                <a:effectLst/>
              </a:rPr>
              <a:t>Anhörig</a:t>
            </a:r>
            <a:r>
              <a:rPr lang="sv-SE" sz="2400" i="1" dirty="0">
                <a:solidFill>
                  <a:srgbClr val="000000"/>
                </a:solidFill>
                <a:effectLst/>
              </a:rPr>
              <a:t> </a:t>
            </a:r>
            <a:r>
              <a:rPr lang="sv-SE" sz="2400" b="0" i="0" dirty="0">
                <a:solidFill>
                  <a:srgbClr val="000000"/>
                </a:solidFill>
                <a:effectLst/>
              </a:rPr>
              <a:t>är den som hjälper, stödjer eller lever nära någon som har svårt att klara vardagen på egen hand</a:t>
            </a:r>
          </a:p>
          <a:p>
            <a:pPr marL="0" indent="0">
              <a:buNone/>
            </a:pPr>
            <a:endParaRPr lang="sv-SE" sz="24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sv-SE" sz="2400" b="1" i="0" dirty="0">
                <a:solidFill>
                  <a:srgbClr val="000000"/>
                </a:solidFill>
                <a:effectLst/>
              </a:rPr>
              <a:t>Anhörig kan vara:	- </a:t>
            </a:r>
            <a:r>
              <a:rPr lang="sv-SE" sz="2400" b="0" i="0" dirty="0">
                <a:solidFill>
                  <a:srgbClr val="000000"/>
                </a:solidFill>
                <a:effectLst/>
              </a:rPr>
              <a:t>en partner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000000"/>
                </a:solidFill>
              </a:rPr>
              <a:t>			- vuxna barn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000000"/>
                </a:solidFill>
              </a:rPr>
              <a:t>			- </a:t>
            </a:r>
            <a:r>
              <a:rPr lang="sv-SE" sz="2400" b="0" i="0" dirty="0">
                <a:solidFill>
                  <a:srgbClr val="000000"/>
                </a:solidFill>
                <a:effectLst/>
              </a:rPr>
              <a:t>föräldrar till barn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000000"/>
                </a:solidFill>
              </a:rPr>
              <a:t>			- </a:t>
            </a:r>
            <a:r>
              <a:rPr lang="sv-SE" sz="2400" b="0" i="0" dirty="0">
                <a:solidFill>
                  <a:srgbClr val="000000"/>
                </a:solidFill>
                <a:effectLst/>
              </a:rPr>
              <a:t>barn/ungdomar som tar 				hand om </a:t>
            </a:r>
            <a:r>
              <a:rPr lang="sv-SE" sz="2400" dirty="0">
                <a:solidFill>
                  <a:srgbClr val="000000"/>
                </a:solidFill>
              </a:rPr>
              <a:t>en förälder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000000"/>
                </a:solidFill>
              </a:rPr>
              <a:t>			- </a:t>
            </a:r>
            <a:r>
              <a:rPr lang="sv-SE" sz="2400" b="0" i="0" dirty="0">
                <a:solidFill>
                  <a:srgbClr val="000000"/>
                </a:solidFill>
                <a:effectLst/>
              </a:rPr>
              <a:t>en granne</a:t>
            </a:r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r>
              <a:rPr lang="sv-SE" sz="2400" b="1" dirty="0"/>
              <a:t>Närstående </a:t>
            </a:r>
            <a:r>
              <a:rPr lang="sv-SE" sz="2400" dirty="0"/>
              <a:t>är den som behöver stöd i vardagen</a:t>
            </a:r>
            <a:endParaRPr lang="sv-SE" sz="2400" dirty="0">
              <a:solidFill>
                <a:srgbClr val="000000"/>
              </a:solidFill>
            </a:endParaRPr>
          </a:p>
          <a:p>
            <a:pPr marL="1283400" lvl="4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sv-SE" sz="1800" dirty="0"/>
              <a:t>			(källa </a:t>
            </a:r>
            <a:r>
              <a:rPr lang="sv-SE" sz="1800" dirty="0" err="1"/>
              <a:t>Nka</a:t>
            </a:r>
            <a:r>
              <a:rPr lang="sv-SE" sz="1800" dirty="0"/>
              <a:t>, www.anhoriga.se)</a:t>
            </a:r>
            <a:endParaRPr lang="sv-SE" sz="1800" dirty="0">
              <a:solidFill>
                <a:schemeClr val="tx1"/>
              </a:solidFill>
            </a:endParaRPr>
          </a:p>
          <a:p>
            <a:pPr marL="1283400" lvl="4" indent="0">
              <a:lnSpc>
                <a:spcPct val="115000"/>
              </a:lnSpc>
              <a:spcBef>
                <a:spcPts val="1200"/>
              </a:spcBef>
              <a:buNone/>
            </a:pPr>
            <a:endParaRPr lang="sv-SE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6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23C3D0A-EFD7-4EE4-9D82-2EA0AD055D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E35C43A-C9DF-45DF-AA7C-320D172E33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2278251"/>
            <a:ext cx="7764462" cy="3690749"/>
          </a:xfrm>
        </p:spPr>
        <p:txBody>
          <a:bodyPr/>
          <a:lstStyle/>
          <a:p>
            <a:r>
              <a:rPr lang="sv-SE" sz="2400" dirty="0">
                <a:solidFill>
                  <a:schemeClr val="tx1"/>
                </a:solidFill>
              </a:rPr>
              <a:t>1,3 miljoner vuxna vårdar en närstående (var femte vuxen)</a:t>
            </a:r>
          </a:p>
          <a:p>
            <a:r>
              <a:rPr lang="sv-SE" sz="2400" dirty="0"/>
              <a:t>100 000 personer går ned i arbetstid eller slutar sitt arbete för att kunna hjälpa till	</a:t>
            </a:r>
          </a:p>
          <a:p>
            <a:r>
              <a:rPr lang="sv-SE" sz="2400" dirty="0">
                <a:solidFill>
                  <a:schemeClr val="tx1"/>
                </a:solidFill>
              </a:rPr>
              <a:t>Insatserna besparar samhället 194 miljarder kronor varje år</a:t>
            </a:r>
          </a:p>
          <a:p>
            <a:r>
              <a:rPr lang="sv-SE" sz="2400" dirty="0"/>
              <a:t>Var fjärde vårdar motsvarande en heltidstjänst – mellan 30 och 60 tim/vecka </a:t>
            </a:r>
            <a:endParaRPr lang="sv-SE" sz="2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sv-SE" sz="2400" dirty="0"/>
              <a:t>Trippelarbete, ”sandwicheffekten”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400" dirty="0"/>
              <a:t>			(</a:t>
            </a:r>
            <a:r>
              <a:rPr lang="sv-SE" sz="2400" dirty="0" err="1"/>
              <a:t>Nka</a:t>
            </a:r>
            <a:r>
              <a:rPr lang="sv-SE" sz="2400" dirty="0"/>
              <a:t>, </a:t>
            </a:r>
            <a:r>
              <a:rPr lang="sv-SE" sz="2400" dirty="0">
                <a:hlinkClick r:id="rId3"/>
              </a:rPr>
              <a:t>www.anhoriga.se</a:t>
            </a:r>
            <a:r>
              <a:rPr lang="sv-SE" sz="2400" dirty="0"/>
              <a:t>, Socialstyrelsen)</a:t>
            </a:r>
          </a:p>
          <a:p>
            <a:pPr marL="0" indent="0">
              <a:lnSpc>
                <a:spcPct val="150000"/>
              </a:lnSpc>
              <a:buNone/>
            </a:pPr>
            <a:endParaRPr lang="sv-SE" sz="2400" dirty="0"/>
          </a:p>
          <a:p>
            <a:pPr marL="0" indent="0">
              <a:lnSpc>
                <a:spcPct val="150000"/>
              </a:lnSpc>
              <a:buNone/>
            </a:pPr>
            <a:endParaRPr lang="sv-SE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2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2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sv-SE" sz="2400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F2A01D9-D02F-41E0-AAAC-7A2868E0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550190"/>
            <a:ext cx="7764433" cy="1077132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200" dirty="0">
                <a:solidFill>
                  <a:schemeClr val="tx1"/>
                </a:solidFill>
              </a:rPr>
              <a:t>Socialstyrelsen:</a:t>
            </a:r>
            <a:br>
              <a:rPr lang="sv-SE" sz="2200" dirty="0">
                <a:solidFill>
                  <a:schemeClr val="tx1"/>
                </a:solidFill>
              </a:rPr>
            </a:br>
            <a:br>
              <a:rPr lang="sv-SE" sz="3600" dirty="0">
                <a:solidFill>
                  <a:schemeClr val="tx1"/>
                </a:solidFill>
              </a:rPr>
            </a:br>
            <a:r>
              <a:rPr lang="sv-SE" sz="3600" dirty="0">
                <a:solidFill>
                  <a:schemeClr val="tx1"/>
                </a:solidFill>
              </a:rPr>
              <a:t>”Anhöriga är en samhällsbärande funktion</a:t>
            </a:r>
            <a:r>
              <a:rPr lang="sv-SE" dirty="0">
                <a:solidFill>
                  <a:schemeClr val="tx1"/>
                </a:solidFill>
              </a:rPr>
              <a:t>”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349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79B2B63-3ABD-8791-0118-62682552D1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48CD08-85A5-2F33-6CE0-2778209D0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2" y="2193010"/>
            <a:ext cx="8085783" cy="3775990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De flesta anhöriga som vårdar/stödjer någon är mellan 45-65 år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Anhöriga i åldern 30-44 år ger främst omsorg till barn</a:t>
            </a:r>
          </a:p>
          <a:p>
            <a:r>
              <a:rPr lang="sv-SE" sz="2400" dirty="0"/>
              <a:t>Anhöriga i åldern 45-65 år ger mest omsorg till föräldrar</a:t>
            </a:r>
          </a:p>
          <a:p>
            <a:r>
              <a:rPr lang="sv-SE" sz="2400" dirty="0"/>
              <a:t>Anhöriga, äldre än 65 år ger i hög utsträckning omsorg till sin partner</a:t>
            </a:r>
          </a:p>
          <a:p>
            <a:pPr marL="2039400" lvl="7" indent="0">
              <a:buNone/>
            </a:pPr>
            <a:r>
              <a:rPr lang="sv-SE" sz="2200" dirty="0"/>
              <a:t>				(Socialstyrelsen)</a:t>
            </a: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B674B3D-E839-E4F6-ABB9-DF9ACC51F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Ålder på anhörig som vårdar/stödjer</a:t>
            </a:r>
          </a:p>
        </p:txBody>
      </p:sp>
    </p:spTree>
    <p:extLst>
      <p:ext uri="{BB962C8B-B14F-4D97-AF65-F5344CB8AC3E}">
        <p14:creationId xmlns:p14="http://schemas.microsoft.com/office/powerpoint/2010/main" val="39460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CD78A022-4103-CD2D-226D-D1759D58C9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71BE6DC-015E-9B0B-EF26-3EB7A2C03B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2332495"/>
            <a:ext cx="7764462" cy="3636505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Personer som vårdar eller stödjer närstående</a:t>
            </a:r>
            <a:br>
              <a:rPr lang="sv-SE" sz="2400" dirty="0"/>
            </a:br>
            <a:br>
              <a:rPr lang="sv-SE" sz="2400" dirty="0"/>
            </a:br>
            <a:r>
              <a:rPr lang="sv-SE" sz="2400" b="0" dirty="0"/>
              <a:t>10 §   Socialnämnden ska erbjuda stöd för att underlätta för de personer som vårdar en </a:t>
            </a:r>
            <a:r>
              <a:rPr lang="sv-SE" sz="2400" dirty="0"/>
              <a:t>närstående </a:t>
            </a:r>
            <a:r>
              <a:rPr lang="sv-SE" sz="2400" b="0" dirty="0"/>
              <a:t>som är långvarigt sjuk eller äldre eller som stödjer en närstående som har funktionshinder. </a:t>
            </a:r>
            <a:r>
              <a:rPr lang="sv-SE" sz="2400" b="0" i="1" dirty="0"/>
              <a:t>Lag (2009:549)</a:t>
            </a:r>
            <a:r>
              <a:rPr lang="sv-SE" sz="2400" b="0" dirty="0"/>
              <a:t>.</a:t>
            </a:r>
          </a:p>
          <a:p>
            <a:pPr marL="0" indent="0">
              <a:buNone/>
            </a:pPr>
            <a:endParaRPr lang="sv-SE" sz="2400" b="1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E60B520-15EE-43B5-A82E-EC10B923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782664"/>
            <a:ext cx="7764433" cy="1371599"/>
          </a:xfrm>
        </p:spPr>
        <p:txBody>
          <a:bodyPr anchor="t">
            <a:noAutofit/>
          </a:bodyPr>
          <a:lstStyle/>
          <a:p>
            <a:pPr algn="ctr"/>
            <a:r>
              <a:rPr lang="sv-SE" sz="3200" dirty="0"/>
              <a:t>Socialtjänstlag (2001:453) 5 kap. </a:t>
            </a:r>
            <a:br>
              <a:rPr lang="sv-SE" sz="3200" dirty="0"/>
            </a:br>
            <a:r>
              <a:rPr lang="sv-SE" sz="3200" dirty="0"/>
              <a:t>Särskilda bestämmelser för olika grupper</a:t>
            </a:r>
            <a:endParaRPr lang="sv-SE" sz="3200" b="0" dirty="0"/>
          </a:p>
        </p:txBody>
      </p:sp>
    </p:spTree>
    <p:extLst>
      <p:ext uri="{BB962C8B-B14F-4D97-AF65-F5344CB8AC3E}">
        <p14:creationId xmlns:p14="http://schemas.microsoft.com/office/powerpoint/2010/main" val="393470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B0ACC5A-F1C1-1A5C-AB11-6B27113D4F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BF97B5B-FD2F-1CF1-95B4-BECB728D1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2502975"/>
            <a:ext cx="7764462" cy="3797085"/>
          </a:xfrm>
        </p:spPr>
        <p:txBody>
          <a:bodyPr/>
          <a:lstStyle/>
          <a:p>
            <a:pPr marL="0" indent="0">
              <a:buNone/>
            </a:pPr>
            <a:endParaRPr lang="sv-SE" b="1" dirty="0"/>
          </a:p>
          <a:p>
            <a:r>
              <a:rPr lang="sv-SE" sz="2400" dirty="0"/>
              <a:t>Regeringen fattar beslut om en nationell anhörigstrategi 2022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Syftet med strategin är:</a:t>
            </a:r>
          </a:p>
          <a:p>
            <a:pPr marL="0" indent="0">
              <a:buNone/>
            </a:pPr>
            <a:r>
              <a:rPr lang="sv-SE" sz="2400" dirty="0"/>
              <a:t>	- att stärka anhörigperspektivet inom vård och omsorg</a:t>
            </a:r>
          </a:p>
          <a:p>
            <a:pPr marL="0" indent="0">
              <a:buNone/>
            </a:pPr>
            <a:r>
              <a:rPr lang="sv-SE" sz="2400" dirty="0"/>
              <a:t>	- att stödet till anhöriga är mer likvärdigt över landet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				</a:t>
            </a:r>
            <a:r>
              <a:rPr lang="sv-SE" dirty="0"/>
              <a:t>	</a:t>
            </a:r>
            <a:r>
              <a:rPr lang="sv-SE" sz="2000" dirty="0"/>
              <a:t> (</a:t>
            </a:r>
            <a:r>
              <a:rPr lang="sv-SE" sz="2000" dirty="0" err="1"/>
              <a:t>Nka</a:t>
            </a:r>
            <a:r>
              <a:rPr lang="sv-SE" sz="2000" dirty="0"/>
              <a:t>, </a:t>
            </a:r>
            <a:r>
              <a:rPr lang="sv-SE" sz="2000" dirty="0">
                <a:hlinkClick r:id="rId3"/>
              </a:rPr>
              <a:t>www.anhoriga.se</a:t>
            </a:r>
            <a:r>
              <a:rPr lang="sv-SE" dirty="0"/>
              <a:t>)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46459D3-EA39-76A4-76CE-75AE8C52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960895"/>
            <a:ext cx="7764433" cy="914400"/>
          </a:xfrm>
        </p:spPr>
        <p:txBody>
          <a:bodyPr>
            <a:normAutofit/>
          </a:bodyPr>
          <a:lstStyle/>
          <a:p>
            <a:r>
              <a:rPr lang="sv-SE" sz="3200" dirty="0"/>
              <a:t>Den Nationella </a:t>
            </a:r>
            <a:r>
              <a:rPr lang="sv-SE" sz="3200" dirty="0" err="1"/>
              <a:t>ANHÖRIGSTRATEGIn</a:t>
            </a:r>
            <a:r>
              <a:rPr lang="sv-SE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613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id="{A8495320-690A-4DF7-BE12-91D1348EDEAB}"/>
              </a:ext>
            </a:extLst>
          </p:cNvPr>
          <p:cNvPicPr>
            <a:picLocks noGrp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/>
      </p:pic>
      <p:pic>
        <p:nvPicPr>
          <p:cNvPr id="13" name="Platshållare för bild 12">
            <a:extLst>
              <a:ext uri="{FF2B5EF4-FFF2-40B4-BE49-F238E27FC236}">
                <a16:creationId xmlns:a16="http://schemas.microsoft.com/office/drawing/2014/main" id="{23633534-135F-4635-8299-0B4CC072D816}"/>
              </a:ext>
            </a:extLst>
          </p:cNvPr>
          <p:cNvPicPr>
            <a:picLocks noGrp="1"/>
          </p:cNvPicPr>
          <p:nvPr>
            <p:ph type="pic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93470137-6B61-4170-AAFD-8913B82CC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185981"/>
            <a:ext cx="5233470" cy="945396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600" dirty="0"/>
              <a:t>Anhörigstöd </a:t>
            </a:r>
            <a:br>
              <a:rPr lang="sv-SE" sz="3600" dirty="0"/>
            </a:br>
            <a:r>
              <a:rPr lang="sv-SE" sz="3600" dirty="0"/>
              <a:t>nacka kommun</a:t>
            </a:r>
            <a:br>
              <a:rPr lang="sv-SE" sz="3200" dirty="0"/>
            </a:br>
            <a:endParaRPr lang="sv-SE" sz="32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0E126C4-49F5-4A2C-B74F-236CC1AC0F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F5AD753-A2B9-4332-9AE5-AC0F98F04E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2040673"/>
            <a:ext cx="5233470" cy="4631346"/>
          </a:xfrm>
        </p:spPr>
        <p:txBody>
          <a:bodyPr/>
          <a:lstStyle/>
          <a:p>
            <a:r>
              <a:rPr lang="sv-SE" sz="2400" dirty="0"/>
              <a:t>I Nacka kommun kan anhöriga till närstående som är över 65 år få stöd av två anhörigkonsulenter, varav en även är demenssjuksköterska</a:t>
            </a:r>
          </a:p>
          <a:p>
            <a:endParaRPr lang="sv-SE" sz="2400" dirty="0"/>
          </a:p>
          <a:p>
            <a:r>
              <a:rPr lang="sv-SE" sz="2400" dirty="0"/>
              <a:t>Vi samverkar med REGIONEN, föreningar och ideella organisationer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408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id="{176F2F38-452A-4D2A-A17D-D816CC172ABB}"/>
              </a:ext>
            </a:extLst>
          </p:cNvPr>
          <p:cNvPicPr>
            <a:picLocks noGrp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/>
      </p:pic>
      <p:pic>
        <p:nvPicPr>
          <p:cNvPr id="13" name="Platshållare för bild 12">
            <a:extLst>
              <a:ext uri="{FF2B5EF4-FFF2-40B4-BE49-F238E27FC236}">
                <a16:creationId xmlns:a16="http://schemas.microsoft.com/office/drawing/2014/main" id="{9677C567-2017-46D7-B531-D6299A96E45C}"/>
              </a:ext>
            </a:extLst>
          </p:cNvPr>
          <p:cNvPicPr>
            <a:picLocks noGrp="1"/>
          </p:cNvPicPr>
          <p:nvPr>
            <p:ph type="pic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5ECE85AF-02B3-4C38-9708-6B5D7ACD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568983"/>
          </a:xfrm>
        </p:spPr>
        <p:txBody>
          <a:bodyPr>
            <a:normAutofit/>
          </a:bodyPr>
          <a:lstStyle/>
          <a:p>
            <a:pPr algn="ctr"/>
            <a:r>
              <a:rPr lang="sv-SE" sz="3200" dirty="0"/>
              <a:t>ANHÖRIGCENTER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FBE1C4F-9467-4A6A-9E98-670E2167C4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ADC038-6223-44DA-A512-AE44D21348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394846"/>
            <a:ext cx="5233470" cy="4838685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/>
              <a:t>Vi kan erbjuda:</a:t>
            </a:r>
          </a:p>
          <a:p>
            <a:r>
              <a:rPr lang="sv-SE" sz="2400" dirty="0"/>
              <a:t>Individuella samtal, råd och stöd. Kan fås via besök, hembesök eller via telefon</a:t>
            </a:r>
          </a:p>
          <a:p>
            <a:r>
              <a:rPr lang="sv-SE" sz="2400" dirty="0"/>
              <a:t>Hembesök tillsammans med kommunens biståndshandläggare  </a:t>
            </a:r>
          </a:p>
          <a:p>
            <a:r>
              <a:rPr lang="sv-SE" sz="2400" dirty="0"/>
              <a:t>Samtalsgrupper</a:t>
            </a:r>
          </a:p>
          <a:p>
            <a:r>
              <a:rPr lang="sv-SE" sz="2400" dirty="0"/>
              <a:t>Samtalscafé</a:t>
            </a:r>
          </a:p>
          <a:p>
            <a:r>
              <a:rPr lang="sv-SE" sz="2400" dirty="0"/>
              <a:t>Demenscafé</a:t>
            </a:r>
          </a:p>
          <a:p>
            <a:r>
              <a:rPr lang="sv-SE" sz="2400" dirty="0"/>
              <a:t>Föreläsningar och utbildning</a:t>
            </a:r>
          </a:p>
          <a:p>
            <a:r>
              <a:rPr lang="sv-SE" sz="2400" dirty="0"/>
              <a:t>Handledning och utbildning i bemötande för personal inom vård och omsorg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796095"/>
      </p:ext>
    </p:extLst>
  </p:cSld>
  <p:clrMapOvr>
    <a:masterClrMapping/>
  </p:clrMapOvr>
</p:sld>
</file>

<file path=ppt/theme/theme1.xml><?xml version="1.0" encoding="utf-8"?>
<a:theme xmlns:a="http://schemas.openxmlformats.org/drawingml/2006/main" name="Nacka Kommun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F14E342E-1764-40C6-82EA-E73C60AAC078}" vid="{4FBB8E24-F689-4FDD-8D69-E700AEB19EE9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5E9A8729F57241AFDF85D1EA339A32" ma:contentTypeVersion="8" ma:contentTypeDescription="Skapa ett nytt dokument." ma:contentTypeScope="" ma:versionID="c372c46d549435255b2c30db6ac8b5e8">
  <xsd:schema xmlns:xsd="http://www.w3.org/2001/XMLSchema" xmlns:xs="http://www.w3.org/2001/XMLSchema" xmlns:p="http://schemas.microsoft.com/office/2006/metadata/properties" xmlns:ns2="76f4c010-78f9-4bb1-95e2-183ebcb39fa1" xmlns:ns3="9551ed1f-6870-4d4b-8695-b6b94c3571bc" targetNamespace="http://schemas.microsoft.com/office/2006/metadata/properties" ma:root="true" ma:fieldsID="4044d7bb042a7db8dd2ae999a15e5bce" ns2:_="" ns3:_="">
    <xsd:import namespace="76f4c010-78f9-4bb1-95e2-183ebcb39fa1"/>
    <xsd:import namespace="9551ed1f-6870-4d4b-8695-b6b94c3571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4c010-78f9-4bb1-95e2-183ebcb39f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1ed1f-6870-4d4b-8695-b6b94c357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043A9C-EEE3-48B3-85B0-7E7E7FA120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f4c010-78f9-4bb1-95e2-183ebcb39fa1"/>
    <ds:schemaRef ds:uri="9551ed1f-6870-4d4b-8695-b6b94c3571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1A61FA-361D-4777-A53F-AFD84FF61B1A}">
  <ds:schemaRefs>
    <ds:schemaRef ds:uri="9551ed1f-6870-4d4b-8695-b6b94c3571b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6f4c010-78f9-4bb1-95e2-183ebcb39fa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2CC0E5B-0983-4CDF-8E26-7219B1C679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1275</TotalTime>
  <Words>612</Words>
  <Application>Microsoft Office PowerPoint</Application>
  <PresentationFormat>Bredbild</PresentationFormat>
  <Paragraphs>99</Paragraphs>
  <Slides>14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Gill Sans MT Pro Light</vt:lpstr>
      <vt:lpstr>Nacka Kommun</vt:lpstr>
      <vt:lpstr>anhörigstöd</vt:lpstr>
      <vt:lpstr> presentation</vt:lpstr>
      <vt:lpstr>VEM ÄR ANHÖRIG? </vt:lpstr>
      <vt:lpstr>Socialstyrelsen:  ”Anhöriga är en samhällsbärande funktion” </vt:lpstr>
      <vt:lpstr>Ålder på anhörig som vårdar/stödjer</vt:lpstr>
      <vt:lpstr>Socialtjänstlag (2001:453) 5 kap.  Särskilda bestämmelser för olika grupper</vt:lpstr>
      <vt:lpstr>Den Nationella ANHÖRIGSTRATEGIn </vt:lpstr>
      <vt:lpstr>Anhörigstöd  nacka kommun </vt:lpstr>
      <vt:lpstr>ANHÖRIGCENTER</vt:lpstr>
      <vt:lpstr>Vision för Anhörigcenter</vt:lpstr>
      <vt:lpstr>Aktuellt för Anhörigcenter </vt:lpstr>
      <vt:lpstr>PowerPoint-presentation</vt:lpstr>
      <vt:lpstr> TACK!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Nyhäll Gabriella</dc:creator>
  <cp:lastModifiedBy>Pia Wikström</cp:lastModifiedBy>
  <cp:revision>128</cp:revision>
  <cp:lastPrinted>2018-03-09T14:29:17Z</cp:lastPrinted>
  <dcterms:created xsi:type="dcterms:W3CDTF">2019-05-13T08:30:27Z</dcterms:created>
  <dcterms:modified xsi:type="dcterms:W3CDTF">2024-01-15T15:37:57Z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0x010100955E9A8729F57241AFDF85D1EA339A32</vt:lpwstr>
  </property>
</Properties>
</file>