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EE9"/>
    <a:srgbClr val="006666"/>
    <a:srgbClr val="BABAB3"/>
    <a:srgbClr val="BD3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5" autoAdjust="0"/>
  </p:normalViewPr>
  <p:slideViewPr>
    <p:cSldViewPr snapToGrid="0" showGuides="1">
      <p:cViewPr varScale="1">
        <p:scale>
          <a:sx n="78" d="100"/>
          <a:sy n="78" d="100"/>
        </p:scale>
        <p:origin x="87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46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347D0E73-A6F7-451D-AA07-777EAC5332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3CAE9B4-E6AD-41B1-82E2-A6B1BDB6EF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007CB-1173-4821-A8C9-A2B4DCBBDDD2}" type="datetimeFigureOut">
              <a:rPr lang="sv-SE" smtClean="0"/>
              <a:t>2025-12-17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2582098-6DBF-465E-A0AA-FB253F15CD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8094430-50CD-4534-9CB1-CD0CD5A334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AE46-06EB-4F0D-999E-4FD1E74065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531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815E2-C6C9-401D-9E09-216972CD6236}" type="datetimeFigureOut">
              <a:rPr lang="sv-SE" smtClean="0"/>
              <a:t>2025-12-17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7AB13-884B-48E2-B22F-BA5895D40D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07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2742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1137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1214438"/>
            <a:ext cx="9799654" cy="169873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88975" y="3375213"/>
            <a:ext cx="9799654" cy="793019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Underrubrik/ingress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6BCF07D-5289-47CE-9539-EB1A5B5AC9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676" y="4447242"/>
            <a:ext cx="9799937" cy="6048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sv-SE" dirty="0"/>
              <a:t>Klicka och ange månad och år</a:t>
            </a:r>
          </a:p>
        </p:txBody>
      </p:sp>
    </p:spTree>
    <p:extLst>
      <p:ext uri="{BB962C8B-B14F-4D97-AF65-F5344CB8AC3E}">
        <p14:creationId xmlns:p14="http://schemas.microsoft.com/office/powerpoint/2010/main" val="399228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2 färgrut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7231C83-E522-46E7-A3DE-DCD624CCF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1099" y="1213200"/>
            <a:ext cx="56916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31423" y="1213200"/>
            <a:ext cx="56916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23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099" y="1569034"/>
            <a:ext cx="5691600" cy="627489"/>
          </a:xfrm>
        </p:spPr>
        <p:txBody>
          <a:bodyPr lIns="270000" rIns="27000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1098" y="2322000"/>
            <a:ext cx="5691600" cy="3758400"/>
          </a:xfrm>
        </p:spPr>
        <p:txBody>
          <a:bodyPr lIns="270000" tIns="0" rIns="27000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9738AF2-350A-407D-96A9-933F4A74A4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74" y="1569034"/>
            <a:ext cx="5691600" cy="627489"/>
          </a:xfrm>
        </p:spPr>
        <p:txBody>
          <a:bodyPr lIns="270000" rIns="36000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238198" y="2322000"/>
            <a:ext cx="5691600" cy="3758400"/>
          </a:xfrm>
        </p:spPr>
        <p:txBody>
          <a:bodyPr lIns="270000" tIns="0" rIns="27000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6798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5691600" cy="720000"/>
          </a:xfrm>
        </p:spPr>
        <p:txBody>
          <a:bodyPr rIns="0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5691600" cy="4863600"/>
          </a:xfrm>
        </p:spPr>
        <p:txBody>
          <a:bodyPr rIns="0"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1600" y="360363"/>
            <a:ext cx="5691600" cy="57236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718745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69999" y="360363"/>
            <a:ext cx="5691600" cy="57236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1600" y="360001"/>
            <a:ext cx="5691600" cy="720000"/>
          </a:xfrm>
        </p:spPr>
        <p:txBody>
          <a:bodyPr lIns="0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6231600" y="1220400"/>
            <a:ext cx="5691600" cy="4863600"/>
          </a:xfrm>
        </p:spPr>
        <p:txBody>
          <a:bodyPr lIns="0"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02035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18800" y="360001"/>
            <a:ext cx="3704400" cy="720000"/>
          </a:xfrm>
        </p:spPr>
        <p:txBody>
          <a:bodyPr lIns="0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8218800" y="1214438"/>
            <a:ext cx="3704400" cy="4864100"/>
          </a:xfrm>
        </p:spPr>
        <p:txBody>
          <a:bodyPr l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001"/>
            <a:ext cx="7678800" cy="5724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4253051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363"/>
            <a:ext cx="11653200" cy="57181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3205086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363"/>
            <a:ext cx="5691600" cy="57181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7497BEA8-51D2-43C1-95AE-EC9BF8F58C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1600" y="360363"/>
            <a:ext cx="5689675" cy="27252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70409657-2091-44D2-818E-E58800D8F0E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31600" y="3353338"/>
            <a:ext cx="5689675" cy="27252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2586889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BCB19C2-8694-44AB-8546-DF9F0D8CB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</p:spTree>
    <p:extLst>
      <p:ext uri="{BB962C8B-B14F-4D97-AF65-F5344CB8AC3E}">
        <p14:creationId xmlns:p14="http://schemas.microsoft.com/office/powerpoint/2010/main" val="1862346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2074769"/>
            <a:ext cx="9799200" cy="2708462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72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</p:spTree>
    <p:extLst>
      <p:ext uri="{BB962C8B-B14F-4D97-AF65-F5344CB8AC3E}">
        <p14:creationId xmlns:p14="http://schemas.microsoft.com/office/powerpoint/2010/main" val="1025302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1272988"/>
            <a:ext cx="9799200" cy="164018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Tackfras/avslutningsfras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84000" y="3375213"/>
            <a:ext cx="9799200" cy="457435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ditt namn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6BCF07D-5289-47CE-9539-EB1A5B5AC9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000" y="3832648"/>
            <a:ext cx="9799200" cy="45937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</a:lstStyle>
          <a:p>
            <a:pPr lvl="0"/>
            <a:r>
              <a:rPr lang="sv-SE" dirty="0"/>
              <a:t>Klicka och skriv enhet/nämnd/förvaltning/avdelning</a:t>
            </a:r>
          </a:p>
        </p:txBody>
      </p:sp>
    </p:spTree>
    <p:extLst>
      <p:ext uri="{BB962C8B-B14F-4D97-AF65-F5344CB8AC3E}">
        <p14:creationId xmlns:p14="http://schemas.microsoft.com/office/powerpoint/2010/main" val="384115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D76B892-BB11-4468-87F0-AD6F839D5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998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7678800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8668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(b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D76B892-BB11-4468-87F0-AD6F839D5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11664000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3544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23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5691600" cy="48636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231423" y="1220400"/>
            <a:ext cx="5691600" cy="48636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1649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bred väns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7678800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8218800" y="1220400"/>
            <a:ext cx="3704400" cy="4863600"/>
          </a:xfrm>
          <a:noFill/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4041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bred 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37044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4244400" y="1220400"/>
            <a:ext cx="7678800" cy="4863600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6417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37044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4244400" y="1220400"/>
            <a:ext cx="37044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8" name="Platshållare för innehåll 6"/>
          <p:cNvSpPr>
            <a:spLocks noGrp="1"/>
          </p:cNvSpPr>
          <p:nvPr>
            <p:ph sz="quarter" idx="15" hasCustomPrompt="1"/>
          </p:nvPr>
        </p:nvSpPr>
        <p:spPr>
          <a:xfrm>
            <a:off x="8218800" y="1220400"/>
            <a:ext cx="37044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0837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underrubri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23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9999" y="1569034"/>
            <a:ext cx="5691600" cy="627489"/>
          </a:xfrm>
        </p:spPr>
        <p:txBody>
          <a:bodyPr lIns="0" rIns="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2322311"/>
            <a:ext cx="5691600" cy="3758444"/>
          </a:xfrm>
        </p:spPr>
        <p:txBody>
          <a:bodyPr tIns="0" bIns="0"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9738AF2-350A-407D-96A9-933F4A74A4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1423" y="1569034"/>
            <a:ext cx="5691600" cy="627489"/>
          </a:xfrm>
        </p:spPr>
        <p:txBody>
          <a:bodyPr lIns="0" rIns="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231423" y="2322311"/>
            <a:ext cx="5691600" cy="3758443"/>
          </a:xfrm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9797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ehållsdel (fär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0000" y="1213200"/>
            <a:ext cx="116640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000" y="1569034"/>
            <a:ext cx="7678800" cy="627489"/>
          </a:xfrm>
        </p:spPr>
        <p:txBody>
          <a:bodyPr lIns="270000" rIns="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2322000"/>
            <a:ext cx="7678800" cy="3758400"/>
          </a:xfrm>
        </p:spPr>
        <p:txBody>
          <a:bodyPr lIns="270000" tIns="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191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69823" y="360001"/>
            <a:ext cx="11653200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69823" y="1220400"/>
            <a:ext cx="11653200" cy="48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" name="Bildobjek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271701" y="6273391"/>
            <a:ext cx="1261601" cy="391861"/>
          </a:xfrm>
          <a:prstGeom prst="rect">
            <a:avLst/>
          </a:prstGeom>
        </p:spPr>
      </p:pic>
      <p:pic>
        <p:nvPicPr>
          <p:cNvPr id="11" name="Bildobjek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795063" y="6344115"/>
            <a:ext cx="10134067" cy="274241"/>
          </a:xfrm>
          <a:prstGeom prst="rect">
            <a:avLst/>
          </a:prstGeom>
        </p:spPr>
      </p:pic>
      <p:sp>
        <p:nvSpPr>
          <p:cNvPr id="4" name="xxLanguageTextBox">
            <a:extLst>
              <a:ext uri="{FF2B5EF4-FFF2-40B4-BE49-F238E27FC236}">
                <a16:creationId xmlns:a16="http://schemas.microsoft.com/office/drawing/2014/main" id="{E9C265A1-0AD9-239B-00B7-6037D27FB660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78184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1" r:id="rId2"/>
    <p:sldLayoutId id="2147483684" r:id="rId3"/>
    <p:sldLayoutId id="2147483677" r:id="rId4"/>
    <p:sldLayoutId id="2147483682" r:id="rId5"/>
    <p:sldLayoutId id="2147483683" r:id="rId6"/>
    <p:sldLayoutId id="2147483678" r:id="rId7"/>
    <p:sldLayoutId id="2147483685" r:id="rId8"/>
    <p:sldLayoutId id="2147483689" r:id="rId9"/>
    <p:sldLayoutId id="2147483697" r:id="rId10"/>
    <p:sldLayoutId id="2147483690" r:id="rId11"/>
    <p:sldLayoutId id="2147483691" r:id="rId12"/>
    <p:sldLayoutId id="2147483693" r:id="rId13"/>
    <p:sldLayoutId id="2147483692" r:id="rId14"/>
    <p:sldLayoutId id="2147483694" r:id="rId15"/>
    <p:sldLayoutId id="2147483679" r:id="rId16"/>
    <p:sldLayoutId id="2147483695" r:id="rId17"/>
    <p:sldLayoutId id="2147483696" r:id="rId18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1800"/>
        </a:spcBef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86000" indent="-180000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180975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180000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62000" indent="-179388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66" userDrawn="1">
          <p15:clr>
            <a:srgbClr val="F26B43"/>
          </p15:clr>
        </p15:guide>
        <p15:guide id="3" pos="7519" userDrawn="1">
          <p15:clr>
            <a:srgbClr val="F26B43"/>
          </p15:clr>
        </p15:guide>
        <p15:guide id="6" orient="horz" pos="221" userDrawn="1">
          <p15:clr>
            <a:srgbClr val="F26B43"/>
          </p15:clr>
        </p15:guide>
        <p15:guide id="7" orient="horz" pos="3829" userDrawn="1">
          <p15:clr>
            <a:srgbClr val="F26B43"/>
          </p15:clr>
        </p15:guide>
        <p15:guide id="8" orient="horz" pos="7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Mun och tandhälsa </a:t>
            </a:r>
          </a:p>
        </p:txBody>
      </p:sp>
      <p:sp>
        <p:nvSpPr>
          <p:cNvPr id="6" name="Underrubrik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Inom särskilt boende för personer över 65 år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2025-09-16</a:t>
            </a:r>
          </a:p>
        </p:txBody>
      </p:sp>
    </p:spTree>
    <p:extLst>
      <p:ext uri="{BB962C8B-B14F-4D97-AF65-F5344CB8AC3E}">
        <p14:creationId xmlns:p14="http://schemas.microsoft.com/office/powerpoint/2010/main" val="401686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 god munhälsa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En god munhälsa har stor betydelse för livskvaliteten, självkänslan och det sociala livet. Vid sviktande hälsa kan det vara svårt att klara sin egen munvård. </a:t>
            </a:r>
          </a:p>
          <a:p>
            <a:r>
              <a:rPr lang="sv-SE" dirty="0"/>
              <a:t>Att arbeta med att främja munhälsan innebär att stödja personen i att själv göra det man kan och att ta tillvara på de äldres egna resurser och möjligheter.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7702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5BD838-D84A-3F5A-1D63-8CC14F029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Att arbeta förebyggande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912BE3-109C-FA60-D722-783F2093C7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Senior Alert ett nationellt Kvalitetsregister, information och samtycke </a:t>
            </a:r>
          </a:p>
          <a:p>
            <a:r>
              <a:rPr lang="sv-SE" dirty="0"/>
              <a:t>Riskbedömning ROAG-</a:t>
            </a:r>
            <a:r>
              <a:rPr lang="sv-SE" dirty="0" err="1"/>
              <a:t>Revised</a:t>
            </a:r>
            <a:r>
              <a:rPr lang="sv-SE" dirty="0"/>
              <a:t> Oral </a:t>
            </a:r>
            <a:r>
              <a:rPr lang="sv-SE" dirty="0" err="1"/>
              <a:t>Assessment</a:t>
            </a:r>
            <a:r>
              <a:rPr lang="sv-SE" dirty="0"/>
              <a:t> Guide</a:t>
            </a:r>
          </a:p>
          <a:p>
            <a:r>
              <a:rPr lang="sv-SE" dirty="0"/>
              <a:t>Bedömning av röst, läppar, munslemhinna, tunga, tandkött, tänder, protes, saliv och sväljning</a:t>
            </a:r>
          </a:p>
        </p:txBody>
      </p:sp>
    </p:spTree>
    <p:extLst>
      <p:ext uri="{BB962C8B-B14F-4D97-AF65-F5344CB8AC3E}">
        <p14:creationId xmlns:p14="http://schemas.microsoft.com/office/powerpoint/2010/main" val="1401463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24FA9A-D483-CDF5-9E40-CC0C07460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Åtgärder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24D7C7-A2D2-4742-2E1C-1BD36F16802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Stöd och hjälp med munhygien av omvårdnadspersonalen</a:t>
            </a:r>
          </a:p>
          <a:p>
            <a:r>
              <a:rPr lang="sv-SE" dirty="0"/>
              <a:t>Uppföljning och bedömning av sjuksköterska</a:t>
            </a:r>
          </a:p>
          <a:p>
            <a:r>
              <a:rPr lang="sv-SE" dirty="0"/>
              <a:t>Hälsoplan-genomförandeplan</a:t>
            </a:r>
          </a:p>
          <a:p>
            <a:r>
              <a:rPr lang="sv-SE" dirty="0"/>
              <a:t>Regelbunden tandvård för att förebygga och behandla</a:t>
            </a:r>
          </a:p>
          <a:p>
            <a:r>
              <a:rPr lang="sv-SE" dirty="0"/>
              <a:t>Mobil tandvård i hemmet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1773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CCC806-243A-C067-DBCB-FAD4A7247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Mobil tandvård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CD6899-A9FA-2F7D-FF4E-34D160E4B14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dirty="0"/>
              <a:t>Kostnadsfri munhälsobedömning 1 gång per år</a:t>
            </a:r>
          </a:p>
          <a:p>
            <a:r>
              <a:rPr lang="sv-SE" dirty="0"/>
              <a:t>Tandläkare och tandhygienist</a:t>
            </a:r>
          </a:p>
          <a:p>
            <a:r>
              <a:rPr lang="sv-SE" dirty="0"/>
              <a:t>Val av utförare</a:t>
            </a:r>
          </a:p>
          <a:p>
            <a:r>
              <a:rPr lang="sv-SE" dirty="0"/>
              <a:t>Omfattas av högkostnadsskyddet och ingår i nödvändig tandvård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Vanliga behandlingar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röntgen, undersökning, lagning av tänder, tanduttagning, tandhygienistbehandling, justering, lagning eller framställande av nya  proteser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313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3CE65B-FD88-D3CE-318E-5CC1BCCB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Kostnader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1762EC-7263-6D89-37CC-7109467C059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Tandvårdsstödsintyg för nödvändig tandvård </a:t>
            </a:r>
          </a:p>
          <a:p>
            <a:r>
              <a:rPr lang="sv-SE" dirty="0"/>
              <a:t>Avgiften på 275 kr ingår i högkostnadsskyddet</a:t>
            </a:r>
          </a:p>
          <a:p>
            <a:r>
              <a:rPr lang="sv-SE" dirty="0"/>
              <a:t> Om man har fyllt 85 år betalar man ingen patientavgift och besöket blir då kostnadsfritt</a:t>
            </a:r>
          </a:p>
          <a:p>
            <a:r>
              <a:rPr lang="sv-SE" dirty="0"/>
              <a:t>Patientavgiften betalas via faktura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119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82EF6C-1752-7280-D5B4-3DA8B1B78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Tandvårdsreformen 2026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2DDBE55-69CD-FC10-26FC-6B86B95694E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sv-SE" sz="5000" b="1" dirty="0"/>
              <a:t>Tiotandvård är en del av regeringens nya tandvårdsreform som förväntas träda i kraft 1 januari 2026.</a:t>
            </a:r>
          </a:p>
          <a:p>
            <a:r>
              <a:rPr lang="sv-SE" sz="5000" dirty="0"/>
              <a:t>Tiotandvård gäller personer som fyller 67 år under 2026 eller är äldre</a:t>
            </a:r>
          </a:p>
          <a:p>
            <a:r>
              <a:rPr lang="sv-SE" sz="5000" dirty="0"/>
              <a:t>Denna patientgrupp kommer betala 10 % av referenspriset på vissa behandlingar</a:t>
            </a:r>
          </a:p>
          <a:p>
            <a:r>
              <a:rPr lang="sv-SE" sz="5000" dirty="0"/>
              <a:t>Tiotandvård innefattar inte undersökningar, röntgen, kontroller, förebyggande tandvård</a:t>
            </a:r>
          </a:p>
          <a:p>
            <a:r>
              <a:rPr lang="sv-SE" sz="5000" dirty="0"/>
              <a:t>Protetiska behandlingar efter tandposition fem omfattas inte av Tiotandvården </a:t>
            </a:r>
          </a:p>
          <a:p>
            <a:r>
              <a:rPr lang="sv-SE" sz="5000" dirty="0"/>
              <a:t>Högkostnadsskyddet fortsätter att gälla för den tandvård som inte omfattas av tiotandvården</a:t>
            </a:r>
          </a:p>
          <a:p>
            <a:r>
              <a:rPr lang="sv-SE" sz="5000" dirty="0"/>
              <a:t>Det allmänna tandvårdsbidraget, ATB, för denna patientgrupp är på 600 kronor. Tiden ATB kan sparas ökas till tre år</a:t>
            </a:r>
          </a:p>
          <a:p>
            <a:r>
              <a:rPr lang="sv-SE" sz="5000" dirty="0"/>
              <a:t>Särskilt tandvårdsbidrag, STB, höjs för denna patientgrupp till 1000 kronor per halvår och kommer kunna sparas i ett år</a:t>
            </a:r>
          </a:p>
          <a:p>
            <a:r>
              <a:rPr lang="sv-SE" sz="5000" dirty="0"/>
              <a:t>Estetisk tandvård omfattas inte av tiotandvården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84151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Haninge kommun">
  <a:themeElements>
    <a:clrScheme name="Haninge kommun - 1">
      <a:dk1>
        <a:sysClr val="windowText" lastClr="000000"/>
      </a:dk1>
      <a:lt1>
        <a:sysClr val="window" lastClr="FFFFFF"/>
      </a:lt1>
      <a:dk2>
        <a:srgbClr val="0000FF"/>
      </a:dk2>
      <a:lt2>
        <a:srgbClr val="FFFFFF"/>
      </a:lt2>
      <a:accent1>
        <a:srgbClr val="0081C5"/>
      </a:accent1>
      <a:accent2>
        <a:srgbClr val="E28F27"/>
      </a:accent2>
      <a:accent3>
        <a:srgbClr val="DC4228"/>
      </a:accent3>
      <a:accent4>
        <a:srgbClr val="8FB63F"/>
      </a:accent4>
      <a:accent5>
        <a:srgbClr val="582C83"/>
      </a:accent5>
      <a:accent6>
        <a:srgbClr val="A77550"/>
      </a:accent6>
      <a:hlink>
        <a:srgbClr val="0000FF"/>
      </a:hlink>
      <a:folHlink>
        <a:srgbClr val="800080"/>
      </a:folHlink>
    </a:clrScheme>
    <a:fontScheme name="IV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4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aninge kommun ny.potx" id="{5A37C318-071D-441B-9F0B-3DB97AD77FF9}" vid="{E70370BB-CC2A-4843-888E-17344F3D1DD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2143</TotalTime>
  <Words>335</Words>
  <Application>Microsoft Office PowerPoint</Application>
  <PresentationFormat>Bredbild</PresentationFormat>
  <Paragraphs>42</Paragraphs>
  <Slides>7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Calibri</vt:lpstr>
      <vt:lpstr>Corbel</vt:lpstr>
      <vt:lpstr>Haninge kommun</vt:lpstr>
      <vt:lpstr>Mun och tandhälsa </vt:lpstr>
      <vt:lpstr>En god munhälsa</vt:lpstr>
      <vt:lpstr>Att arbeta förebyggande</vt:lpstr>
      <vt:lpstr>Åtgärder</vt:lpstr>
      <vt:lpstr>Mobil tandvård </vt:lpstr>
      <vt:lpstr>Kostnader</vt:lpstr>
      <vt:lpstr>Tandvårdsreformen 2026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Katarina Blocksjö</dc:creator>
  <cp:lastModifiedBy>Lena Vilmar</cp:lastModifiedBy>
  <cp:revision>2</cp:revision>
  <dcterms:created xsi:type="dcterms:W3CDTF">2020-01-15T11:02:53Z</dcterms:created>
  <dcterms:modified xsi:type="dcterms:W3CDTF">2025-12-17T16:00:32Z</dcterms:modified>
</cp:coreProperties>
</file>