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63" r:id="rId5"/>
    <p:sldId id="264" r:id="rId6"/>
    <p:sldId id="259" r:id="rId7"/>
    <p:sldId id="258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94675" autoAdjust="0"/>
  </p:normalViewPr>
  <p:slideViewPr>
    <p:cSldViewPr snapToGrid="0" showGuides="1">
      <p:cViewPr varScale="1">
        <p:scale>
          <a:sx n="70" d="100"/>
          <a:sy n="70" d="100"/>
        </p:scale>
        <p:origin x="3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2026-03-17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83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07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423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1600" cy="627489"/>
          </a:xfrm>
        </p:spPr>
        <p:txBody>
          <a:bodyPr lIns="270000" rIns="27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1600" cy="627489"/>
          </a:xfrm>
        </p:spPr>
        <p:txBody>
          <a:bodyPr lIns="270000" rIns="36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6916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600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600" y="360001"/>
            <a:ext cx="56916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1600" y="1220400"/>
            <a:ext cx="56916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800" y="360001"/>
            <a:ext cx="37044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18800" y="1214438"/>
            <a:ext cx="37044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6788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532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6916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600" y="360363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1600" y="3353338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18800" y="1220400"/>
            <a:ext cx="37044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76788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188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2322311"/>
            <a:ext cx="5691600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1423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2322311"/>
            <a:ext cx="5691600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678800" cy="627489"/>
          </a:xfrm>
        </p:spPr>
        <p:txBody>
          <a:bodyPr lIns="27000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678800" cy="3758400"/>
          </a:xfrm>
        </p:spPr>
        <p:txBody>
          <a:bodyPr lIns="27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53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53200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233928D6-6CA3-E2A1-5792-5CF1D08D5A32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9" userDrawn="1">
          <p15:clr>
            <a:srgbClr val="F26B43"/>
          </p15:clr>
        </p15:guide>
        <p15:guide id="6" orient="horz" pos="221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Pensionärsrådet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Elisa Reinikainen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17 mars 2026</a:t>
            </a:r>
          </a:p>
        </p:txBody>
      </p:sp>
    </p:spTree>
    <p:extLst>
      <p:ext uri="{BB962C8B-B14F-4D97-AF65-F5344CB8AC3E}">
        <p14:creationId xmlns:p14="http://schemas.microsoft.com/office/powerpoint/2010/main" val="40168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C7A232-6069-2131-F777-199931D7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98" y="360000"/>
            <a:ext cx="11653200" cy="1430699"/>
          </a:xfrm>
        </p:spPr>
        <p:txBody>
          <a:bodyPr>
            <a:normAutofit fontScale="90000"/>
          </a:bodyPr>
          <a:lstStyle/>
          <a:p>
            <a:r>
              <a:rPr lang="sv-SE" dirty="0"/>
              <a:t>Jämförelse av kommunens kostnader för särskilt boende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69AD61-FA6D-2BD9-9CD6-5FD2A0BD98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999" y="2159000"/>
            <a:ext cx="7678800" cy="3925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Kostnad särskilt boende, över rikssnittet: </a:t>
            </a:r>
          </a:p>
          <a:p>
            <a:r>
              <a:rPr lang="sv-SE" dirty="0"/>
              <a:t>Haninge:153 008 kr/invånare 80+</a:t>
            </a:r>
          </a:p>
          <a:p>
            <a:r>
              <a:rPr lang="sv-SE" dirty="0"/>
              <a:t>Riket:146 614 kr/invånare 80+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985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 för särskilt boende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269998" y="1220400"/>
            <a:ext cx="10035289" cy="4863600"/>
          </a:xfrm>
        </p:spPr>
        <p:txBody>
          <a:bodyPr>
            <a:normAutofit/>
          </a:bodyPr>
          <a:lstStyle/>
          <a:p>
            <a:r>
              <a:rPr lang="sv-SE" b="1" dirty="0"/>
              <a:t>Avgifter som tas ut från kund/boende:</a:t>
            </a:r>
          </a:p>
          <a:p>
            <a:pPr lvl="1"/>
            <a:r>
              <a:rPr lang="sv-SE" dirty="0"/>
              <a:t>Hyra – tas ut av boendet, skiljer sig mellan olika boenden.</a:t>
            </a:r>
          </a:p>
          <a:p>
            <a:pPr lvl="1"/>
            <a:r>
              <a:rPr lang="sv-SE" dirty="0"/>
              <a:t>Vård, service och larm 2660kr/månad</a:t>
            </a:r>
          </a:p>
          <a:p>
            <a:pPr lvl="1"/>
            <a:r>
              <a:rPr lang="sv-SE" dirty="0"/>
              <a:t>Kost 4028kr/månad</a:t>
            </a:r>
          </a:p>
          <a:p>
            <a:pPr lvl="1"/>
            <a:r>
              <a:rPr lang="sv-SE" dirty="0"/>
              <a:t>Avgiftstak för vård- och omsorgsinsatser 2660kr/månad</a:t>
            </a:r>
          </a:p>
          <a:p>
            <a:r>
              <a:rPr lang="sv-SE" dirty="0"/>
              <a:t>Kommunen har skickat ut information om avgifter för vård och omsorg där </a:t>
            </a:r>
            <a:r>
              <a:rPr lang="sv-SE" b="1" i="1" dirty="0"/>
              <a:t>bostad utan hyreskostnad </a:t>
            </a:r>
            <a:r>
              <a:rPr lang="sv-SE" dirty="0"/>
              <a:t>syftar på HVB hem eller annan placering där kunden inte betalar hyra. </a:t>
            </a:r>
          </a:p>
        </p:txBody>
      </p:sp>
    </p:spTree>
    <p:extLst>
      <p:ext uri="{BB962C8B-B14F-4D97-AF65-F5344CB8AC3E}">
        <p14:creationId xmlns:p14="http://schemas.microsoft.com/office/powerpoint/2010/main" val="95770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05140-F7EF-1022-D828-5176768A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Målet med god och nära 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54F051-36FE-ECBE-6AA2-BB687A1EE8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Kontinuitet i kommunala primärvården	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Tillgänglighet i kommunala primärvården  	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Förebyggande och hälsofrämjande arbete i hälso- och sjukvården	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Habiliterande och rehabiliterande arbete i hälso- och sjukvården 	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Planering och samverkan mellan kommun och region för hälso- och sjukvården	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Kompetensförsörjning och arbetsmiljö i primärvården 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101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EA15BC-192D-E0A2-57DB-F39E5CA8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Kommunal primärvård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81B04F-7724-2447-4B80-783822E5B3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998" y="1220400"/>
            <a:ext cx="9422641" cy="4863600"/>
          </a:xfrm>
        </p:spPr>
        <p:txBody>
          <a:bodyPr/>
          <a:lstStyle/>
          <a:p>
            <a:r>
              <a:rPr lang="sv-SE" dirty="0"/>
              <a:t>Särskilda boenden för äldre </a:t>
            </a:r>
          </a:p>
          <a:p>
            <a:r>
              <a:rPr lang="sv-SE" dirty="0"/>
              <a:t>Dagverksamhet för äldre</a:t>
            </a:r>
          </a:p>
          <a:p>
            <a:r>
              <a:rPr lang="sv-SE" dirty="0"/>
              <a:t>Särskilda boenden enligt LSS</a:t>
            </a:r>
          </a:p>
          <a:p>
            <a:r>
              <a:rPr lang="sv-SE" dirty="0"/>
              <a:t>Särskilda boenden för personer med psykisk funktionshinder (socialpsykiatri)</a:t>
            </a:r>
          </a:p>
          <a:p>
            <a:r>
              <a:rPr lang="sv-SE" dirty="0"/>
              <a:t>Dagliga verksamheter enligt LSS</a:t>
            </a:r>
          </a:p>
        </p:txBody>
      </p:sp>
    </p:spTree>
    <p:extLst>
      <p:ext uri="{BB962C8B-B14F-4D97-AF65-F5344CB8AC3E}">
        <p14:creationId xmlns:p14="http://schemas.microsoft.com/office/powerpoint/2010/main" val="77923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1FCF8F-4026-0906-0CBD-BC534267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God och nära vård på särskilda boenden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6B3DBC-B1B0-294E-1BD2-2EA8BE4826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06000" lvl="1" indent="0">
              <a:buNone/>
            </a:pPr>
            <a:r>
              <a:rPr lang="sv-SE" dirty="0"/>
              <a:t>Statsbidrag 2026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v-SE" dirty="0"/>
              <a:t>Utbildning inom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sv-SE" dirty="0"/>
              <a:t>inkontinens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sv-SE" dirty="0"/>
              <a:t>sårvård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sv-SE" dirty="0"/>
              <a:t>demens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sv-SE" dirty="0"/>
              <a:t>palliativ vård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v-SE" dirty="0"/>
              <a:t>Tekniska hjälpmedel: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sv-SE" dirty="0"/>
              <a:t>motoriserade draglakan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sv-SE" dirty="0"/>
              <a:t>bidétoaletter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sv-SE" dirty="0"/>
              <a:t>sängar som kan ställas till stående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v-SE" dirty="0"/>
              <a:t>Sensorbaserade larm på särskilda boenden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v-SE" dirty="0"/>
              <a:t>Öka kontinuiteten av vikarierande sjuksköterskor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v-SE" dirty="0"/>
              <a:t>Samverkan med läkarorganisationerna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v-SE" dirty="0"/>
              <a:t>Uppdatera överenskommelsen med regionen inom äldreområden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413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4784E7-AAEB-2EC2-E22E-B376687E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Bidra till god och nära vård i ordinärt boende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F7C661-B289-D1C6-E40C-9F4F8E4659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128" y="1395662"/>
            <a:ext cx="7823671" cy="4688337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§"/>
            </a:pPr>
            <a:r>
              <a:rPr lang="sv-SE" sz="2400" dirty="0"/>
              <a:t>Biståndshandläggare på vårdcentralerna och andra platser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sv-SE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v-SE" sz="2400" dirty="0"/>
              <a:t>Samverkan mellan hemtjänst, hemsjukvård, primärvårdsrehabilitering och biståndshandläggare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sv-SE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v-SE" sz="2400" dirty="0"/>
              <a:t>Aktivt arbete med samordnad individuell planering, särskilt med utskrivning från slutenvård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sv-SE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sv-SE" sz="2400" dirty="0"/>
              <a:t>Arbete med </a:t>
            </a:r>
            <a:r>
              <a:rPr lang="sv-SE" sz="2400" dirty="0" err="1"/>
              <a:t>Storsthlm</a:t>
            </a:r>
            <a:r>
              <a:rPr lang="sv-SE" sz="2400" dirty="0"/>
              <a:t> för att förbättra utskrivningsprocessen för patienter med stora omvårdnadsbehov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sv-SE" sz="2400" dirty="0"/>
          </a:p>
          <a:p>
            <a:pPr lvl="2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5533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1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289</Words>
  <Application>Microsoft Office PowerPoint</Application>
  <PresentationFormat>Bredbild</PresentationFormat>
  <Paragraphs>53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Haninge kommun</vt:lpstr>
      <vt:lpstr>Pensionärsrådet</vt:lpstr>
      <vt:lpstr>Jämförelse av kommunens kostnader för särskilt boende  </vt:lpstr>
      <vt:lpstr>Kostnader för särskilt boende</vt:lpstr>
      <vt:lpstr>Målet med god och nära vård</vt:lpstr>
      <vt:lpstr>Kommunal primärvård</vt:lpstr>
      <vt:lpstr>God och nära vård på särskilda boenden</vt:lpstr>
      <vt:lpstr>Bidra till god och nära vård i ordinärt boende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Elisa Reinikainen</dc:creator>
  <cp:lastModifiedBy>Elisa Reinikainen</cp:lastModifiedBy>
  <cp:revision>4</cp:revision>
  <dcterms:created xsi:type="dcterms:W3CDTF">2020-01-15T11:02:53Z</dcterms:created>
  <dcterms:modified xsi:type="dcterms:W3CDTF">2026-03-17T16:47:06Z</dcterms:modified>
</cp:coreProperties>
</file>