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6" r:id="rId2"/>
    <p:sldId id="259" r:id="rId3"/>
    <p:sldId id="261" r:id="rId4"/>
    <p:sldId id="260" r:id="rId5"/>
    <p:sldId id="257"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EE9"/>
    <a:srgbClr val="006666"/>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5" autoAdjust="0"/>
  </p:normalViewPr>
  <p:slideViewPr>
    <p:cSldViewPr snapToGrid="0" showGuides="1">
      <p:cViewPr varScale="1">
        <p:scale>
          <a:sx n="82" d="100"/>
          <a:sy n="82" d="100"/>
        </p:scale>
        <p:origin x="672"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7" d="100"/>
          <a:sy n="137" d="100"/>
        </p:scale>
        <p:origin x="46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9007CB-1173-4821-A8C9-A2B4DCBBDDD2}" type="datetimeFigureOut">
              <a:rPr lang="sv-SE" smtClean="0"/>
              <a:t>2025-12-17</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815E2-C6C9-401D-9E09-216972CD6236}" type="datetimeFigureOut">
              <a:rPr lang="sv-SE" smtClean="0"/>
              <a:t>2025-12-17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1</a:t>
            </a:fld>
            <a:endParaRPr lang="sv-SE" dirty="0"/>
          </a:p>
        </p:txBody>
      </p:sp>
    </p:spTree>
    <p:extLst>
      <p:ext uri="{BB962C8B-B14F-4D97-AF65-F5344CB8AC3E}">
        <p14:creationId xmlns:p14="http://schemas.microsoft.com/office/powerpoint/2010/main" val="226108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8124E-21F6-78F6-FBC1-CCFFBF78311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952894F-92FA-80AC-C8FD-14A024E708C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D896C0D-842A-E985-F7FA-2181364D0FB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EE8AEF1-0790-4122-CA39-852FA0027E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7AB13-884B-48E2-B22F-BA5895D40DE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20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C3496-7F33-9D5D-CDB1-D58DF5EE52D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83C915F-EEE0-1802-7CBE-AB2E0D1F784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5E38F9A-01A1-C66D-087D-A0C0C06BC62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878C9F6-F362-54B7-90C2-D2BD1D14A554}"/>
              </a:ext>
            </a:extLst>
          </p:cNvPr>
          <p:cNvSpPr>
            <a:spLocks noGrp="1"/>
          </p:cNvSpPr>
          <p:nvPr>
            <p:ph type="sldNum" sz="quarter" idx="5"/>
          </p:nvPr>
        </p:nvSpPr>
        <p:spPr/>
        <p:txBody>
          <a:bodyPr/>
          <a:lstStyle/>
          <a:p>
            <a:fld id="{1B97AB13-884B-48E2-B22F-BA5895D40DE0}" type="slidenum">
              <a:rPr lang="sv-SE" smtClean="0"/>
              <a:t>3</a:t>
            </a:fld>
            <a:endParaRPr lang="sv-SE" dirty="0"/>
          </a:p>
        </p:txBody>
      </p:sp>
    </p:spTree>
    <p:extLst>
      <p:ext uri="{BB962C8B-B14F-4D97-AF65-F5344CB8AC3E}">
        <p14:creationId xmlns:p14="http://schemas.microsoft.com/office/powerpoint/2010/main" val="272422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34B2-94E1-8863-A1AB-AE9DC2153E7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21AB4EB-6E5C-CB49-ACD0-5FDC547AA9B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20202E1-F53C-039F-17AA-17E9CC7328F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84A169D9-A93D-9AD1-66D6-BFA1CD513AED}"/>
              </a:ext>
            </a:extLst>
          </p:cNvPr>
          <p:cNvSpPr>
            <a:spLocks noGrp="1"/>
          </p:cNvSpPr>
          <p:nvPr>
            <p:ph type="sldNum" sz="quarter" idx="5"/>
          </p:nvPr>
        </p:nvSpPr>
        <p:spPr/>
        <p:txBody>
          <a:bodyPr/>
          <a:lstStyle/>
          <a:p>
            <a:fld id="{1B97AB13-884B-48E2-B22F-BA5895D40DE0}" type="slidenum">
              <a:rPr lang="sv-SE" smtClean="0"/>
              <a:t>4</a:t>
            </a:fld>
            <a:endParaRPr lang="sv-SE" dirty="0"/>
          </a:p>
        </p:txBody>
      </p:sp>
    </p:spTree>
    <p:extLst>
      <p:ext uri="{BB962C8B-B14F-4D97-AF65-F5344CB8AC3E}">
        <p14:creationId xmlns:p14="http://schemas.microsoft.com/office/powerpoint/2010/main" val="1843554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5</a:t>
            </a:fld>
            <a:endParaRPr lang="sv-SE" dirty="0"/>
          </a:p>
        </p:txBody>
      </p:sp>
    </p:spTree>
    <p:extLst>
      <p:ext uri="{BB962C8B-B14F-4D97-AF65-F5344CB8AC3E}">
        <p14:creationId xmlns:p14="http://schemas.microsoft.com/office/powerpoint/2010/main" val="139084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16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1423" y="1213200"/>
            <a:ext cx="56916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53200"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1600" cy="627489"/>
          </a:xfrm>
        </p:spPr>
        <p:txBody>
          <a:bodyPr lIns="270000" rIns="270000">
            <a:norm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1600" cy="3758400"/>
          </a:xfrm>
        </p:spPr>
        <p:txBody>
          <a:bodyPr lIns="270000" tIns="0" rIns="27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1600" cy="627489"/>
          </a:xfrm>
        </p:spPr>
        <p:txBody>
          <a:bodyPr lIns="270000" rIns="360000">
            <a:norm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1600" cy="3758400"/>
          </a:xfrm>
        </p:spPr>
        <p:txBody>
          <a:bodyPr lIns="270000" tIns="0" rIns="27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6916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69999" y="1220400"/>
            <a:ext cx="5691600"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1600" y="360363"/>
            <a:ext cx="56916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916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1600" y="360001"/>
            <a:ext cx="56916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1600" y="1220400"/>
            <a:ext cx="56916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18800" y="360001"/>
            <a:ext cx="37044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18800" y="1214438"/>
            <a:ext cx="37044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6788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532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6916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1600" y="360363"/>
            <a:ext cx="5689675" cy="27252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1600" y="3353338"/>
            <a:ext cx="5689675" cy="27252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532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788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532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5691600"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231423" y="1220400"/>
            <a:ext cx="5691600"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532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788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18800" y="1220400"/>
            <a:ext cx="37044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532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7044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44400" y="1220400"/>
            <a:ext cx="76788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532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7044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44400" y="1220400"/>
            <a:ext cx="37044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18800" y="1220400"/>
            <a:ext cx="37044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53200"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69999" y="1569034"/>
            <a:ext cx="5691600" cy="627489"/>
          </a:xfrm>
        </p:spPr>
        <p:txBody>
          <a:bodyPr lIns="0" rIns="0">
            <a:norm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69999" y="2322311"/>
            <a:ext cx="5691600"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1423" y="1569034"/>
            <a:ext cx="5691600" cy="627489"/>
          </a:xfrm>
        </p:spPr>
        <p:txBody>
          <a:bodyPr lIns="0" rIns="0">
            <a:norm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1423" y="2322311"/>
            <a:ext cx="5691600"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678800" cy="627489"/>
          </a:xfrm>
        </p:spPr>
        <p:txBody>
          <a:bodyPr lIns="270000" rIns="0">
            <a:norm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678800" cy="3758400"/>
          </a:xfrm>
        </p:spPr>
        <p:txBody>
          <a:bodyPr lIns="27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53200"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53200"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F38C785C-9881-A8A3-E53C-617FECC13854}"/>
              </a:ext>
            </a:extLst>
          </p:cNvPr>
          <p:cNvSpPr/>
          <p:nvPr userDrawn="1">
            <p:custDataLst>
              <p:tags r:id="rId20"/>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pos="7519" userDrawn="1">
          <p15:clr>
            <a:srgbClr val="F26B43"/>
          </p15:clr>
        </p15:guide>
        <p15:guide id="6" orient="horz" pos="221" userDrawn="1">
          <p15:clr>
            <a:srgbClr val="F26B43"/>
          </p15:clr>
        </p15:guide>
        <p15:guide id="7" orient="horz" pos="3829" userDrawn="1">
          <p15:clr>
            <a:srgbClr val="F26B43"/>
          </p15:clr>
        </p15:guide>
        <p15:guide id="8" orient="horz" pos="7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Omställning - en god och nära vård och omsorg</a:t>
            </a:r>
          </a:p>
        </p:txBody>
      </p:sp>
      <p:sp>
        <p:nvSpPr>
          <p:cNvPr id="7" name="Platshållare för text 6"/>
          <p:cNvSpPr>
            <a:spLocks noGrp="1"/>
          </p:cNvSpPr>
          <p:nvPr>
            <p:ph type="body" sz="quarter" idx="10"/>
          </p:nvPr>
        </p:nvSpPr>
        <p:spPr/>
        <p:txBody>
          <a:bodyPr/>
          <a:lstStyle/>
          <a:p>
            <a:r>
              <a:rPr lang="sv-SE" dirty="0"/>
              <a:t>2025-09-16</a:t>
            </a:r>
          </a:p>
        </p:txBody>
      </p:sp>
    </p:spTree>
    <p:extLst>
      <p:ext uri="{BB962C8B-B14F-4D97-AF65-F5344CB8AC3E}">
        <p14:creationId xmlns:p14="http://schemas.microsoft.com/office/powerpoint/2010/main" val="401686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F8CDE-4D31-DD9E-9D33-58092B0EA9C4}"/>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CE26A69E-0A03-584A-BB86-11BF876588C9}"/>
              </a:ext>
            </a:extLst>
          </p:cNvPr>
          <p:cNvSpPr>
            <a:spLocks noGrp="1"/>
          </p:cNvSpPr>
          <p:nvPr>
            <p:ph type="title"/>
          </p:nvPr>
        </p:nvSpPr>
        <p:spPr/>
        <p:txBody>
          <a:bodyPr/>
          <a:lstStyle/>
          <a:p>
            <a:r>
              <a:rPr lang="sv-SE" dirty="0"/>
              <a:t>Målbild</a:t>
            </a:r>
          </a:p>
        </p:txBody>
      </p:sp>
      <p:sp>
        <p:nvSpPr>
          <p:cNvPr id="5" name="Platshållare för innehåll 4">
            <a:extLst>
              <a:ext uri="{FF2B5EF4-FFF2-40B4-BE49-F238E27FC236}">
                <a16:creationId xmlns:a16="http://schemas.microsoft.com/office/drawing/2014/main" id="{798E0616-C353-C157-1D31-E7520DBB31D5}"/>
              </a:ext>
            </a:extLst>
          </p:cNvPr>
          <p:cNvSpPr>
            <a:spLocks noGrp="1"/>
          </p:cNvSpPr>
          <p:nvPr>
            <p:ph sz="quarter" idx="13"/>
          </p:nvPr>
        </p:nvSpPr>
        <p:spPr/>
        <p:txBody>
          <a:bodyPr>
            <a:normAutofit/>
          </a:bodyPr>
          <a:lstStyle/>
          <a:p>
            <a:pPr marL="0" indent="0">
              <a:buNone/>
            </a:pPr>
            <a:r>
              <a:rPr lang="sv-SE" dirty="0"/>
              <a:t>Långsiktig handlingsplan för kommuner och regioner som sträcker sig till 2030 där</a:t>
            </a:r>
          </a:p>
          <a:p>
            <a:r>
              <a:rPr lang="sv-SE" dirty="0"/>
              <a:t>primärvården blir navet i vården,</a:t>
            </a:r>
          </a:p>
          <a:p>
            <a:r>
              <a:rPr lang="sv-SE" dirty="0"/>
              <a:t>en etablerad samverkan finns mellan vård, omsorg, och andra aktörer,</a:t>
            </a:r>
          </a:p>
          <a:p>
            <a:r>
              <a:rPr lang="sv-SE" dirty="0"/>
              <a:t>vården och omsorgen är tillgänglig, god, samordnad och personcentrerad,</a:t>
            </a:r>
          </a:p>
          <a:p>
            <a:r>
              <a:rPr lang="sv-SE" dirty="0"/>
              <a:t>folkhälsan stärks med hälsofrämjande och förebyggande insatser. </a:t>
            </a:r>
          </a:p>
          <a:p>
            <a:endParaRPr lang="sv-SE" dirty="0"/>
          </a:p>
        </p:txBody>
      </p:sp>
    </p:spTree>
    <p:extLst>
      <p:ext uri="{BB962C8B-B14F-4D97-AF65-F5344CB8AC3E}">
        <p14:creationId xmlns:p14="http://schemas.microsoft.com/office/powerpoint/2010/main" val="205035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24C29-4BE3-787F-C6AA-FA5FB809E7D6}"/>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2753A29C-49FA-15B3-CFF7-1516A2F02A8D}"/>
              </a:ext>
            </a:extLst>
          </p:cNvPr>
          <p:cNvSpPr>
            <a:spLocks noGrp="1"/>
          </p:cNvSpPr>
          <p:nvPr>
            <p:ph type="title"/>
          </p:nvPr>
        </p:nvSpPr>
        <p:spPr/>
        <p:txBody>
          <a:bodyPr>
            <a:normAutofit/>
          </a:bodyPr>
          <a:lstStyle/>
          <a:p>
            <a:r>
              <a:rPr lang="sv-SE" dirty="0"/>
              <a:t>Nationellt arbete – en gemensam färdplan</a:t>
            </a:r>
          </a:p>
        </p:txBody>
      </p:sp>
      <p:sp>
        <p:nvSpPr>
          <p:cNvPr id="5" name="Platshållare för innehåll 4">
            <a:extLst>
              <a:ext uri="{FF2B5EF4-FFF2-40B4-BE49-F238E27FC236}">
                <a16:creationId xmlns:a16="http://schemas.microsoft.com/office/drawing/2014/main" id="{BE078067-933F-1476-B830-1FD56B33A4A0}"/>
              </a:ext>
            </a:extLst>
          </p:cNvPr>
          <p:cNvSpPr>
            <a:spLocks noGrp="1"/>
          </p:cNvSpPr>
          <p:nvPr>
            <p:ph sz="quarter" idx="13"/>
          </p:nvPr>
        </p:nvSpPr>
        <p:spPr>
          <a:xfrm>
            <a:off x="269999" y="1986742"/>
            <a:ext cx="7410961" cy="4097257"/>
          </a:xfrm>
        </p:spPr>
        <p:txBody>
          <a:bodyPr/>
          <a:lstStyle/>
          <a:p>
            <a:r>
              <a:rPr lang="sv-SE" dirty="0"/>
              <a:t>Fas 1: </a:t>
            </a:r>
            <a:r>
              <a:rPr lang="sv-SE" i="1" dirty="0"/>
              <a:t>Varför och inriktning</a:t>
            </a:r>
          </a:p>
          <a:p>
            <a:r>
              <a:rPr lang="sv-SE" dirty="0"/>
              <a:t>Fas 2: </a:t>
            </a:r>
            <a:r>
              <a:rPr lang="sv-SE" i="1" dirty="0"/>
              <a:t>Göra, lära och bredda </a:t>
            </a:r>
            <a:r>
              <a:rPr lang="sv-SE" dirty="0"/>
              <a:t>= ett nuläge i regioner och kommuner!</a:t>
            </a:r>
          </a:p>
          <a:p>
            <a:r>
              <a:rPr lang="sv-SE" dirty="0"/>
              <a:t>Fas 3: </a:t>
            </a:r>
            <a:r>
              <a:rPr lang="sv-SE" i="1" dirty="0"/>
              <a:t>Befästa det nya- från ord till handling</a:t>
            </a:r>
            <a:r>
              <a:rPr lang="sv-SE" dirty="0"/>
              <a:t>. Vården ska vara jämlik, kostnadseffektiv, sammanhållen och personcentrerad. Den utförs i partnerskap med individen/patienten och folkhälsoarbetet stärks.</a:t>
            </a:r>
          </a:p>
          <a:p>
            <a:r>
              <a:rPr lang="sv-SE" dirty="0"/>
              <a:t>Fas 4:</a:t>
            </a:r>
            <a:r>
              <a:rPr lang="sv-SE" i="1" dirty="0"/>
              <a:t>Ständigt förbättra</a:t>
            </a:r>
          </a:p>
        </p:txBody>
      </p:sp>
    </p:spTree>
    <p:extLst>
      <p:ext uri="{BB962C8B-B14F-4D97-AF65-F5344CB8AC3E}">
        <p14:creationId xmlns:p14="http://schemas.microsoft.com/office/powerpoint/2010/main" val="151557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EAFAC-8B8E-27D6-C3DF-B456F8C2D876}"/>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21A3945-5B1E-6B3C-8CD9-458054E4DA0E}"/>
              </a:ext>
            </a:extLst>
          </p:cNvPr>
          <p:cNvSpPr>
            <a:spLocks noGrp="1"/>
          </p:cNvSpPr>
          <p:nvPr>
            <p:ph type="title"/>
          </p:nvPr>
        </p:nvSpPr>
        <p:spPr/>
        <p:txBody>
          <a:bodyPr/>
          <a:lstStyle/>
          <a:p>
            <a:r>
              <a:rPr lang="sv-SE" dirty="0"/>
              <a:t>Vad pågår i Haninge 2025 - exempel</a:t>
            </a:r>
          </a:p>
        </p:txBody>
      </p:sp>
      <p:sp>
        <p:nvSpPr>
          <p:cNvPr id="5" name="Platshållare för innehåll 4">
            <a:extLst>
              <a:ext uri="{FF2B5EF4-FFF2-40B4-BE49-F238E27FC236}">
                <a16:creationId xmlns:a16="http://schemas.microsoft.com/office/drawing/2014/main" id="{99C66095-606C-1FD4-07AF-207D8E462B7F}"/>
              </a:ext>
            </a:extLst>
          </p:cNvPr>
          <p:cNvSpPr>
            <a:spLocks noGrp="1"/>
          </p:cNvSpPr>
          <p:nvPr>
            <p:ph sz="quarter" idx="13"/>
          </p:nvPr>
        </p:nvSpPr>
        <p:spPr>
          <a:xfrm>
            <a:off x="298927" y="1220400"/>
            <a:ext cx="7678800" cy="4863600"/>
          </a:xfrm>
        </p:spPr>
        <p:txBody>
          <a:bodyPr>
            <a:normAutofit/>
          </a:bodyPr>
          <a:lstStyle/>
          <a:p>
            <a:r>
              <a:rPr lang="sv-SE" i="1" dirty="0"/>
              <a:t>Förstärkt samverkan</a:t>
            </a:r>
            <a:r>
              <a:rPr lang="sv-SE" dirty="0"/>
              <a:t>– lokalt utvecklingsarbete med stöd av KSA i samverkan med GSA. </a:t>
            </a:r>
          </a:p>
          <a:p>
            <a:pPr marL="0" indent="0">
              <a:buNone/>
            </a:pPr>
            <a:r>
              <a:rPr lang="sv-SE" sz="1800" dirty="0"/>
              <a:t>KSA, är kommunens samordnande funktion – Kerstin Segerberg, Social- och äldreförvaltningens medicinskt ansvariga sjuksköterska.</a:t>
            </a:r>
          </a:p>
          <a:p>
            <a:pPr marL="0" indent="0">
              <a:buNone/>
            </a:pPr>
            <a:r>
              <a:rPr lang="sv-SE" sz="1800" dirty="0"/>
              <a:t>GSA, regionens samordnande funktion (GSA) – Lena Bäckström, verksamhetschef på Vendelsö Vårdcentral.</a:t>
            </a:r>
          </a:p>
          <a:p>
            <a:r>
              <a:rPr lang="sv-SE" i="1" dirty="0"/>
              <a:t>Utbildningsinsatser för distriktssköterskor och  hemtjänstpersonal – </a:t>
            </a:r>
            <a:r>
              <a:rPr lang="sv-SE" dirty="0"/>
              <a:t>förskrivning och hantering av inkontinensskydd. Målet är att alla med behov av inkontinensskydd ska få rätt skydd, i rätt tid, att de sitter bra/inte skaver eller läcker.</a:t>
            </a:r>
          </a:p>
          <a:p>
            <a:endParaRPr lang="sv-SE" dirty="0"/>
          </a:p>
        </p:txBody>
      </p:sp>
    </p:spTree>
    <p:extLst>
      <p:ext uri="{BB962C8B-B14F-4D97-AF65-F5344CB8AC3E}">
        <p14:creationId xmlns:p14="http://schemas.microsoft.com/office/powerpoint/2010/main" val="3507408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Forts. exempel </a:t>
            </a:r>
          </a:p>
        </p:txBody>
      </p:sp>
      <p:sp>
        <p:nvSpPr>
          <p:cNvPr id="5" name="Platshållare för innehåll 4"/>
          <p:cNvSpPr>
            <a:spLocks noGrp="1"/>
          </p:cNvSpPr>
          <p:nvPr>
            <p:ph sz="quarter" idx="13"/>
          </p:nvPr>
        </p:nvSpPr>
        <p:spPr>
          <a:xfrm>
            <a:off x="269999" y="1220400"/>
            <a:ext cx="9613834" cy="4863600"/>
          </a:xfrm>
        </p:spPr>
        <p:txBody>
          <a:bodyPr>
            <a:normAutofit fontScale="25000" lnSpcReduction="20000"/>
          </a:bodyPr>
          <a:lstStyle/>
          <a:p>
            <a:pPr lvl="0"/>
            <a:r>
              <a:rPr lang="sv-SE" sz="8000" i="1" dirty="0"/>
              <a:t>Förebygga behov av slutenvård </a:t>
            </a:r>
            <a:r>
              <a:rPr lang="sv-SE" sz="8000" dirty="0"/>
              <a:t>- genom att identifiera och åtgärda skörhetsfaktorer hos de äldre invånarna. En av dessa faktorer är problem med matintag vilket kan påverka hälsa och välbefinnande negativt. För närvarande har denna planering pausats då kommunens dietist kommer avsluta sin tjänst i närtid.</a:t>
            </a:r>
          </a:p>
          <a:p>
            <a:pPr lvl="0"/>
            <a:r>
              <a:rPr lang="sv-SE" sz="8000" i="1" dirty="0"/>
              <a:t>Om möjligt sker en första bedömning i primärvården </a:t>
            </a:r>
            <a:r>
              <a:rPr lang="sv-SE" sz="8000" dirty="0"/>
              <a:t>– hemtjänstpersonal som upptäcker tecken till sjukdom hos kunder kan ta direktkontakt med vårdcentral via ett särskilt telefonnummer och få hjälp med en första bedömning. Detta kommer att vara aktuellt för personer med hemtjänst men som inte är inskrivna i hemsjukvården.</a:t>
            </a:r>
          </a:p>
          <a:p>
            <a:pPr lvl="0"/>
            <a:r>
              <a:rPr lang="sv-SE" sz="8000" i="1" dirty="0"/>
              <a:t>Primärvård, Handens geriatrik och kommun har en gemensam månadsvis avstämning –</a:t>
            </a:r>
            <a:r>
              <a:rPr lang="sv-SE" sz="8000" dirty="0"/>
              <a:t>uppföljning av om de samordnade individuella vårdplaneringar (SIP) fungerar som tänkt.</a:t>
            </a:r>
          </a:p>
          <a:p>
            <a:pPr lvl="0"/>
            <a:r>
              <a:rPr lang="sv-SE" sz="7400" i="1" dirty="0"/>
              <a:t>Ett pilotprojekt med biståndshandläggare på vårdcentral </a:t>
            </a:r>
            <a:r>
              <a:rPr lang="sv-SE" sz="7400" dirty="0"/>
              <a:t>- Brandbergens vårdcentral blir först ut att pröva, troligen i början av 2026. Syftet är att biståndshandläggare ska kunna arbeta mer uppsökande och att primärvården ska få bättre möjligheter att sömlöst kunna guida individer/patienter med behov av insatser i hemmet vidare.</a:t>
            </a:r>
          </a:p>
          <a:p>
            <a:pPr lvl="0"/>
            <a:endParaRPr lang="sv-SE" sz="7400" dirty="0"/>
          </a:p>
          <a:p>
            <a:endParaRPr lang="sv-SE" dirty="0"/>
          </a:p>
        </p:txBody>
      </p:sp>
    </p:spTree>
    <p:extLst>
      <p:ext uri="{BB962C8B-B14F-4D97-AF65-F5344CB8AC3E}">
        <p14:creationId xmlns:p14="http://schemas.microsoft.com/office/powerpoint/2010/main" val="9577023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2546</TotalTime>
  <Words>408</Words>
  <Application>Microsoft Office PowerPoint</Application>
  <PresentationFormat>Bredbild</PresentationFormat>
  <Paragraphs>28</Paragraphs>
  <Slides>5</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5</vt:i4>
      </vt:variant>
    </vt:vector>
  </HeadingPairs>
  <TitlesOfParts>
    <vt:vector size="9" baseType="lpstr">
      <vt:lpstr>Arial</vt:lpstr>
      <vt:lpstr>Calibri</vt:lpstr>
      <vt:lpstr>Corbel</vt:lpstr>
      <vt:lpstr>Haninge kommun</vt:lpstr>
      <vt:lpstr>Omställning - en god och nära vård och omsorg</vt:lpstr>
      <vt:lpstr>Målbild</vt:lpstr>
      <vt:lpstr>Nationellt arbete – en gemensam färdplan</vt:lpstr>
      <vt:lpstr>Vad pågår i Haninge 2025 - exempel</vt:lpstr>
      <vt:lpstr>Forts. exempel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Kerstin Segerberg</dc:creator>
  <cp:lastModifiedBy>Lena Vilmar</cp:lastModifiedBy>
  <cp:revision>1</cp:revision>
  <dcterms:created xsi:type="dcterms:W3CDTF">2020-01-15T11:02:53Z</dcterms:created>
  <dcterms:modified xsi:type="dcterms:W3CDTF">2025-12-17T16:01:16Z</dcterms:modified>
</cp:coreProperties>
</file>