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1" r:id="rId3"/>
    <p:sldId id="259" r:id="rId4"/>
    <p:sldId id="258" r:id="rId5"/>
    <p:sldId id="262" r:id="rId6"/>
    <p:sldId id="260" r:id="rId7"/>
    <p:sldId id="264" r:id="rId8"/>
    <p:sldId id="263" r:id="rId9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EEE9"/>
    <a:srgbClr val="006666"/>
    <a:srgbClr val="BABAB3"/>
    <a:srgbClr val="BD3C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99BF17-D200-479C-90B1-8131CDF28D91}" v="1" dt="2026-05-17T07:25:57.1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75" autoAdjust="0"/>
  </p:normalViewPr>
  <p:slideViewPr>
    <p:cSldViewPr snapToGrid="0" showGuides="1">
      <p:cViewPr varScale="1">
        <p:scale>
          <a:sx n="66" d="100"/>
          <a:sy n="66" d="100"/>
        </p:scale>
        <p:origin x="668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37" d="100"/>
          <a:sy n="137" d="100"/>
        </p:scale>
        <p:origin x="460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>
            <a:extLst>
              <a:ext uri="{FF2B5EF4-FFF2-40B4-BE49-F238E27FC236}">
                <a16:creationId xmlns:a16="http://schemas.microsoft.com/office/drawing/2014/main" id="{347D0E73-A6F7-451D-AA07-777EAC53322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63CAE9B4-E6AD-41B1-82E2-A6B1BDB6EF9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9007CB-1173-4821-A8C9-A2B4DCBBDDD2}" type="datetimeFigureOut">
              <a:rPr lang="sv-SE" smtClean="0"/>
              <a:t>2026-05-19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42582098-6DBF-465E-A0AA-FB253F15CD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98094430-50CD-4534-9CB1-CD0CD5A334D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8FAE46-06EB-4F0D-999E-4FD1E74065F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345316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5815E2-C6C9-401D-9E09-216972CD6236}" type="datetimeFigureOut">
              <a:rPr lang="sv-SE" smtClean="0"/>
              <a:t>2026-05-19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97AB13-884B-48E2-B22F-BA5895D40DE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36072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97AB13-884B-48E2-B22F-BA5895D40DE0}" type="slidenum">
              <a:rPr lang="sv-SE" smtClean="0"/>
              <a:t>1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839128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 hasCustomPrompt="1"/>
          </p:nvPr>
        </p:nvSpPr>
        <p:spPr>
          <a:xfrm>
            <a:off x="684000" y="1214438"/>
            <a:ext cx="9799654" cy="1698735"/>
          </a:xfrm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800" b="1" cap="none" baseline="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Klicka för att lägga till rubrik</a:t>
            </a:r>
          </a:p>
        </p:txBody>
      </p:sp>
      <p:sp>
        <p:nvSpPr>
          <p:cNvPr id="6" name="Underrubrik 2"/>
          <p:cNvSpPr>
            <a:spLocks noGrp="1"/>
          </p:cNvSpPr>
          <p:nvPr>
            <p:ph type="subTitle" idx="1" hasCustomPrompt="1"/>
          </p:nvPr>
        </p:nvSpPr>
        <p:spPr>
          <a:xfrm>
            <a:off x="688975" y="3375213"/>
            <a:ext cx="9799654" cy="793019"/>
          </a:xfrm>
        </p:spPr>
        <p:txBody>
          <a:bodyPr anchor="t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 dirty="0"/>
              <a:t>Underrubrik/ingress</a:t>
            </a:r>
          </a:p>
        </p:txBody>
      </p:sp>
      <p:sp>
        <p:nvSpPr>
          <p:cNvPr id="10" name="Platshållare för text 9">
            <a:extLst>
              <a:ext uri="{FF2B5EF4-FFF2-40B4-BE49-F238E27FC236}">
                <a16:creationId xmlns:a16="http://schemas.microsoft.com/office/drawing/2014/main" id="{76BCF07D-5289-47CE-9539-EB1A5B5AC9A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8676" y="4447242"/>
            <a:ext cx="9799937" cy="604838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/>
            </a:lvl1pPr>
          </a:lstStyle>
          <a:p>
            <a:pPr lvl="0"/>
            <a:r>
              <a:rPr lang="sv-SE" dirty="0"/>
              <a:t>Klicka och ange månad och år</a:t>
            </a:r>
          </a:p>
        </p:txBody>
      </p:sp>
    </p:spTree>
    <p:extLst>
      <p:ext uri="{BB962C8B-B14F-4D97-AF65-F5344CB8AC3E}">
        <p14:creationId xmlns:p14="http://schemas.microsoft.com/office/powerpoint/2010/main" val="3992280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innehållsdelar (2 färgrut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>
            <a:extLst>
              <a:ext uri="{FF2B5EF4-FFF2-40B4-BE49-F238E27FC236}">
                <a16:creationId xmlns:a16="http://schemas.microsoft.com/office/drawing/2014/main" id="{77231C83-E522-46E7-A3DE-DCD624CCF0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71099" y="1213200"/>
            <a:ext cx="5691600" cy="486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10" name="Rektangel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31423" y="1213200"/>
            <a:ext cx="5691600" cy="486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3" name="Rubrik 2">
            <a:extLst>
              <a:ext uri="{FF2B5EF4-FFF2-40B4-BE49-F238E27FC236}">
                <a16:creationId xmlns:a16="http://schemas.microsoft.com/office/drawing/2014/main" id="{935A2EA6-4BFA-4677-A025-754010AA7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823" y="360001"/>
            <a:ext cx="116532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sv-SE" dirty="0"/>
              <a:t>Klicka och skriv rubrik</a:t>
            </a:r>
          </a:p>
        </p:txBody>
      </p:sp>
      <p:sp>
        <p:nvSpPr>
          <p:cNvPr id="15" name="Platshållare för text 7">
            <a:extLst>
              <a:ext uri="{FF2B5EF4-FFF2-40B4-BE49-F238E27FC236}">
                <a16:creationId xmlns:a16="http://schemas.microsoft.com/office/drawing/2014/main" id="{045292D7-A75C-4328-ADAB-6A5B9476AA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1099" y="1569034"/>
            <a:ext cx="5691600" cy="627489"/>
          </a:xfrm>
        </p:spPr>
        <p:txBody>
          <a:bodyPr lIns="270000" rIns="270000">
            <a:normAutofit/>
          </a:bodyPr>
          <a:lstStyle>
            <a:lvl1pPr marL="0" indent="0">
              <a:spcBef>
                <a:spcPts val="0"/>
              </a:spcBef>
              <a:buNone/>
              <a:defRPr sz="3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sv-SE" dirty="0"/>
              <a:t>Underrubrik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271098" y="2322000"/>
            <a:ext cx="5691600" cy="3758400"/>
          </a:xfrm>
        </p:spPr>
        <p:txBody>
          <a:bodyPr lIns="270000" tIns="0" rIns="270000" bIns="360000">
            <a:norm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8" name="Platshållare för text 7">
            <a:extLst>
              <a:ext uri="{FF2B5EF4-FFF2-40B4-BE49-F238E27FC236}">
                <a16:creationId xmlns:a16="http://schemas.microsoft.com/office/drawing/2014/main" id="{B9738AF2-350A-407D-96A9-933F4A74A47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38874" y="1569034"/>
            <a:ext cx="5691600" cy="627489"/>
          </a:xfrm>
        </p:spPr>
        <p:txBody>
          <a:bodyPr lIns="270000" rIns="360000">
            <a:normAutofit/>
          </a:bodyPr>
          <a:lstStyle>
            <a:lvl1pPr marL="0" indent="0">
              <a:spcBef>
                <a:spcPts val="0"/>
              </a:spcBef>
              <a:buNone/>
              <a:defRPr sz="3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sv-SE" dirty="0"/>
              <a:t>Underrubrik</a:t>
            </a:r>
          </a:p>
        </p:txBody>
      </p:sp>
      <p:sp>
        <p:nvSpPr>
          <p:cNvPr id="12" name="Platshållare för innehåll 6"/>
          <p:cNvSpPr>
            <a:spLocks noGrp="1"/>
          </p:cNvSpPr>
          <p:nvPr>
            <p:ph sz="quarter" idx="14" hasCustomPrompt="1"/>
          </p:nvPr>
        </p:nvSpPr>
        <p:spPr>
          <a:xfrm>
            <a:off x="6238198" y="2322000"/>
            <a:ext cx="5691600" cy="3758400"/>
          </a:xfrm>
        </p:spPr>
        <p:txBody>
          <a:bodyPr lIns="270000" tIns="0" rIns="270000" bIns="360000">
            <a:norm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3967982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935A2EA6-4BFA-4677-A025-754010AA7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0000" y="360001"/>
            <a:ext cx="5691600" cy="720000"/>
          </a:xfrm>
        </p:spPr>
        <p:txBody>
          <a:bodyPr rIns="0"/>
          <a:lstStyle>
            <a:lvl1pPr>
              <a:defRPr/>
            </a:lvl1pPr>
          </a:lstStyle>
          <a:p>
            <a:r>
              <a:rPr lang="sv-SE" dirty="0"/>
              <a:t>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269999" y="1220400"/>
            <a:ext cx="5691600" cy="4863600"/>
          </a:xfrm>
        </p:spPr>
        <p:txBody>
          <a:bodyPr rIns="0">
            <a:normAutofit/>
          </a:bodyPr>
          <a:lstStyle>
            <a:lvl1pPr>
              <a:defRPr/>
            </a:lvl1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8" name="Platshållare för bild 7">
            <a:extLst>
              <a:ext uri="{FF2B5EF4-FFF2-40B4-BE49-F238E27FC236}">
                <a16:creationId xmlns:a16="http://schemas.microsoft.com/office/drawing/2014/main" id="{1C04E327-E1D3-4398-9F95-EDB0BA4EE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231600" y="360363"/>
            <a:ext cx="5691600" cy="5723637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sv-SE" dirty="0"/>
              <a:t>Klicka på ikonen för att infoga bild</a:t>
            </a:r>
          </a:p>
        </p:txBody>
      </p:sp>
    </p:spTree>
    <p:extLst>
      <p:ext uri="{BB962C8B-B14F-4D97-AF65-F5344CB8AC3E}">
        <p14:creationId xmlns:p14="http://schemas.microsoft.com/office/powerpoint/2010/main" val="718745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vän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tshållare för bild 7">
            <a:extLst>
              <a:ext uri="{FF2B5EF4-FFF2-40B4-BE49-F238E27FC236}">
                <a16:creationId xmlns:a16="http://schemas.microsoft.com/office/drawing/2014/main" id="{1C04E327-E1D3-4398-9F95-EDB0BA4EE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69999" y="360363"/>
            <a:ext cx="5691600" cy="5723637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sv-SE" dirty="0"/>
              <a:t>Klicka på ikonen för att infoga bild</a:t>
            </a:r>
          </a:p>
        </p:txBody>
      </p:sp>
      <p:sp>
        <p:nvSpPr>
          <p:cNvPr id="3" name="Rubrik 2">
            <a:extLst>
              <a:ext uri="{FF2B5EF4-FFF2-40B4-BE49-F238E27FC236}">
                <a16:creationId xmlns:a16="http://schemas.microsoft.com/office/drawing/2014/main" id="{935A2EA6-4BFA-4677-A025-754010AA7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1600" y="360001"/>
            <a:ext cx="5691600" cy="720000"/>
          </a:xfrm>
        </p:spPr>
        <p:txBody>
          <a:bodyPr lIns="0"/>
          <a:lstStyle>
            <a:lvl1pPr>
              <a:defRPr/>
            </a:lvl1pPr>
          </a:lstStyle>
          <a:p>
            <a:r>
              <a:rPr lang="sv-SE" dirty="0"/>
              <a:t>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6231600" y="1220400"/>
            <a:ext cx="5691600" cy="4863600"/>
          </a:xfrm>
        </p:spPr>
        <p:txBody>
          <a:bodyPr lIns="0">
            <a:normAutofit/>
          </a:bodyPr>
          <a:lstStyle>
            <a:lvl1pPr>
              <a:defRPr/>
            </a:lvl1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34020354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935A2EA6-4BFA-4677-A025-754010AA7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8800" y="360001"/>
            <a:ext cx="3704400" cy="720000"/>
          </a:xfrm>
        </p:spPr>
        <p:txBody>
          <a:bodyPr lIns="0"/>
          <a:lstStyle>
            <a:lvl1pPr>
              <a:defRPr/>
            </a:lvl1pPr>
          </a:lstStyle>
          <a:p>
            <a:r>
              <a:rPr lang="sv-SE" dirty="0"/>
              <a:t>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8218800" y="1214438"/>
            <a:ext cx="3704400" cy="4864100"/>
          </a:xfrm>
        </p:spPr>
        <p:txBody>
          <a:bodyPr lIns="0"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8" name="Platshållare för bild 7">
            <a:extLst>
              <a:ext uri="{FF2B5EF4-FFF2-40B4-BE49-F238E27FC236}">
                <a16:creationId xmlns:a16="http://schemas.microsoft.com/office/drawing/2014/main" id="{1C04E327-E1D3-4398-9F95-EDB0BA4EE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70000" y="360001"/>
            <a:ext cx="7678800" cy="5724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sv-SE" dirty="0"/>
              <a:t>Klicka på ikonen för att infoga bild</a:t>
            </a:r>
          </a:p>
        </p:txBody>
      </p:sp>
    </p:spTree>
    <p:extLst>
      <p:ext uri="{BB962C8B-B14F-4D97-AF65-F5344CB8AC3E}">
        <p14:creationId xmlns:p14="http://schemas.microsoft.com/office/powerpoint/2010/main" val="42530511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tshållare för bild 7">
            <a:extLst>
              <a:ext uri="{FF2B5EF4-FFF2-40B4-BE49-F238E27FC236}">
                <a16:creationId xmlns:a16="http://schemas.microsoft.com/office/drawing/2014/main" id="{1C04E327-E1D3-4398-9F95-EDB0BA4EE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70000" y="360363"/>
            <a:ext cx="11653200" cy="5718175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sv-SE" dirty="0"/>
              <a:t>Klicka på ikonen för att infoga bild</a:t>
            </a:r>
          </a:p>
        </p:txBody>
      </p:sp>
    </p:spTree>
    <p:extLst>
      <p:ext uri="{BB962C8B-B14F-4D97-AF65-F5344CB8AC3E}">
        <p14:creationId xmlns:p14="http://schemas.microsoft.com/office/powerpoint/2010/main" val="32050864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tshållare för bild 7">
            <a:extLst>
              <a:ext uri="{FF2B5EF4-FFF2-40B4-BE49-F238E27FC236}">
                <a16:creationId xmlns:a16="http://schemas.microsoft.com/office/drawing/2014/main" id="{1C04E327-E1D3-4398-9F95-EDB0BA4EE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70000" y="360363"/>
            <a:ext cx="5691600" cy="5718175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sv-SE" dirty="0"/>
              <a:t>Klicka på ikonen för att infoga bild</a:t>
            </a:r>
          </a:p>
        </p:txBody>
      </p:sp>
      <p:sp>
        <p:nvSpPr>
          <p:cNvPr id="7" name="Platshållare för bild 7">
            <a:extLst>
              <a:ext uri="{FF2B5EF4-FFF2-40B4-BE49-F238E27FC236}">
                <a16:creationId xmlns:a16="http://schemas.microsoft.com/office/drawing/2014/main" id="{7497BEA8-51D2-43C1-95AE-EC9BF8F58C7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231600" y="360363"/>
            <a:ext cx="5689675" cy="27252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sv-SE" dirty="0"/>
              <a:t>Klicka på ikonen för att infoga bild</a:t>
            </a:r>
          </a:p>
        </p:txBody>
      </p:sp>
      <p:sp>
        <p:nvSpPr>
          <p:cNvPr id="9" name="Platshållare för bild 7">
            <a:extLst>
              <a:ext uri="{FF2B5EF4-FFF2-40B4-BE49-F238E27FC236}">
                <a16:creationId xmlns:a16="http://schemas.microsoft.com/office/drawing/2014/main" id="{70409657-2091-44D2-818E-E58800D8F0E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231600" y="3353338"/>
            <a:ext cx="5689675" cy="27252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sv-SE" dirty="0"/>
              <a:t>Klicka på ikonen för att infoga bild</a:t>
            </a:r>
          </a:p>
        </p:txBody>
      </p:sp>
    </p:spTree>
    <p:extLst>
      <p:ext uri="{BB962C8B-B14F-4D97-AF65-F5344CB8AC3E}">
        <p14:creationId xmlns:p14="http://schemas.microsoft.com/office/powerpoint/2010/main" val="25868891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EBCB19C2-8694-44AB-8546-DF9F0D8CB5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dirty="0"/>
              <a:t>Klicka och skriv rubrik</a:t>
            </a:r>
          </a:p>
        </p:txBody>
      </p:sp>
    </p:spTree>
    <p:extLst>
      <p:ext uri="{BB962C8B-B14F-4D97-AF65-F5344CB8AC3E}">
        <p14:creationId xmlns:p14="http://schemas.microsoft.com/office/powerpoint/2010/main" val="18623462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si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 hasCustomPrompt="1"/>
          </p:nvPr>
        </p:nvSpPr>
        <p:spPr>
          <a:xfrm>
            <a:off x="684000" y="2074769"/>
            <a:ext cx="9799200" cy="2708462"/>
          </a:xfrm>
        </p:spPr>
        <p:txBody>
          <a:bodyPr anchor="ctr" anchorCtr="0">
            <a:normAutofit/>
          </a:bodyPr>
          <a:lstStyle>
            <a:lvl1pPr algn="l">
              <a:lnSpc>
                <a:spcPct val="100000"/>
              </a:lnSpc>
              <a:defRPr sz="7200" b="1" cap="none" baseline="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Kapitelrubrik</a:t>
            </a:r>
          </a:p>
        </p:txBody>
      </p:sp>
    </p:spTree>
    <p:extLst>
      <p:ext uri="{BB962C8B-B14F-4D97-AF65-F5344CB8AC3E}">
        <p14:creationId xmlns:p14="http://schemas.microsoft.com/office/powerpoint/2010/main" val="10253024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utsi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 hasCustomPrompt="1"/>
          </p:nvPr>
        </p:nvSpPr>
        <p:spPr>
          <a:xfrm>
            <a:off x="684000" y="1272988"/>
            <a:ext cx="9799200" cy="1640185"/>
          </a:xfrm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800" b="1" cap="none" baseline="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Tackfras/avslutningsfras</a:t>
            </a:r>
          </a:p>
        </p:txBody>
      </p:sp>
      <p:sp>
        <p:nvSpPr>
          <p:cNvPr id="6" name="Underrubrik 2"/>
          <p:cNvSpPr>
            <a:spLocks noGrp="1"/>
          </p:cNvSpPr>
          <p:nvPr>
            <p:ph type="subTitle" idx="1" hasCustomPrompt="1"/>
          </p:nvPr>
        </p:nvSpPr>
        <p:spPr>
          <a:xfrm>
            <a:off x="684000" y="3375213"/>
            <a:ext cx="9799200" cy="457435"/>
          </a:xfrm>
        </p:spPr>
        <p:txBody>
          <a:bodyPr anchor="t" anchorCtr="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 dirty="0"/>
              <a:t>Klicka och skriv ditt namn</a:t>
            </a:r>
          </a:p>
        </p:txBody>
      </p:sp>
      <p:sp>
        <p:nvSpPr>
          <p:cNvPr id="10" name="Platshållare för text 9">
            <a:extLst>
              <a:ext uri="{FF2B5EF4-FFF2-40B4-BE49-F238E27FC236}">
                <a16:creationId xmlns:a16="http://schemas.microsoft.com/office/drawing/2014/main" id="{76BCF07D-5289-47CE-9539-EB1A5B5AC9A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4000" y="3832648"/>
            <a:ext cx="9799200" cy="459378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</a:lstStyle>
          <a:p>
            <a:pPr lvl="0"/>
            <a:r>
              <a:rPr lang="sv-SE" dirty="0"/>
              <a:t>Klicka och skriv enhet/nämnd/förvaltning/avdelning</a:t>
            </a:r>
          </a:p>
        </p:txBody>
      </p:sp>
    </p:spTree>
    <p:extLst>
      <p:ext uri="{BB962C8B-B14F-4D97-AF65-F5344CB8AC3E}">
        <p14:creationId xmlns:p14="http://schemas.microsoft.com/office/powerpoint/2010/main" val="3841155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4D76B892-BB11-4468-87F0-AD6F839D52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998" y="360001"/>
            <a:ext cx="116532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sv-SE" dirty="0"/>
              <a:t>Klicka och skriv 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269999" y="1220400"/>
            <a:ext cx="7678800" cy="486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886686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innehåll (br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4D76B892-BB11-4468-87F0-AD6F839D52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dirty="0"/>
              <a:t>Klicka och skriv 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270000" y="1220400"/>
            <a:ext cx="11664000" cy="486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535443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935A2EA6-4BFA-4677-A025-754010AA7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823" y="360001"/>
            <a:ext cx="116532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sv-SE" dirty="0"/>
              <a:t>Klicka och skriv 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269999" y="1220400"/>
            <a:ext cx="5691600" cy="48636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12" name="Platshållare för innehåll 6"/>
          <p:cNvSpPr>
            <a:spLocks noGrp="1"/>
          </p:cNvSpPr>
          <p:nvPr>
            <p:ph sz="quarter" idx="14" hasCustomPrompt="1"/>
          </p:nvPr>
        </p:nvSpPr>
        <p:spPr>
          <a:xfrm>
            <a:off x="6231423" y="1220400"/>
            <a:ext cx="5691600" cy="48636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1816499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innehållsdelar (bred väns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0CCB779B-E4BF-4933-A13E-3DEBC473C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0000" y="360001"/>
            <a:ext cx="116532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sv-SE" dirty="0"/>
              <a:t>Klicka och skriv 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269999" y="1220400"/>
            <a:ext cx="7678800" cy="486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17" name="Platshållare för innehåll 6"/>
          <p:cNvSpPr>
            <a:spLocks noGrp="1"/>
          </p:cNvSpPr>
          <p:nvPr>
            <p:ph sz="quarter" idx="14" hasCustomPrompt="1"/>
          </p:nvPr>
        </p:nvSpPr>
        <p:spPr>
          <a:xfrm>
            <a:off x="8218800" y="1220400"/>
            <a:ext cx="3704400" cy="4863600"/>
          </a:xfrm>
          <a:noFill/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2440413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innehållsdelar (bred hög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0CCB779B-E4BF-4933-A13E-3DEBC473C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0000" y="360001"/>
            <a:ext cx="116532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sv-SE" dirty="0"/>
              <a:t>Klicka och skriv 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270000" y="1220400"/>
            <a:ext cx="3704400" cy="4863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17" name="Platshållare för innehåll 6"/>
          <p:cNvSpPr>
            <a:spLocks noGrp="1"/>
          </p:cNvSpPr>
          <p:nvPr>
            <p:ph sz="quarter" idx="14" hasCustomPrompt="1"/>
          </p:nvPr>
        </p:nvSpPr>
        <p:spPr>
          <a:xfrm>
            <a:off x="4244400" y="1220400"/>
            <a:ext cx="7678800" cy="4863600"/>
          </a:xfrm>
          <a:noFill/>
        </p:spPr>
        <p:txBody>
          <a:bodyPr/>
          <a:lstStyle>
            <a:lvl1pPr>
              <a:defRPr/>
            </a:lvl1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2264176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0CCB779B-E4BF-4933-A13E-3DEBC473C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0000" y="360001"/>
            <a:ext cx="116532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sv-SE" dirty="0"/>
              <a:t>Klicka och skriv 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270000" y="1220400"/>
            <a:ext cx="3704400" cy="4863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17" name="Platshållare för innehåll 6"/>
          <p:cNvSpPr>
            <a:spLocks noGrp="1"/>
          </p:cNvSpPr>
          <p:nvPr>
            <p:ph sz="quarter" idx="14" hasCustomPrompt="1"/>
          </p:nvPr>
        </p:nvSpPr>
        <p:spPr>
          <a:xfrm>
            <a:off x="4244400" y="1220400"/>
            <a:ext cx="3704400" cy="4863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18" name="Platshållare för innehåll 6"/>
          <p:cNvSpPr>
            <a:spLocks noGrp="1"/>
          </p:cNvSpPr>
          <p:nvPr>
            <p:ph sz="quarter" idx="15" hasCustomPrompt="1"/>
          </p:nvPr>
        </p:nvSpPr>
        <p:spPr>
          <a:xfrm>
            <a:off x="8218800" y="1220400"/>
            <a:ext cx="3704400" cy="4863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1208370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innehållsdelar (underrubri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935A2EA6-4BFA-4677-A025-754010AA7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823" y="360001"/>
            <a:ext cx="116532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sv-SE" dirty="0"/>
              <a:t>Klicka och skriv rubrik</a:t>
            </a:r>
          </a:p>
        </p:txBody>
      </p:sp>
      <p:sp>
        <p:nvSpPr>
          <p:cNvPr id="15" name="Platshållare för text 7">
            <a:extLst>
              <a:ext uri="{FF2B5EF4-FFF2-40B4-BE49-F238E27FC236}">
                <a16:creationId xmlns:a16="http://schemas.microsoft.com/office/drawing/2014/main" id="{045292D7-A75C-4328-ADAB-6A5B9476AA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9999" y="1569034"/>
            <a:ext cx="5691600" cy="627489"/>
          </a:xfrm>
        </p:spPr>
        <p:txBody>
          <a:bodyPr lIns="0" rIns="0">
            <a:normAutofit/>
          </a:bodyPr>
          <a:lstStyle>
            <a:lvl1pPr marL="0" indent="0">
              <a:spcBef>
                <a:spcPts val="0"/>
              </a:spcBef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sv-SE" dirty="0"/>
              <a:t>Underrubrik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269999" y="2322311"/>
            <a:ext cx="5691600" cy="3758444"/>
          </a:xfrm>
        </p:spPr>
        <p:txBody>
          <a:bodyPr tIns="0" bIns="0">
            <a:normAutofit/>
          </a:bodyPr>
          <a:lstStyle>
            <a:lvl1pPr>
              <a:defRPr/>
            </a:lvl1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8" name="Platshållare för text 7">
            <a:extLst>
              <a:ext uri="{FF2B5EF4-FFF2-40B4-BE49-F238E27FC236}">
                <a16:creationId xmlns:a16="http://schemas.microsoft.com/office/drawing/2014/main" id="{B9738AF2-350A-407D-96A9-933F4A74A47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31423" y="1569034"/>
            <a:ext cx="5691600" cy="627489"/>
          </a:xfrm>
        </p:spPr>
        <p:txBody>
          <a:bodyPr lIns="0" rIns="0">
            <a:normAutofit/>
          </a:bodyPr>
          <a:lstStyle>
            <a:lvl1pPr marL="0" indent="0">
              <a:spcBef>
                <a:spcPts val="0"/>
              </a:spcBef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sv-SE" dirty="0"/>
              <a:t>Underrubrik</a:t>
            </a:r>
          </a:p>
        </p:txBody>
      </p:sp>
      <p:sp>
        <p:nvSpPr>
          <p:cNvPr id="12" name="Platshållare för innehåll 6"/>
          <p:cNvSpPr>
            <a:spLocks noGrp="1"/>
          </p:cNvSpPr>
          <p:nvPr>
            <p:ph sz="quarter" idx="14" hasCustomPrompt="1"/>
          </p:nvPr>
        </p:nvSpPr>
        <p:spPr>
          <a:xfrm>
            <a:off x="6231423" y="2322311"/>
            <a:ext cx="5691600" cy="3758443"/>
          </a:xfrm>
        </p:spPr>
        <p:txBody>
          <a:bodyPr lIns="0" tIns="0" rIns="0" bIns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3197975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innehållsdel (fär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70000" y="1213200"/>
            <a:ext cx="11664000" cy="486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3" name="Rubrik 2">
            <a:extLst>
              <a:ext uri="{FF2B5EF4-FFF2-40B4-BE49-F238E27FC236}">
                <a16:creationId xmlns:a16="http://schemas.microsoft.com/office/drawing/2014/main" id="{935A2EA6-4BFA-4677-A025-754010AA7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dirty="0"/>
              <a:t>Klicka och skriv rubrik</a:t>
            </a:r>
          </a:p>
        </p:txBody>
      </p:sp>
      <p:sp>
        <p:nvSpPr>
          <p:cNvPr id="15" name="Platshållare för text 7">
            <a:extLst>
              <a:ext uri="{FF2B5EF4-FFF2-40B4-BE49-F238E27FC236}">
                <a16:creationId xmlns:a16="http://schemas.microsoft.com/office/drawing/2014/main" id="{045292D7-A75C-4328-ADAB-6A5B9476AA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0000" y="1569034"/>
            <a:ext cx="7678800" cy="627489"/>
          </a:xfrm>
        </p:spPr>
        <p:txBody>
          <a:bodyPr lIns="270000" rIns="0">
            <a:normAutofit/>
          </a:bodyPr>
          <a:lstStyle>
            <a:lvl1pPr marL="0" indent="0">
              <a:spcBef>
                <a:spcPts val="0"/>
              </a:spcBef>
              <a:buNone/>
              <a:defRPr sz="3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sv-SE" dirty="0"/>
              <a:t>Underrubrik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270000" y="2322000"/>
            <a:ext cx="7678800" cy="3758400"/>
          </a:xfrm>
        </p:spPr>
        <p:txBody>
          <a:bodyPr lIns="270000" tIns="0" bIns="360000">
            <a:norm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61917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269823" y="360001"/>
            <a:ext cx="11653200" cy="72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sv-SE" dirty="0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269823" y="1220400"/>
            <a:ext cx="11653200" cy="486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pic>
        <p:nvPicPr>
          <p:cNvPr id="9" name="Bildobjekt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271701" y="6273391"/>
            <a:ext cx="1261601" cy="391861"/>
          </a:xfrm>
          <a:prstGeom prst="rect">
            <a:avLst/>
          </a:prstGeom>
        </p:spPr>
      </p:pic>
      <p:pic>
        <p:nvPicPr>
          <p:cNvPr id="11" name="Bildobjekt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2"/>
          <a:stretch>
            <a:fillRect/>
          </a:stretch>
        </p:blipFill>
        <p:spPr>
          <a:xfrm>
            <a:off x="1795063" y="6344115"/>
            <a:ext cx="10134067" cy="274241"/>
          </a:xfrm>
          <a:prstGeom prst="rect">
            <a:avLst/>
          </a:prstGeom>
        </p:spPr>
      </p:pic>
      <p:sp>
        <p:nvSpPr>
          <p:cNvPr id="4" name="xxLanguageTextBox">
            <a:extLst>
              <a:ext uri="{FF2B5EF4-FFF2-40B4-BE49-F238E27FC236}">
                <a16:creationId xmlns:a16="http://schemas.microsoft.com/office/drawing/2014/main" id="{14DA4DBD-5733-3E5C-183F-A4FC18FEC446}"/>
              </a:ext>
            </a:extLst>
          </p:cNvPr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12700" cy="1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</p:spTree>
    <p:extLst>
      <p:ext uri="{BB962C8B-B14F-4D97-AF65-F5344CB8AC3E}">
        <p14:creationId xmlns:p14="http://schemas.microsoft.com/office/powerpoint/2010/main" val="781846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1" r:id="rId2"/>
    <p:sldLayoutId id="2147483684" r:id="rId3"/>
    <p:sldLayoutId id="2147483677" r:id="rId4"/>
    <p:sldLayoutId id="2147483682" r:id="rId5"/>
    <p:sldLayoutId id="2147483683" r:id="rId6"/>
    <p:sldLayoutId id="2147483678" r:id="rId7"/>
    <p:sldLayoutId id="2147483685" r:id="rId8"/>
    <p:sldLayoutId id="2147483689" r:id="rId9"/>
    <p:sldLayoutId id="2147483697" r:id="rId10"/>
    <p:sldLayoutId id="2147483690" r:id="rId11"/>
    <p:sldLayoutId id="2147483691" r:id="rId12"/>
    <p:sldLayoutId id="2147483693" r:id="rId13"/>
    <p:sldLayoutId id="2147483692" r:id="rId14"/>
    <p:sldLayoutId id="2147483694" r:id="rId15"/>
    <p:sldLayoutId id="2147483679" r:id="rId16"/>
    <p:sldLayoutId id="2147483695" r:id="rId17"/>
    <p:sldLayoutId id="2147483696" r:id="rId18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9875" indent="-269875" algn="l" defTabSz="914400" rtl="0" eaLnBrk="1" latinLnBrk="0" hangingPunct="1">
        <a:lnSpc>
          <a:spcPct val="100000"/>
        </a:lnSpc>
        <a:spcBef>
          <a:spcPts val="1800"/>
        </a:spcBef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86000" indent="-180000" algn="l" defTabSz="914400" rtl="0" eaLnBrk="1" latinLnBrk="0" hangingPunct="1">
        <a:lnSpc>
          <a:spcPct val="90000"/>
        </a:lnSpc>
        <a:spcBef>
          <a:spcPts val="500"/>
        </a:spcBef>
        <a:buFont typeface="Corbel" panose="020B0503020204020204" pitchFamily="34" charset="0"/>
        <a:buChar char="-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684000" indent="-180975" algn="l" defTabSz="914400" rtl="0" eaLnBrk="1" latinLnBrk="0" hangingPunct="1">
        <a:lnSpc>
          <a:spcPct val="90000"/>
        </a:lnSpc>
        <a:spcBef>
          <a:spcPts val="500"/>
        </a:spcBef>
        <a:buFont typeface="Corbel" panose="020B0503020204020204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864000" indent="-180000" algn="l" defTabSz="914400" rtl="0" eaLnBrk="1" latinLnBrk="0" hangingPunct="1">
        <a:lnSpc>
          <a:spcPct val="90000"/>
        </a:lnSpc>
        <a:spcBef>
          <a:spcPts val="500"/>
        </a:spcBef>
        <a:buFont typeface="Corbel" panose="020B0503020204020204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062000" indent="-179388" algn="l" defTabSz="914400" rtl="0" eaLnBrk="1" latinLnBrk="0" hangingPunct="1">
        <a:lnSpc>
          <a:spcPct val="90000"/>
        </a:lnSpc>
        <a:spcBef>
          <a:spcPts val="500"/>
        </a:spcBef>
        <a:buFont typeface="Corbel" panose="020B0503020204020204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166" userDrawn="1">
          <p15:clr>
            <a:srgbClr val="F26B43"/>
          </p15:clr>
        </p15:guide>
        <p15:guide id="3" pos="7519" userDrawn="1">
          <p15:clr>
            <a:srgbClr val="F26B43"/>
          </p15:clr>
        </p15:guide>
        <p15:guide id="6" orient="horz" pos="221" userDrawn="1">
          <p15:clr>
            <a:srgbClr val="F26B43"/>
          </p15:clr>
        </p15:guide>
        <p15:guide id="7" orient="horz" pos="3829" userDrawn="1">
          <p15:clr>
            <a:srgbClr val="F26B43"/>
          </p15:clr>
        </p15:guide>
        <p15:guide id="8" orient="horz" pos="76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sv-SE" dirty="0"/>
              <a:t>Stöd till anhöriga/närstående</a:t>
            </a:r>
          </a:p>
        </p:txBody>
      </p:sp>
      <p:sp>
        <p:nvSpPr>
          <p:cNvPr id="6" name="Underrubrik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sv-SE" dirty="0"/>
              <a:t>Kommunala pensionärsrådet</a:t>
            </a:r>
          </a:p>
        </p:txBody>
      </p:sp>
      <p:sp>
        <p:nvSpPr>
          <p:cNvPr id="7" name="Platshållare för text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v-SE" dirty="0"/>
              <a:t>Haninge 2026-05-19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16861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F8D98D3-F6A9-DDE2-7505-9498B710A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dirty="0"/>
              <a:t>Vem är anhörig?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C33E568F-4137-E724-EFCD-F810F433966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153662" y="1389888"/>
            <a:ext cx="8462522" cy="4407408"/>
          </a:xfrm>
        </p:spPr>
        <p:txBody>
          <a:bodyPr/>
          <a:lstStyle/>
          <a:p>
            <a:pPr marL="0" indent="0" algn="ctr">
              <a:buNone/>
            </a:pPr>
            <a:endParaRPr lang="sv-SE" dirty="0"/>
          </a:p>
          <a:p>
            <a:pPr marL="0" indent="0" algn="ctr">
              <a:buNone/>
            </a:pPr>
            <a:endParaRPr lang="sv-SE" dirty="0"/>
          </a:p>
          <a:p>
            <a:pPr marL="0" indent="0" algn="ctr">
              <a:buNone/>
            </a:pPr>
            <a:r>
              <a:rPr lang="sv-SE" dirty="0"/>
              <a:t>En anhörig, närstående, är en person som hjälper en person som på grund av sjukdom eller ålder har svårt att klara vardagen själv. </a:t>
            </a:r>
          </a:p>
          <a:p>
            <a:pPr marL="0" indent="0" algn="ctr">
              <a:buNone/>
            </a:pPr>
            <a:r>
              <a:rPr lang="sv-SE" dirty="0"/>
              <a:t>Det kan vara en partner, förälder, barn, barnbarn, sambo, vän eller granne</a:t>
            </a:r>
          </a:p>
        </p:txBody>
      </p:sp>
    </p:spTree>
    <p:extLst>
      <p:ext uri="{BB962C8B-B14F-4D97-AF65-F5344CB8AC3E}">
        <p14:creationId xmlns:p14="http://schemas.microsoft.com/office/powerpoint/2010/main" val="3088020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93E2D95-18DF-D4DA-6681-2D2B522F3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dirty="0"/>
              <a:t>Rätt till stöd som anhörig/närstående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DB61E5F-EF3D-196C-10CA-E456B9592D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9998" y="914400"/>
            <a:ext cx="11562337" cy="5169600"/>
          </a:xfrm>
        </p:spPr>
        <p:txBody>
          <a:bodyPr/>
          <a:lstStyle/>
          <a:p>
            <a:pPr marL="0" indent="0" algn="ctr">
              <a:buNone/>
            </a:pPr>
            <a:r>
              <a:rPr lang="sv-SE" dirty="0"/>
              <a:t>  </a:t>
            </a:r>
          </a:p>
          <a:p>
            <a:pPr marL="0" indent="0" algn="ctr">
              <a:buNone/>
            </a:pPr>
            <a:r>
              <a:rPr lang="sv-SE" dirty="0"/>
              <a:t>Rätten till stöd regleras i 13 kap 9 paragrafen i nya socialtjänstlagen. </a:t>
            </a:r>
          </a:p>
          <a:p>
            <a:endParaRPr lang="sv-SE" dirty="0"/>
          </a:p>
          <a:p>
            <a:pPr marL="0" indent="0" algn="ctr">
              <a:buNone/>
            </a:pPr>
            <a:r>
              <a:rPr lang="sv-SE" i="1" dirty="0"/>
              <a:t>Socialnämnden </a:t>
            </a:r>
            <a:r>
              <a:rPr lang="sv-SE" b="1" i="1" dirty="0"/>
              <a:t>ska</a:t>
            </a:r>
            <a:r>
              <a:rPr lang="sv-SE" i="1" dirty="0"/>
              <a:t> erbjuda stöd till den som vårdar en närstående som är äldre eller långvarigt sjuk och till den som stödjer en närstående med funktionsnedsättning</a:t>
            </a:r>
          </a:p>
          <a:p>
            <a:pPr algn="ctr"/>
            <a:endParaRPr lang="sv-SE" dirty="0"/>
          </a:p>
          <a:p>
            <a:pPr marL="0" indent="0" algn="ctr">
              <a:buNone/>
            </a:pPr>
            <a:r>
              <a:rPr lang="sv-SE" dirty="0"/>
              <a:t>Stöd kan ges som biståndsbedömd eller som öppen insats</a:t>
            </a:r>
          </a:p>
        </p:txBody>
      </p:sp>
    </p:spTree>
    <p:extLst>
      <p:ext uri="{BB962C8B-B14F-4D97-AF65-F5344CB8AC3E}">
        <p14:creationId xmlns:p14="http://schemas.microsoft.com/office/powerpoint/2010/main" val="3726595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6CDC7AD-0B9E-9EC3-A969-9F22E19E3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v-SE" dirty="0"/>
              <a:t>Biståndsbedömda insatser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83F1BAF6-284B-431D-5189-EB1DE66B196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ctr"/>
            <a:endParaRPr lang="sv-SE" dirty="0"/>
          </a:p>
          <a:p>
            <a:r>
              <a:rPr lang="sv-SE" dirty="0"/>
              <a:t>Serviceinsatser </a:t>
            </a:r>
          </a:p>
          <a:p>
            <a:r>
              <a:rPr lang="sv-SE" dirty="0"/>
              <a:t>Anhörigbidrag </a:t>
            </a:r>
          </a:p>
          <a:p>
            <a:r>
              <a:rPr lang="sv-SE" dirty="0"/>
              <a:t>Växelvård</a:t>
            </a:r>
          </a:p>
          <a:p>
            <a:r>
              <a:rPr lang="sv-SE" dirty="0"/>
              <a:t>Avlösning/ledsagning</a:t>
            </a:r>
          </a:p>
          <a:p>
            <a:r>
              <a:rPr lang="sv-SE" dirty="0"/>
              <a:t>Dagverksamhet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175725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E74B257-AECA-5A5A-2768-34094E5B5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dirty="0"/>
              <a:t>Öppna insatser för anhöriga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5EA20110-6FE2-1831-355E-63F154F5300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vert="horz" lIns="0" tIns="0" rIns="0" bIns="0" rtlCol="0" anchor="t">
            <a:normAutofit fontScale="85000" lnSpcReduction="20000"/>
          </a:bodyPr>
          <a:lstStyle/>
          <a:p>
            <a:r>
              <a:rPr lang="sv-SE" dirty="0"/>
              <a:t>Caféhjärna, forum för närstående till någon med demenssjukdom  en gång per månad</a:t>
            </a:r>
          </a:p>
          <a:p>
            <a:r>
              <a:rPr lang="sv-SE" dirty="0"/>
              <a:t>Haninge är värd för kommunernas södra nätverket för anhörigstöd nu i maj</a:t>
            </a:r>
            <a:endParaRPr lang="sv-SE" dirty="0">
              <a:cs typeface="Arial"/>
            </a:endParaRPr>
          </a:p>
          <a:p>
            <a:pPr lvl="0"/>
            <a:r>
              <a:rPr lang="sv-SE" dirty="0"/>
              <a:t>Informationsträffar på några träffpunkter som en del av det uppsökande arbetet</a:t>
            </a:r>
          </a:p>
          <a:p>
            <a:pPr lvl="0"/>
            <a:r>
              <a:rPr lang="sv-SE" dirty="0"/>
              <a:t>Information på pensionärsföreningar kring förebyggande verksamhet där även stöd till anhöriga ingår.</a:t>
            </a:r>
          </a:p>
          <a:p>
            <a:r>
              <a:rPr lang="sv-SE" dirty="0"/>
              <a:t>Samtal med anhöriga, både i form av besök på träffpunkter och i form av  hembesök. Anhörigstöd på svenska och finska.</a:t>
            </a:r>
            <a:endParaRPr lang="sv-SE" dirty="0">
              <a:cs typeface="Arial"/>
            </a:endParaRPr>
          </a:p>
          <a:p>
            <a:pPr lvl="0"/>
            <a:r>
              <a:rPr lang="sv-SE" dirty="0"/>
              <a:t>Informerar på Haningedagen och i år på Brandbergsfestivalen 6 juni</a:t>
            </a:r>
          </a:p>
          <a:p>
            <a:pPr lvl="0"/>
            <a:r>
              <a:rPr lang="sv-SE" dirty="0"/>
              <a:t>Samverkan med kommunens MAS och med vårdcentralerna för att fånga upp behov. 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43890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6F8C319-FCAB-EA93-4789-31788AB13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dirty="0" err="1"/>
              <a:t>Äldrekurator</a:t>
            </a:r>
            <a:endParaRPr lang="sv-SE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AE843350-E200-BC2A-44FE-75CDAD7744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9998" y="1444752"/>
            <a:ext cx="11534905" cy="4639248"/>
          </a:xfrm>
        </p:spPr>
        <p:txBody>
          <a:bodyPr>
            <a:normAutofit/>
          </a:bodyPr>
          <a:lstStyle/>
          <a:p>
            <a:r>
              <a:rPr lang="sv-SE" dirty="0"/>
              <a:t>Ny </a:t>
            </a:r>
            <a:r>
              <a:rPr lang="sv-SE" dirty="0" err="1"/>
              <a:t>äldrekurator</a:t>
            </a:r>
            <a:r>
              <a:rPr lang="sv-SE" dirty="0"/>
              <a:t> från augusti</a:t>
            </a:r>
          </a:p>
          <a:p>
            <a:r>
              <a:rPr lang="sv-SE" dirty="0"/>
              <a:t>Uppdraget ska utvecklas utefter identifierade behov </a:t>
            </a:r>
          </a:p>
          <a:p>
            <a:r>
              <a:rPr lang="sv-SE" dirty="0"/>
              <a:t>Enskilda samtal sker under sekretess och dokumenteras</a:t>
            </a:r>
          </a:p>
          <a:p>
            <a:r>
              <a:rPr lang="sv-SE" dirty="0"/>
              <a:t>Samarbetar med både biståndshandläggare och anhörigsamordnare</a:t>
            </a:r>
          </a:p>
          <a:p>
            <a:r>
              <a:rPr lang="sv-SE" dirty="0"/>
              <a:t>Goda kontakter och samarbeten inom den övriga kommunala verksamheten och med regionen</a:t>
            </a:r>
          </a:p>
          <a:p>
            <a:r>
              <a:rPr lang="sv-SE" dirty="0"/>
              <a:t>Goda kontakter med föreningar och organisationer</a:t>
            </a:r>
          </a:p>
          <a:p>
            <a:r>
              <a:rPr lang="sv-SE" dirty="0"/>
              <a:t>Förmedla vidare kontakter och vara brygga mellan olika </a:t>
            </a:r>
            <a:r>
              <a:rPr lang="sv-SE" dirty="0" err="1"/>
              <a:t>instanstanser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7688872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5A96F9F-AC85-AAAF-DBAB-5FDAFB815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dirty="0"/>
              <a:t>Anhörigsamordnare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F4BD100-D6A7-6118-79FC-126064A7A4A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sv-SE" dirty="0"/>
              <a:t>Anhörigsamordnaren samarbetar med föreningar, myndigheter och olika verksamheter inom kommunen och regionen. </a:t>
            </a:r>
          </a:p>
          <a:p>
            <a:pPr lvl="0"/>
            <a:r>
              <a:rPr lang="sv-SE" dirty="0"/>
              <a:t>Vägledning och information på svenska och även på finska då via telefon eller e-post</a:t>
            </a:r>
          </a:p>
          <a:p>
            <a:pPr lvl="0"/>
            <a:r>
              <a:rPr lang="sv-SE" dirty="0"/>
              <a:t>Anordnar samtalsgrupper där det finns möjlighet att träffa andra i liknande situation, finna gemenskap och utbyta erfarenheter.</a:t>
            </a:r>
          </a:p>
          <a:p>
            <a:pPr lvl="0"/>
            <a:r>
              <a:rPr lang="sv-SE" dirty="0"/>
              <a:t>Enskilda rådgivande och vägledande och samtal. </a:t>
            </a:r>
          </a:p>
          <a:p>
            <a:pPr lvl="0"/>
            <a:r>
              <a:rPr lang="sv-SE" dirty="0"/>
              <a:t>Samverkan med </a:t>
            </a:r>
            <a:r>
              <a:rPr lang="sv-SE" dirty="0" err="1"/>
              <a:t>äldrekuratorn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442652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764A7F9-3EF0-5C59-3DBE-DFBD02B8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dirty="0"/>
              <a:t>Framtida utveckling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E8259B80-DBBD-1A99-2222-A1D834BB6B7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9998" y="1220400"/>
            <a:ext cx="11653199" cy="4467168"/>
          </a:xfrm>
        </p:spPr>
        <p:txBody>
          <a:bodyPr>
            <a:normAutofit lnSpcReduction="10000"/>
          </a:bodyPr>
          <a:lstStyle/>
          <a:p>
            <a:r>
              <a:rPr lang="sv-SE" dirty="0"/>
              <a:t>Nya socialtjänstlagens krav på att definiera insatser och att säkerställa innehåll, forskningsbasering och/ eller beprövad erfarenhet och ställningstaganden kring krav på dokumentation</a:t>
            </a:r>
          </a:p>
          <a:p>
            <a:r>
              <a:rPr lang="sv-SE" dirty="0"/>
              <a:t>Identifiera viktiga målgrupper i behov av extra stöd </a:t>
            </a:r>
          </a:p>
          <a:p>
            <a:r>
              <a:rPr lang="sv-SE" dirty="0"/>
              <a:t>Utveckla uppsökande verksamhet i samverkan med myndighetsenheten. </a:t>
            </a:r>
          </a:p>
          <a:p>
            <a:r>
              <a:rPr lang="sv-SE" dirty="0"/>
              <a:t>Förmedla kontakt - Varm överlämning</a:t>
            </a:r>
          </a:p>
          <a:p>
            <a:pPr marL="0" indent="0" algn="ctr">
              <a:buNone/>
            </a:pPr>
            <a:r>
              <a:rPr lang="sv-SE" dirty="0"/>
              <a:t>Fråga:</a:t>
            </a:r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r>
              <a:rPr lang="sv-SE" dirty="0"/>
              <a:t>Vid vilken ålder ser ni att uppsökande verksamhet bör starta?</a:t>
            </a:r>
          </a:p>
        </p:txBody>
      </p:sp>
    </p:spTree>
    <p:extLst>
      <p:ext uri="{BB962C8B-B14F-4D97-AF65-F5344CB8AC3E}">
        <p14:creationId xmlns:p14="http://schemas.microsoft.com/office/powerpoint/2010/main" val="189867799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G_LANGUAGETEXTBOX" val="Sv"/>
</p:tagLst>
</file>

<file path=ppt/theme/theme1.xml><?xml version="1.0" encoding="utf-8"?>
<a:theme xmlns:a="http://schemas.openxmlformats.org/drawingml/2006/main" name="Haninge kommun">
  <a:themeElements>
    <a:clrScheme name="Haninge kommun - 1">
      <a:dk1>
        <a:sysClr val="windowText" lastClr="000000"/>
      </a:dk1>
      <a:lt1>
        <a:sysClr val="window" lastClr="FFFFFF"/>
      </a:lt1>
      <a:dk2>
        <a:srgbClr val="0000FF"/>
      </a:dk2>
      <a:lt2>
        <a:srgbClr val="FFFFFF"/>
      </a:lt2>
      <a:accent1>
        <a:srgbClr val="0081C5"/>
      </a:accent1>
      <a:accent2>
        <a:srgbClr val="E28F27"/>
      </a:accent2>
      <a:accent3>
        <a:srgbClr val="DC4228"/>
      </a:accent3>
      <a:accent4>
        <a:srgbClr val="8FB63F"/>
      </a:accent4>
      <a:accent5>
        <a:srgbClr val="582C83"/>
      </a:accent5>
      <a:accent6>
        <a:srgbClr val="A77550"/>
      </a:accent6>
      <a:hlink>
        <a:srgbClr val="0000FF"/>
      </a:hlink>
      <a:folHlink>
        <a:srgbClr val="800080"/>
      </a:folHlink>
    </a:clrScheme>
    <a:fontScheme name="IV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sz="240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24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Haninge kommun ny.potx" id="{5A37C318-071D-441B-9F0B-3DB97AD77FF9}" vid="{E70370BB-CC2A-4843-888E-17344F3D1DDF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2145</TotalTime>
  <Words>389</Words>
  <Application>Microsoft Office PowerPoint</Application>
  <PresentationFormat>Bredbild</PresentationFormat>
  <Paragraphs>53</Paragraphs>
  <Slides>8</Slides>
  <Notes>1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8</vt:i4>
      </vt:variant>
    </vt:vector>
  </HeadingPairs>
  <TitlesOfParts>
    <vt:vector size="12" baseType="lpstr">
      <vt:lpstr>Arial</vt:lpstr>
      <vt:lpstr>Calibri</vt:lpstr>
      <vt:lpstr>Corbel</vt:lpstr>
      <vt:lpstr>Haninge kommun</vt:lpstr>
      <vt:lpstr>Stöd till anhöriga/närstående</vt:lpstr>
      <vt:lpstr>Vem är anhörig?</vt:lpstr>
      <vt:lpstr>Rätt till stöd som anhörig/närstående</vt:lpstr>
      <vt:lpstr>Biståndsbedömda insatser</vt:lpstr>
      <vt:lpstr>Öppna insatser för anhöriga</vt:lpstr>
      <vt:lpstr>Äldrekurator</vt:lpstr>
      <vt:lpstr>Anhörigsamordnare</vt:lpstr>
      <vt:lpstr>Framtida utveckling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Marie Tid</dc:creator>
  <cp:lastModifiedBy>Elisa Reinikainen</cp:lastModifiedBy>
  <cp:revision>2</cp:revision>
  <dcterms:created xsi:type="dcterms:W3CDTF">2020-01-15T11:02:53Z</dcterms:created>
  <dcterms:modified xsi:type="dcterms:W3CDTF">2026-05-19T13:56:12Z</dcterms:modified>
</cp:coreProperties>
</file>