
<file path=[Content_Types].xml><?xml version="1.0" encoding="utf-8"?>
<Types xmlns="http://schemas.openxmlformats.org/package/2006/content-types">
  <Default Extension="bin" ContentType="application/vnd.openxmlformats-officedocument.oleObject"/>
  <Default Extension="docx" ContentType="application/vnd.openxmlformats-officedocument.wordprocessingml.documen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6" r:id="rId8"/>
    <p:sldId id="265" r:id="rId9"/>
    <p:sldId id="267" r:id="rId10"/>
    <p:sldId id="268" r:id="rId11"/>
    <p:sldId id="262" r:id="rId12"/>
    <p:sldId id="263" r:id="rId13"/>
    <p:sldId id="264" r:id="rId14"/>
    <p:sldId id="270" r:id="rId15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EEE9"/>
    <a:srgbClr val="006666"/>
    <a:srgbClr val="BABAB3"/>
    <a:srgbClr val="BD3C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061B56F-75C3-4ED0-8BA1-E8936F66BE91}" v="3" dt="2026-05-18T08:27:10.98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anmörkt format 2 - Dekorfär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139" autoAdjust="0"/>
    <p:restoredTop sz="65234" autoAdjust="0"/>
  </p:normalViewPr>
  <p:slideViewPr>
    <p:cSldViewPr snapToGrid="0" showGuides="1">
      <p:cViewPr varScale="1">
        <p:scale>
          <a:sx n="45" d="100"/>
          <a:sy n="45" d="100"/>
        </p:scale>
        <p:origin x="880" y="56"/>
      </p:cViewPr>
      <p:guideLst>
        <p:guide orient="horz" pos="2160"/>
        <p:guide pos="3840"/>
      </p:guideLst>
    </p:cSldViewPr>
  </p:slideViewPr>
  <p:notesTextViewPr>
    <p:cViewPr>
      <p:scale>
        <a:sx n="75" d="100"/>
        <a:sy n="75" d="100"/>
      </p:scale>
      <p:origin x="0" y="-388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37" d="100"/>
          <a:sy n="137" d="100"/>
        </p:scale>
        <p:origin x="4602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l Magnus Kinnander" userId="edb67669-4135-4292-85c3-8daf16cb37db" providerId="ADAL" clId="{B6637B9F-8C12-4DD4-BC55-01CE21A95A37}"/>
    <pc:docChg chg="modSld">
      <pc:chgData name="Carl Magnus Kinnander" userId="edb67669-4135-4292-85c3-8daf16cb37db" providerId="ADAL" clId="{B6637B9F-8C12-4DD4-BC55-01CE21A95A37}" dt="2026-05-18T13:09:34.249" v="164" actId="20577"/>
      <pc:docMkLst>
        <pc:docMk/>
      </pc:docMkLst>
      <pc:sldChg chg="modSp mod">
        <pc:chgData name="Carl Magnus Kinnander" userId="edb67669-4135-4292-85c3-8daf16cb37db" providerId="ADAL" clId="{B6637B9F-8C12-4DD4-BC55-01CE21A95A37}" dt="2026-05-18T08:47:10.367" v="146" actId="20577"/>
        <pc:sldMkLst>
          <pc:docMk/>
          <pc:sldMk cId="4016861191" sldId="256"/>
        </pc:sldMkLst>
        <pc:spChg chg="mod">
          <ac:chgData name="Carl Magnus Kinnander" userId="edb67669-4135-4292-85c3-8daf16cb37db" providerId="ADAL" clId="{B6637B9F-8C12-4DD4-BC55-01CE21A95A37}" dt="2026-05-18T08:47:10.367" v="146" actId="20577"/>
          <ac:spMkLst>
            <pc:docMk/>
            <pc:sldMk cId="4016861191" sldId="256"/>
            <ac:spMk id="5" creationId="{00000000-0000-0000-0000-000000000000}"/>
          </ac:spMkLst>
        </pc:spChg>
      </pc:sldChg>
      <pc:sldChg chg="modSp mod">
        <pc:chgData name="Carl Magnus Kinnander" userId="edb67669-4135-4292-85c3-8daf16cb37db" providerId="ADAL" clId="{B6637B9F-8C12-4DD4-BC55-01CE21A95A37}" dt="2026-05-18T08:34:03.771" v="126" actId="948"/>
        <pc:sldMkLst>
          <pc:docMk/>
          <pc:sldMk cId="957702383" sldId="257"/>
        </pc:sldMkLst>
        <pc:spChg chg="mod">
          <ac:chgData name="Carl Magnus Kinnander" userId="edb67669-4135-4292-85c3-8daf16cb37db" providerId="ADAL" clId="{B6637B9F-8C12-4DD4-BC55-01CE21A95A37}" dt="2026-05-18T08:34:03.771" v="126" actId="948"/>
          <ac:spMkLst>
            <pc:docMk/>
            <pc:sldMk cId="957702383" sldId="257"/>
            <ac:spMk id="5" creationId="{00000000-0000-0000-0000-000000000000}"/>
          </ac:spMkLst>
        </pc:spChg>
        <pc:graphicFrameChg chg="mod">
          <ac:chgData name="Carl Magnus Kinnander" userId="edb67669-4135-4292-85c3-8daf16cb37db" providerId="ADAL" clId="{B6637B9F-8C12-4DD4-BC55-01CE21A95A37}" dt="2026-05-18T08:26:00.826" v="1"/>
          <ac:graphicFrameMkLst>
            <pc:docMk/>
            <pc:sldMk cId="957702383" sldId="257"/>
            <ac:graphicFrameMk id="6" creationId="{23573765-1D44-86BB-D115-20DEF63F0EB4}"/>
          </ac:graphicFrameMkLst>
        </pc:graphicFrameChg>
      </pc:sldChg>
      <pc:sldChg chg="modSp mod">
        <pc:chgData name="Carl Magnus Kinnander" userId="edb67669-4135-4292-85c3-8daf16cb37db" providerId="ADAL" clId="{B6637B9F-8C12-4DD4-BC55-01CE21A95A37}" dt="2026-05-18T13:09:34.249" v="164" actId="20577"/>
        <pc:sldMkLst>
          <pc:docMk/>
          <pc:sldMk cId="1057597893" sldId="258"/>
        </pc:sldMkLst>
        <pc:spChg chg="mod">
          <ac:chgData name="Carl Magnus Kinnander" userId="edb67669-4135-4292-85c3-8daf16cb37db" providerId="ADAL" clId="{B6637B9F-8C12-4DD4-BC55-01CE21A95A37}" dt="2026-05-18T13:09:34.249" v="164" actId="20577"/>
          <ac:spMkLst>
            <pc:docMk/>
            <pc:sldMk cId="1057597893" sldId="258"/>
            <ac:spMk id="5" creationId="{2A6735F2-F20A-F63F-5CE9-5082DCEC8FE9}"/>
          </ac:spMkLst>
        </pc:spChg>
      </pc:sldChg>
      <pc:sldChg chg="modSp mod">
        <pc:chgData name="Carl Magnus Kinnander" userId="edb67669-4135-4292-85c3-8daf16cb37db" providerId="ADAL" clId="{B6637B9F-8C12-4DD4-BC55-01CE21A95A37}" dt="2026-05-18T08:36:33.036" v="128" actId="207"/>
        <pc:sldMkLst>
          <pc:docMk/>
          <pc:sldMk cId="1775506334" sldId="260"/>
        </pc:sldMkLst>
        <pc:spChg chg="mod">
          <ac:chgData name="Carl Magnus Kinnander" userId="edb67669-4135-4292-85c3-8daf16cb37db" providerId="ADAL" clId="{B6637B9F-8C12-4DD4-BC55-01CE21A95A37}" dt="2026-05-18T08:36:33.036" v="128" actId="207"/>
          <ac:spMkLst>
            <pc:docMk/>
            <pc:sldMk cId="1775506334" sldId="260"/>
            <ac:spMk id="5" creationId="{E7E2C7A6-1DD8-6360-9E51-EFD5C57CFB70}"/>
          </ac:spMkLst>
        </pc:spChg>
      </pc:sldChg>
      <pc:sldChg chg="modSp mod">
        <pc:chgData name="Carl Magnus Kinnander" userId="edb67669-4135-4292-85c3-8daf16cb37db" providerId="ADAL" clId="{B6637B9F-8C12-4DD4-BC55-01CE21A95A37}" dt="2026-05-18T08:38:27.059" v="144" actId="20577"/>
        <pc:sldMkLst>
          <pc:docMk/>
          <pc:sldMk cId="2704665114" sldId="261"/>
        </pc:sldMkLst>
        <pc:spChg chg="mod">
          <ac:chgData name="Carl Magnus Kinnander" userId="edb67669-4135-4292-85c3-8daf16cb37db" providerId="ADAL" clId="{B6637B9F-8C12-4DD4-BC55-01CE21A95A37}" dt="2026-05-18T08:38:27.059" v="144" actId="20577"/>
          <ac:spMkLst>
            <pc:docMk/>
            <pc:sldMk cId="2704665114" sldId="261"/>
            <ac:spMk id="5" creationId="{FD49484E-C778-C14C-CD04-A906CF9D916E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https://haninge.sharepoint.com/sites/msteams_de05c9_501690/Shared%20Documents/Kost%20och%20Mat/Uppf&#246;ljning%20m&#229;ltidskonceptet/Uppf&#246;ljning%20av%20m&#229;ltidskonceptet%202026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https://haninge.sharepoint.com/sites/msteams_de05c9_501690/Shared%20Documents/Kost%20och%20Mat/Uppf&#246;ljning%20m&#229;ltidskonceptet/Resultat%20uppf&#246;ljning%20av%20m&#229;ltidskonceptet%20HT%202025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https://haninge-my.sharepoint.com/personal/malin_torstendahl_haninge_se/Documents/Kvalitet%20-%20uppf&#246;ljningar/M&#229;nadsvis%20verksamhetsuppf&#246;ljning/2026/Uppf&#246;ljning%202026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https://haninge-my.sharepoint.com/personal/malin_torstendahl_haninge_se/Documents/Kvalitet%20-%20uppf&#246;ljningar/M&#229;nadsvis%20verksamhetsuppf&#246;ljning/2026/Uppf&#246;ljning%202026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sv-S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sv-SE"/>
              <a:t>Våruppföljning</a:t>
            </a:r>
            <a:r>
              <a:rPr lang="sv-SE" baseline="0"/>
              <a:t> m</a:t>
            </a:r>
            <a:r>
              <a:rPr lang="sv-SE"/>
              <a:t>åltidskonceptet</a:t>
            </a:r>
            <a:r>
              <a:rPr lang="sv-SE" baseline="0"/>
              <a:t> 2026</a:t>
            </a:r>
            <a:endParaRPr lang="sv-SE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v-SE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'SÄBO HS'!$B$19</c:f>
              <c:strCache>
                <c:ptCount val="1"/>
                <c:pt idx="0">
                  <c:v>Förberedelser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'SÄBO HS'!$A$20:$A$24</c:f>
              <c:strCache>
                <c:ptCount val="5"/>
                <c:pt idx="0">
                  <c:v>Hagagården</c:v>
                </c:pt>
                <c:pt idx="1">
                  <c:v>Malmgården</c:v>
                </c:pt>
                <c:pt idx="2">
                  <c:v>RosAndersgård</c:v>
                </c:pt>
                <c:pt idx="3">
                  <c:v>Terrassen</c:v>
                </c:pt>
                <c:pt idx="4">
                  <c:v>Vallagården</c:v>
                </c:pt>
              </c:strCache>
            </c:strRef>
          </c:cat>
          <c:val>
            <c:numRef>
              <c:f>'SÄBO HS'!$B$20:$B$24</c:f>
              <c:numCache>
                <c:formatCode>0%</c:formatCode>
                <c:ptCount val="5"/>
                <c:pt idx="0">
                  <c:v>0</c:v>
                </c:pt>
                <c:pt idx="1">
                  <c:v>0.92857142857142838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B40-4EE3-9C5A-2E89200FFE86}"/>
            </c:ext>
          </c:extLst>
        </c:ser>
        <c:ser>
          <c:idx val="1"/>
          <c:order val="1"/>
          <c:tx>
            <c:strRef>
              <c:f>'SÄBO HS'!$C$19</c:f>
              <c:strCache>
                <c:ptCount val="1"/>
                <c:pt idx="0">
                  <c:v>Måltiden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'SÄBO HS'!$A$20:$A$24</c:f>
              <c:strCache>
                <c:ptCount val="5"/>
                <c:pt idx="0">
                  <c:v>Hagagården</c:v>
                </c:pt>
                <c:pt idx="1">
                  <c:v>Malmgården</c:v>
                </c:pt>
                <c:pt idx="2">
                  <c:v>RosAndersgård</c:v>
                </c:pt>
                <c:pt idx="3">
                  <c:v>Terrassen</c:v>
                </c:pt>
                <c:pt idx="4">
                  <c:v>Vallagården</c:v>
                </c:pt>
              </c:strCache>
            </c:strRef>
          </c:cat>
          <c:val>
            <c:numRef>
              <c:f>'SÄBO HS'!$C$20:$C$24</c:f>
              <c:numCache>
                <c:formatCode>0%</c:formatCode>
                <c:ptCount val="5"/>
                <c:pt idx="0">
                  <c:v>0</c:v>
                </c:pt>
                <c:pt idx="1">
                  <c:v>0.86666666666666659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B40-4EE3-9C5A-2E89200FFE86}"/>
            </c:ext>
          </c:extLst>
        </c:ser>
        <c:ser>
          <c:idx val="2"/>
          <c:order val="2"/>
          <c:tx>
            <c:strRef>
              <c:f>'SÄBO HS'!$D$19</c:f>
              <c:strCache>
                <c:ptCount val="1"/>
                <c:pt idx="0">
                  <c:v>Personalmedverkan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'SÄBO HS'!$A$20:$A$24</c:f>
              <c:strCache>
                <c:ptCount val="5"/>
                <c:pt idx="0">
                  <c:v>Hagagården</c:v>
                </c:pt>
                <c:pt idx="1">
                  <c:v>Malmgården</c:v>
                </c:pt>
                <c:pt idx="2">
                  <c:v>RosAndersgård</c:v>
                </c:pt>
                <c:pt idx="3">
                  <c:v>Terrassen</c:v>
                </c:pt>
                <c:pt idx="4">
                  <c:v>Vallagården</c:v>
                </c:pt>
              </c:strCache>
            </c:strRef>
          </c:cat>
          <c:val>
            <c:numRef>
              <c:f>'SÄBO HS'!$D$20:$D$24</c:f>
              <c:numCache>
                <c:formatCode>0%</c:formatCode>
                <c:ptCount val="5"/>
                <c:pt idx="0">
                  <c:v>0</c:v>
                </c:pt>
                <c:pt idx="1">
                  <c:v>0.88888888888888873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B40-4EE3-9C5A-2E89200FFE86}"/>
            </c:ext>
          </c:extLst>
        </c:ser>
        <c:ser>
          <c:idx val="3"/>
          <c:order val="3"/>
          <c:tx>
            <c:strRef>
              <c:f>'SÄBO HS'!$E$19</c:f>
              <c:strCache>
                <c:ptCount val="1"/>
                <c:pt idx="0">
                  <c:v>Spridning över dygnet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'SÄBO HS'!$A$20:$A$24</c:f>
              <c:strCache>
                <c:ptCount val="5"/>
                <c:pt idx="0">
                  <c:v>Hagagården</c:v>
                </c:pt>
                <c:pt idx="1">
                  <c:v>Malmgården</c:v>
                </c:pt>
                <c:pt idx="2">
                  <c:v>RosAndersgård</c:v>
                </c:pt>
                <c:pt idx="3">
                  <c:v>Terrassen</c:v>
                </c:pt>
                <c:pt idx="4">
                  <c:v>Vallagården</c:v>
                </c:pt>
              </c:strCache>
            </c:strRef>
          </c:cat>
          <c:val>
            <c:numRef>
              <c:f>'SÄBO HS'!$E$20:$E$24</c:f>
              <c:numCache>
                <c:formatCode>0%</c:formatCode>
                <c:ptCount val="5"/>
                <c:pt idx="0">
                  <c:v>0</c:v>
                </c:pt>
                <c:pt idx="1">
                  <c:v>1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B40-4EE3-9C5A-2E89200FFE8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71371663"/>
        <c:axId val="271363983"/>
      </c:barChart>
      <c:catAx>
        <c:axId val="27137166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v-SE"/>
          </a:p>
        </c:txPr>
        <c:crossAx val="271363983"/>
        <c:crosses val="autoZero"/>
        <c:auto val="1"/>
        <c:lblAlgn val="ctr"/>
        <c:lblOffset val="100"/>
        <c:noMultiLvlLbl val="0"/>
      </c:catAx>
      <c:valAx>
        <c:axId val="271363983"/>
        <c:scaling>
          <c:orientation val="minMax"/>
          <c:max val="1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v-SE"/>
          </a:p>
        </c:txPr>
        <c:crossAx val="27137166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v-SE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sv-SE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sv-S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sv-SE"/>
              <a:t>Höstuppföljning</a:t>
            </a:r>
            <a:r>
              <a:rPr lang="sv-SE" baseline="0"/>
              <a:t> måltidskonceptet</a:t>
            </a:r>
            <a:r>
              <a:rPr lang="sv-SE"/>
              <a:t> 2025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v-SE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'SÄBO HS'!$B$30</c:f>
              <c:strCache>
                <c:ptCount val="1"/>
                <c:pt idx="0">
                  <c:v>Andel korrekta förberedelser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'SÄBO HS'!$A$31:$A$36</c:f>
              <c:strCache>
                <c:ptCount val="6"/>
                <c:pt idx="0">
                  <c:v>Hagagården</c:v>
                </c:pt>
                <c:pt idx="1">
                  <c:v>Johanneslund</c:v>
                </c:pt>
                <c:pt idx="2">
                  <c:v>Malmgården</c:v>
                </c:pt>
                <c:pt idx="3">
                  <c:v>RosAndersgård</c:v>
                </c:pt>
                <c:pt idx="4">
                  <c:v>Terrassen</c:v>
                </c:pt>
                <c:pt idx="5">
                  <c:v>Vallagården</c:v>
                </c:pt>
              </c:strCache>
            </c:strRef>
          </c:cat>
          <c:val>
            <c:numRef>
              <c:f>'SÄBO HS'!$B$31:$B$36</c:f>
              <c:numCache>
                <c:formatCode>0%</c:formatCode>
                <c:ptCount val="6"/>
                <c:pt idx="0">
                  <c:v>0.85714285714285698</c:v>
                </c:pt>
                <c:pt idx="1">
                  <c:v>0</c:v>
                </c:pt>
                <c:pt idx="2">
                  <c:v>0.99999999999999978</c:v>
                </c:pt>
                <c:pt idx="3">
                  <c:v>0.49999999999999994</c:v>
                </c:pt>
                <c:pt idx="4">
                  <c:v>0</c:v>
                </c:pt>
                <c:pt idx="5">
                  <c:v>0.99999999999999978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D68-4A53-9AF5-FB6B1CC8E31E}"/>
            </c:ext>
          </c:extLst>
        </c:ser>
        <c:ser>
          <c:idx val="1"/>
          <c:order val="1"/>
          <c:tx>
            <c:strRef>
              <c:f>'SÄBO HS'!$C$30</c:f>
              <c:strCache>
                <c:ptCount val="1"/>
                <c:pt idx="0">
                  <c:v>Andel korrekt Måltiden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'SÄBO HS'!$A$31:$A$36</c:f>
              <c:strCache>
                <c:ptCount val="6"/>
                <c:pt idx="0">
                  <c:v>Hagagården</c:v>
                </c:pt>
                <c:pt idx="1">
                  <c:v>Johanneslund</c:v>
                </c:pt>
                <c:pt idx="2">
                  <c:v>Malmgården</c:v>
                </c:pt>
                <c:pt idx="3">
                  <c:v>RosAndersgård</c:v>
                </c:pt>
                <c:pt idx="4">
                  <c:v>Terrassen</c:v>
                </c:pt>
                <c:pt idx="5">
                  <c:v>Vallagården</c:v>
                </c:pt>
              </c:strCache>
            </c:strRef>
          </c:cat>
          <c:val>
            <c:numRef>
              <c:f>'SÄBO HS'!$C$31:$C$36</c:f>
              <c:numCache>
                <c:formatCode>0%</c:formatCode>
                <c:ptCount val="6"/>
                <c:pt idx="0">
                  <c:v>0.93571428571428561</c:v>
                </c:pt>
                <c:pt idx="1">
                  <c:v>0</c:v>
                </c:pt>
                <c:pt idx="2">
                  <c:v>0.83333333333333326</c:v>
                </c:pt>
                <c:pt idx="3">
                  <c:v>0.22500000000000001</c:v>
                </c:pt>
                <c:pt idx="4">
                  <c:v>0</c:v>
                </c:pt>
                <c:pt idx="5">
                  <c:v>0.6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D68-4A53-9AF5-FB6B1CC8E31E}"/>
            </c:ext>
          </c:extLst>
        </c:ser>
        <c:ser>
          <c:idx val="2"/>
          <c:order val="2"/>
          <c:tx>
            <c:strRef>
              <c:f>'SÄBO HS'!$D$30</c:f>
              <c:strCache>
                <c:ptCount val="1"/>
                <c:pt idx="0">
                  <c:v>Andel korrekt personal-medverkan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'SÄBO HS'!$A$31:$A$36</c:f>
              <c:strCache>
                <c:ptCount val="6"/>
                <c:pt idx="0">
                  <c:v>Hagagården</c:v>
                </c:pt>
                <c:pt idx="1">
                  <c:v>Johanneslund</c:v>
                </c:pt>
                <c:pt idx="2">
                  <c:v>Malmgården</c:v>
                </c:pt>
                <c:pt idx="3">
                  <c:v>RosAndersgård</c:v>
                </c:pt>
                <c:pt idx="4">
                  <c:v>Terrassen</c:v>
                </c:pt>
                <c:pt idx="5">
                  <c:v>Vallagården</c:v>
                </c:pt>
              </c:strCache>
            </c:strRef>
          </c:cat>
          <c:val>
            <c:numRef>
              <c:f>'SÄBO HS'!$D$31:$D$36</c:f>
              <c:numCache>
                <c:formatCode>0%</c:formatCode>
                <c:ptCount val="6"/>
                <c:pt idx="0">
                  <c:v>0.97619047619047605</c:v>
                </c:pt>
                <c:pt idx="1">
                  <c:v>0</c:v>
                </c:pt>
                <c:pt idx="2">
                  <c:v>0.99999999999999989</c:v>
                </c:pt>
                <c:pt idx="3">
                  <c:v>0.27083333333333331</c:v>
                </c:pt>
                <c:pt idx="4">
                  <c:v>0</c:v>
                </c:pt>
                <c:pt idx="5">
                  <c:v>0.89583333333333337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D68-4A53-9AF5-FB6B1CC8E31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207415951"/>
        <c:axId val="1207416911"/>
      </c:barChart>
      <c:catAx>
        <c:axId val="120741595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v-SE"/>
          </a:p>
        </c:txPr>
        <c:crossAx val="1207416911"/>
        <c:crosses val="autoZero"/>
        <c:auto val="1"/>
        <c:lblAlgn val="ctr"/>
        <c:lblOffset val="100"/>
        <c:noMultiLvlLbl val="0"/>
      </c:catAx>
      <c:valAx>
        <c:axId val="120741691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v-SE"/>
          </a:p>
        </c:txPr>
        <c:crossAx val="120741595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v-SE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sv-SE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sv-S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sv-SE"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Snittantal inplanerade utevistelser per lgh/dag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v-SE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Utevistelser!$B$22</c:f>
              <c:strCache>
                <c:ptCount val="1"/>
                <c:pt idx="0">
                  <c:v>Hagagården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Utevistelser!$C$21:$I$21</c:f>
              <c:strCache>
                <c:ptCount val="4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  <c:pt idx="3">
                  <c:v>T1 2026</c:v>
                </c:pt>
              </c:strCache>
            </c:strRef>
          </c:cat>
          <c:val>
            <c:numRef>
              <c:f>Utevistelser!$C$22:$I$22</c:f>
              <c:numCache>
                <c:formatCode>_(* #,##0.00_);_(* \(#,##0.00\);_(* "-"??_);_(@_)</c:formatCode>
                <c:ptCount val="4"/>
                <c:pt idx="0">
                  <c:v>0.64163781424055399</c:v>
                </c:pt>
                <c:pt idx="1">
                  <c:v>0.53108535300316118</c:v>
                </c:pt>
                <c:pt idx="2">
                  <c:v>0.4235435797079633</c:v>
                </c:pt>
                <c:pt idx="3">
                  <c:v>0.74769467213114749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3C6-4C9D-B942-23ABB9A034A4}"/>
            </c:ext>
          </c:extLst>
        </c:ser>
        <c:ser>
          <c:idx val="1"/>
          <c:order val="1"/>
          <c:tx>
            <c:strRef>
              <c:f>Utevistelser!$B$23</c:f>
              <c:strCache>
                <c:ptCount val="1"/>
                <c:pt idx="0">
                  <c:v>Johanneslund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Utevistelser!$C$21:$I$21</c:f>
              <c:strCache>
                <c:ptCount val="4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  <c:pt idx="3">
                  <c:v>T1 2026</c:v>
                </c:pt>
              </c:strCache>
            </c:strRef>
          </c:cat>
          <c:val>
            <c:numRef>
              <c:f>Utevistelser!$C$23:$I$23</c:f>
            </c:numRef>
          </c:val>
          <c:smooth val="0"/>
          <c:extLst>
            <c:ext xmlns:c16="http://schemas.microsoft.com/office/drawing/2014/chart" uri="{C3380CC4-5D6E-409C-BE32-E72D297353CC}">
              <c16:uniqueId val="{00000001-D3C6-4C9D-B942-23ABB9A034A4}"/>
            </c:ext>
          </c:extLst>
        </c:ser>
        <c:ser>
          <c:idx val="2"/>
          <c:order val="2"/>
          <c:tx>
            <c:strRef>
              <c:f>Utevistelser!$B$24</c:f>
              <c:strCache>
                <c:ptCount val="1"/>
                <c:pt idx="0">
                  <c:v>Malmgården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Utevistelser!$C$21:$I$21</c:f>
              <c:strCache>
                <c:ptCount val="4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  <c:pt idx="3">
                  <c:v>T1 2026</c:v>
                </c:pt>
              </c:strCache>
            </c:strRef>
          </c:cat>
          <c:val>
            <c:numRef>
              <c:f>Utevistelser!$C$24:$I$24</c:f>
              <c:numCache>
                <c:formatCode>_(* #,##0.00_);_(* \(#,##0.00\);_(* "-"??_);_(@_)</c:formatCode>
                <c:ptCount val="4"/>
                <c:pt idx="0">
                  <c:v>0.89230042512990082</c:v>
                </c:pt>
                <c:pt idx="1">
                  <c:v>0.86254133207368922</c:v>
                </c:pt>
                <c:pt idx="2">
                  <c:v>0.86622579121398202</c:v>
                </c:pt>
                <c:pt idx="3">
                  <c:v>0.80297510625379476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D3C6-4C9D-B942-23ABB9A034A4}"/>
            </c:ext>
          </c:extLst>
        </c:ser>
        <c:ser>
          <c:idx val="3"/>
          <c:order val="3"/>
          <c:tx>
            <c:strRef>
              <c:f>Utevistelser!$B$25</c:f>
              <c:strCache>
                <c:ptCount val="1"/>
                <c:pt idx="0">
                  <c:v>RosAndersgård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cat>
            <c:strRef>
              <c:f>Utevistelser!$C$21:$I$21</c:f>
              <c:strCache>
                <c:ptCount val="4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  <c:pt idx="3">
                  <c:v>T1 2026</c:v>
                </c:pt>
              </c:strCache>
            </c:strRef>
          </c:cat>
          <c:val>
            <c:numRef>
              <c:f>Utevistelser!$C$25:$I$25</c:f>
              <c:numCache>
                <c:formatCode>_(* #,##0.00_);_(* \(#,##0.00\);_(* "-"??_);_(@_)</c:formatCode>
                <c:ptCount val="4"/>
                <c:pt idx="0">
                  <c:v>0.88910958904109583</c:v>
                </c:pt>
                <c:pt idx="1">
                  <c:v>0.84726027397260273</c:v>
                </c:pt>
                <c:pt idx="2">
                  <c:v>0.62979452054794516</c:v>
                </c:pt>
                <c:pt idx="3">
                  <c:v>0.63954918032786889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D3C6-4C9D-B942-23ABB9A034A4}"/>
            </c:ext>
          </c:extLst>
        </c:ser>
        <c:ser>
          <c:idx val="4"/>
          <c:order val="4"/>
          <c:tx>
            <c:strRef>
              <c:f>Utevistelser!$B$26</c:f>
              <c:strCache>
                <c:ptCount val="1"/>
                <c:pt idx="0">
                  <c:v>Terrassen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cat>
            <c:strRef>
              <c:f>Utevistelser!$C$21:$I$21</c:f>
              <c:strCache>
                <c:ptCount val="4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  <c:pt idx="3">
                  <c:v>T1 2026</c:v>
                </c:pt>
              </c:strCache>
            </c:strRef>
          </c:cat>
          <c:val>
            <c:numRef>
              <c:f>Utevistelser!$C$26:$I$26</c:f>
              <c:numCache>
                <c:formatCode>_(* #,##0.00_);_(* \(#,##0.00\);_(* "-"??_);_(@_)</c:formatCode>
                <c:ptCount val="4"/>
                <c:pt idx="0">
                  <c:v>6.5504358655043587E-2</c:v>
                </c:pt>
                <c:pt idx="1">
                  <c:v>0.94829389788293894</c:v>
                </c:pt>
                <c:pt idx="2">
                  <c:v>0.97056039850560394</c:v>
                </c:pt>
                <c:pt idx="3">
                  <c:v>0.88301043219076014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D3C6-4C9D-B942-23ABB9A034A4}"/>
            </c:ext>
          </c:extLst>
        </c:ser>
        <c:ser>
          <c:idx val="5"/>
          <c:order val="5"/>
          <c:tx>
            <c:strRef>
              <c:f>Utevistelser!$B$27</c:f>
              <c:strCache>
                <c:ptCount val="1"/>
                <c:pt idx="0">
                  <c:v>Vallagården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cat>
            <c:strRef>
              <c:f>Utevistelser!$C$21:$I$21</c:f>
              <c:strCache>
                <c:ptCount val="4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  <c:pt idx="3">
                  <c:v>T1 2026</c:v>
                </c:pt>
              </c:strCache>
            </c:strRef>
          </c:cat>
          <c:val>
            <c:numRef>
              <c:f>Utevistelser!$C$27:$I$27</c:f>
              <c:numCache>
                <c:formatCode>_(* #,##0.00_);_(* \(#,##0.00\);_(* "-"??_);_(@_)</c:formatCode>
                <c:ptCount val="4"/>
                <c:pt idx="0">
                  <c:v>0.97945205479452058</c:v>
                </c:pt>
                <c:pt idx="1">
                  <c:v>1.0763698630136986</c:v>
                </c:pt>
                <c:pt idx="2">
                  <c:v>0.99477739726027392</c:v>
                </c:pt>
                <c:pt idx="3">
                  <c:v>0.93903688524590168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D3C6-4C9D-B942-23ABB9A034A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602496783"/>
        <c:axId val="602498223"/>
      </c:lineChart>
      <c:catAx>
        <c:axId val="60249678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v-SE"/>
          </a:p>
        </c:txPr>
        <c:crossAx val="602498223"/>
        <c:crosses val="autoZero"/>
        <c:auto val="1"/>
        <c:lblAlgn val="ctr"/>
        <c:lblOffset val="100"/>
        <c:noMultiLvlLbl val="0"/>
      </c:catAx>
      <c:valAx>
        <c:axId val="60249822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(* #,##0.00_);_(* \(#,##0.00\);_(* &quot;-&quot;??_);_(@_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v-SE"/>
          </a:p>
        </c:txPr>
        <c:crossAx val="60249678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v-SE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sv-SE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sv-S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sv-SE"/>
              <a:t>Andel erbjudna inplanerade utevistelser i %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v-SE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Utevistelser!$B$4</c:f>
              <c:strCache>
                <c:ptCount val="1"/>
                <c:pt idx="0">
                  <c:v>Hagagården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Utevistelser!$C$3:$I$3</c:f>
              <c:strCache>
                <c:ptCount val="4"/>
                <c:pt idx="0">
                  <c:v>År 2023</c:v>
                </c:pt>
                <c:pt idx="1">
                  <c:v>År 2024</c:v>
                </c:pt>
                <c:pt idx="2">
                  <c:v>2025</c:v>
                </c:pt>
                <c:pt idx="3">
                  <c:v>T1 2026</c:v>
                </c:pt>
              </c:strCache>
            </c:strRef>
          </c:cat>
          <c:val>
            <c:numRef>
              <c:f>Utevistelser!$C$4:$I$4</c:f>
              <c:numCache>
                <c:formatCode>General</c:formatCode>
                <c:ptCount val="4"/>
                <c:pt idx="0">
                  <c:v>89</c:v>
                </c:pt>
                <c:pt idx="1">
                  <c:v>84</c:v>
                </c:pt>
                <c:pt idx="2" formatCode="0">
                  <c:v>65.7</c:v>
                </c:pt>
                <c:pt idx="3">
                  <c:v>77.599999999999994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0227-4E93-A6DD-694F61DA5841}"/>
            </c:ext>
          </c:extLst>
        </c:ser>
        <c:ser>
          <c:idx val="1"/>
          <c:order val="1"/>
          <c:tx>
            <c:strRef>
              <c:f>Utevistelser!$B$5</c:f>
              <c:strCache>
                <c:ptCount val="1"/>
                <c:pt idx="0">
                  <c:v>Johanneslund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Utevistelser!$C$3:$I$3</c:f>
              <c:strCache>
                <c:ptCount val="4"/>
                <c:pt idx="0">
                  <c:v>År 2023</c:v>
                </c:pt>
                <c:pt idx="1">
                  <c:v>År 2024</c:v>
                </c:pt>
                <c:pt idx="2">
                  <c:v>2025</c:v>
                </c:pt>
                <c:pt idx="3">
                  <c:v>T1 2026</c:v>
                </c:pt>
              </c:strCache>
            </c:strRef>
          </c:cat>
          <c:val>
            <c:numRef>
              <c:f>Utevistelser!$C$5:$I$5</c:f>
            </c:numRef>
          </c:val>
          <c:smooth val="0"/>
          <c:extLst>
            <c:ext xmlns:c16="http://schemas.microsoft.com/office/drawing/2014/chart" uri="{C3380CC4-5D6E-409C-BE32-E72D297353CC}">
              <c16:uniqueId val="{00000001-0227-4E93-A6DD-694F61DA5841}"/>
            </c:ext>
          </c:extLst>
        </c:ser>
        <c:ser>
          <c:idx val="2"/>
          <c:order val="2"/>
          <c:tx>
            <c:strRef>
              <c:f>Utevistelser!$B$6</c:f>
              <c:strCache>
                <c:ptCount val="1"/>
                <c:pt idx="0">
                  <c:v>Malmgården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Utevistelser!$C$3:$I$3</c:f>
              <c:strCache>
                <c:ptCount val="4"/>
                <c:pt idx="0">
                  <c:v>År 2023</c:v>
                </c:pt>
                <c:pt idx="1">
                  <c:v>År 2024</c:v>
                </c:pt>
                <c:pt idx="2">
                  <c:v>2025</c:v>
                </c:pt>
                <c:pt idx="3">
                  <c:v>T1 2026</c:v>
                </c:pt>
              </c:strCache>
            </c:strRef>
          </c:cat>
          <c:val>
            <c:numRef>
              <c:f>Utevistelser!$C$6:$I$6</c:f>
              <c:numCache>
                <c:formatCode>General</c:formatCode>
                <c:ptCount val="4"/>
                <c:pt idx="0">
                  <c:v>100</c:v>
                </c:pt>
                <c:pt idx="1">
                  <c:v>100</c:v>
                </c:pt>
                <c:pt idx="2" formatCode="0">
                  <c:v>99.4</c:v>
                </c:pt>
                <c:pt idx="3">
                  <c:v>96.9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0227-4E93-A6DD-694F61DA5841}"/>
            </c:ext>
          </c:extLst>
        </c:ser>
        <c:ser>
          <c:idx val="3"/>
          <c:order val="3"/>
          <c:tx>
            <c:strRef>
              <c:f>Utevistelser!$B$7</c:f>
              <c:strCache>
                <c:ptCount val="1"/>
                <c:pt idx="0">
                  <c:v>RosAndersgård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cat>
            <c:strRef>
              <c:f>Utevistelser!$C$3:$I$3</c:f>
              <c:strCache>
                <c:ptCount val="4"/>
                <c:pt idx="0">
                  <c:v>År 2023</c:v>
                </c:pt>
                <c:pt idx="1">
                  <c:v>År 2024</c:v>
                </c:pt>
                <c:pt idx="2">
                  <c:v>2025</c:v>
                </c:pt>
                <c:pt idx="3">
                  <c:v>T1 2026</c:v>
                </c:pt>
              </c:strCache>
            </c:strRef>
          </c:cat>
          <c:val>
            <c:numRef>
              <c:f>Utevistelser!$C$7:$I$7</c:f>
              <c:numCache>
                <c:formatCode>General</c:formatCode>
                <c:ptCount val="4"/>
                <c:pt idx="0">
                  <c:v>55</c:v>
                </c:pt>
                <c:pt idx="1">
                  <c:v>52</c:v>
                </c:pt>
                <c:pt idx="2" formatCode="0">
                  <c:v>51.3</c:v>
                </c:pt>
                <c:pt idx="3">
                  <c:v>54.5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0227-4E93-A6DD-694F61DA5841}"/>
            </c:ext>
          </c:extLst>
        </c:ser>
        <c:ser>
          <c:idx val="4"/>
          <c:order val="4"/>
          <c:tx>
            <c:strRef>
              <c:f>Utevistelser!$B$8</c:f>
              <c:strCache>
                <c:ptCount val="1"/>
                <c:pt idx="0">
                  <c:v>Terrassen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cat>
            <c:strRef>
              <c:f>Utevistelser!$C$3:$I$3</c:f>
              <c:strCache>
                <c:ptCount val="4"/>
                <c:pt idx="0">
                  <c:v>År 2023</c:v>
                </c:pt>
                <c:pt idx="1">
                  <c:v>År 2024</c:v>
                </c:pt>
                <c:pt idx="2">
                  <c:v>2025</c:v>
                </c:pt>
                <c:pt idx="3">
                  <c:v>T1 2026</c:v>
                </c:pt>
              </c:strCache>
            </c:strRef>
          </c:cat>
          <c:val>
            <c:numRef>
              <c:f>Utevistelser!$C$8:$I$8</c:f>
              <c:numCache>
                <c:formatCode>General</c:formatCode>
                <c:ptCount val="4"/>
                <c:pt idx="0">
                  <c:v>91</c:v>
                </c:pt>
                <c:pt idx="1">
                  <c:v>94</c:v>
                </c:pt>
                <c:pt idx="2" formatCode="0">
                  <c:v>93.7</c:v>
                </c:pt>
                <c:pt idx="3">
                  <c:v>92.7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0227-4E93-A6DD-694F61DA5841}"/>
            </c:ext>
          </c:extLst>
        </c:ser>
        <c:ser>
          <c:idx val="5"/>
          <c:order val="5"/>
          <c:tx>
            <c:strRef>
              <c:f>Utevistelser!$B$9</c:f>
              <c:strCache>
                <c:ptCount val="1"/>
                <c:pt idx="0">
                  <c:v>Vallagården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cat>
            <c:strRef>
              <c:f>Utevistelser!$C$3:$I$3</c:f>
              <c:strCache>
                <c:ptCount val="4"/>
                <c:pt idx="0">
                  <c:v>År 2023</c:v>
                </c:pt>
                <c:pt idx="1">
                  <c:v>År 2024</c:v>
                </c:pt>
                <c:pt idx="2">
                  <c:v>2025</c:v>
                </c:pt>
                <c:pt idx="3">
                  <c:v>T1 2026</c:v>
                </c:pt>
              </c:strCache>
            </c:strRef>
          </c:cat>
          <c:val>
            <c:numRef>
              <c:f>Utevistelser!$C$9:$I$9</c:f>
              <c:numCache>
                <c:formatCode>General</c:formatCode>
                <c:ptCount val="4"/>
                <c:pt idx="0">
                  <c:v>99</c:v>
                </c:pt>
                <c:pt idx="1">
                  <c:v>99</c:v>
                </c:pt>
                <c:pt idx="2" formatCode="0">
                  <c:v>99.2</c:v>
                </c:pt>
                <c:pt idx="3">
                  <c:v>99.2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0227-4E93-A6DD-694F61DA584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881889520"/>
        <c:axId val="881891440"/>
      </c:lineChart>
      <c:catAx>
        <c:axId val="8818895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v-SE"/>
          </a:p>
        </c:txPr>
        <c:crossAx val="881891440"/>
        <c:crosses val="autoZero"/>
        <c:auto val="1"/>
        <c:lblAlgn val="ctr"/>
        <c:lblOffset val="100"/>
        <c:noMultiLvlLbl val="0"/>
      </c:catAx>
      <c:valAx>
        <c:axId val="881891440"/>
        <c:scaling>
          <c:orientation val="minMax"/>
          <c:max val="105"/>
          <c:min val="4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v-SE"/>
          </a:p>
        </c:txPr>
        <c:crossAx val="8818895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v-S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sv-S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>
            <a:extLst>
              <a:ext uri="{FF2B5EF4-FFF2-40B4-BE49-F238E27FC236}">
                <a16:creationId xmlns:a16="http://schemas.microsoft.com/office/drawing/2014/main" id="{347D0E73-A6F7-451D-AA07-777EAC53322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>
            <a:extLst>
              <a:ext uri="{FF2B5EF4-FFF2-40B4-BE49-F238E27FC236}">
                <a16:creationId xmlns:a16="http://schemas.microsoft.com/office/drawing/2014/main" id="{63CAE9B4-E6AD-41B1-82E2-A6B1BDB6EF9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9007CB-1173-4821-A8C9-A2B4DCBBDDD2}" type="datetimeFigureOut">
              <a:rPr lang="sv-SE" smtClean="0"/>
              <a:t>2026-05-18</a:t>
            </a:fld>
            <a:endParaRPr lang="sv-SE"/>
          </a:p>
        </p:txBody>
      </p:sp>
      <p:sp>
        <p:nvSpPr>
          <p:cNvPr id="4" name="Platshållare för sidfot 3">
            <a:extLst>
              <a:ext uri="{FF2B5EF4-FFF2-40B4-BE49-F238E27FC236}">
                <a16:creationId xmlns:a16="http://schemas.microsoft.com/office/drawing/2014/main" id="{42582098-6DBF-465E-A0AA-FB253F15CD9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5" name="Platshållare för bildnummer 4">
            <a:extLst>
              <a:ext uri="{FF2B5EF4-FFF2-40B4-BE49-F238E27FC236}">
                <a16:creationId xmlns:a16="http://schemas.microsoft.com/office/drawing/2014/main" id="{98094430-50CD-4534-9CB1-CD0CD5A334D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8FAE46-06EB-4F0D-999E-4FD1E74065F1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345316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5815E2-C6C9-401D-9E09-216972CD6236}" type="datetimeFigureOut">
              <a:rPr lang="sv-SE" smtClean="0"/>
              <a:t>2026-05-18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/>
              <a:t>Redigera format för bakgrundstext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97AB13-884B-48E2-B22F-BA5895D40DE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36072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97AB13-884B-48E2-B22F-BA5895D40DE0}" type="slidenum">
              <a:rPr lang="sv-SE" smtClean="0"/>
              <a:t>1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5866882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A952A1-C129-1CFF-F556-538E0A1026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>
            <a:extLst>
              <a:ext uri="{FF2B5EF4-FFF2-40B4-BE49-F238E27FC236}">
                <a16:creationId xmlns:a16="http://schemas.microsoft.com/office/drawing/2014/main" id="{57E93DD4-6F1A-02FE-A693-4301F88A93A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>
            <a:extLst>
              <a:ext uri="{FF2B5EF4-FFF2-40B4-BE49-F238E27FC236}">
                <a16:creationId xmlns:a16="http://schemas.microsoft.com/office/drawing/2014/main" id="{52251101-0BA7-2FCE-0A36-5BB82D34E8C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Förvaltningen har i och med en åtgärd i den politiska plattformen 2019-2022 tagit fram en utevistelsegaranti utifrån målsättningen inom området välfärd och omsorg - där Haninges äldre ska ges möjlighet till ett hälsosamt och aktivt liv med ökad självständighet och egenmakt. Omsorgstagarna ska ha ett stort inflytande över den service de är beroende av.</a:t>
            </a:r>
          </a:p>
          <a:p>
            <a:r>
              <a:rPr lang="sv-S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Kommunen gör i och med garantin en utfästelse på vad de boende kan förvänta sig i form av utevistelse på kommunens vård- och omsorgboenden genom att slå vakt vid rättigheten till utevistelse.</a:t>
            </a:r>
          </a:p>
          <a:p>
            <a:endParaRPr lang="sv-S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sv-S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Rättigheten till utevistelse beskrivs nedan.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v-SE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Alla boende på vård- och omsorgsboende för äldre i Haninge kommuns regi som själva vill och har möjlighet utifrån medicinska skäl ska aktivt erbjudas daglig utevistelse under årets alla årstider. </a:t>
            </a:r>
          </a:p>
          <a:p>
            <a:endParaRPr lang="sv-SE" sz="120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sv-S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Med utevistelse menas vistelse utomhus, utanför vård- och omsorgsboendet. Det kan till exempel vara en tillhörande trädgård eller uteplats, såväl som parker och stadsmiljö i närområdet eller längre bort. De boende ska ges möjlighet till fysisk aktivitet, exempelvis promenad.</a:t>
            </a:r>
          </a:p>
          <a:p>
            <a:r>
              <a:rPr lang="sv-S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Förvaltningen följer löpande upp och dokumenterar utevistelse. Socialstyrelsens årliga brukarundersökning är även den ett viktigt mått på hur garantin bidrar till nöjdhetsgraden med möjligheten till utevistelse. </a:t>
            </a:r>
          </a:p>
          <a:p>
            <a:endParaRPr lang="sv-S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sv-S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sv-S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Tjänsteskrivelse 2021-03-22 – Utevistelsegaranti på vård och omsorgsboenden i kommunens regi</a:t>
            </a:r>
          </a:p>
        </p:txBody>
      </p:sp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22643409-3506-B2E1-8ADA-415C25F322E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97AB13-884B-48E2-B22F-BA5895D40DE0}" type="slidenum">
              <a:rPr lang="sv-SE" smtClean="0"/>
              <a:t>11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3231522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093150-001C-B1FE-51A7-9BAA9D19B8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>
            <a:extLst>
              <a:ext uri="{FF2B5EF4-FFF2-40B4-BE49-F238E27FC236}">
                <a16:creationId xmlns:a16="http://schemas.microsoft.com/office/drawing/2014/main" id="{DA30FED8-3223-1505-D38C-535DF52A34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>
            <a:extLst>
              <a:ext uri="{FF2B5EF4-FFF2-40B4-BE49-F238E27FC236}">
                <a16:creationId xmlns:a16="http://schemas.microsoft.com/office/drawing/2014/main" id="{FC47CA02-91D4-FB1F-DF57-5CC39F35FF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Uppföljningen görs i två steg: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sv-SE" dirty="0"/>
              <a:t>Snittantal inplanerade utevistelser per lägenhet. (dokumenteras i GP)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sv-SE" dirty="0"/>
              <a:t>Andel inplanerade utevistelser som faktiskt erbjuds.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sv-SE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sv-SE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sv-SE" dirty="0"/>
              <a:t>Verksamheterna bör: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sv-SE" dirty="0"/>
              <a:t>Att fler önskar utevistelser och dokumenteras i genomförandeplanen.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sv-SE" dirty="0"/>
              <a:t>Tänka på hur man frågar när det är dags för utevistelse för att locka till deltagande.</a:t>
            </a:r>
          </a:p>
        </p:txBody>
      </p:sp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6E487B9C-61C4-AEA4-A1D4-9887860945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97AB13-884B-48E2-B22F-BA5895D40DE0}" type="slidenum">
              <a:rPr lang="sv-SE" smtClean="0"/>
              <a:t>12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7299001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093D40-D800-FA3B-012D-47D6E3FBC1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>
            <a:extLst>
              <a:ext uri="{FF2B5EF4-FFF2-40B4-BE49-F238E27FC236}">
                <a16:creationId xmlns:a16="http://schemas.microsoft.com/office/drawing/2014/main" id="{EC0DAB25-7DFA-14BA-B043-905FFB3C075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>
            <a:extLst>
              <a:ext uri="{FF2B5EF4-FFF2-40B4-BE49-F238E27FC236}">
                <a16:creationId xmlns:a16="http://schemas.microsoft.com/office/drawing/2014/main" id="{B28F1B16-11F4-B939-455C-4CF5799E423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Snittantalet inplanerade utevistelser bör sträva mot 1,00. (Alla boende vill eller kan inte gå ut varje dag.)</a:t>
            </a:r>
          </a:p>
          <a:p>
            <a:endParaRPr lang="sv-SE" dirty="0"/>
          </a:p>
          <a:p>
            <a:r>
              <a:rPr lang="sv-SE" dirty="0"/>
              <a:t>Andel erbjudna inplanerade utevistelser bör ligga på 100%</a:t>
            </a:r>
          </a:p>
          <a:p>
            <a:endParaRPr lang="sv-SE" dirty="0"/>
          </a:p>
          <a:p>
            <a:r>
              <a:rPr lang="sv-SE" dirty="0"/>
              <a:t>Mycket fina resultat på flera verksamheter. </a:t>
            </a:r>
          </a:p>
          <a:p>
            <a:r>
              <a:rPr lang="sv-SE" dirty="0"/>
              <a:t>Terrassen registrerade inte 2023, därav det avvikande resultatet.</a:t>
            </a:r>
          </a:p>
          <a:p>
            <a:endParaRPr lang="sv-SE" dirty="0"/>
          </a:p>
          <a:p>
            <a:r>
              <a:rPr lang="sv-SE" dirty="0"/>
              <a:t>Reflektera gärna över styrkor och utmaningar gällande utevistelser på er verksamhet. </a:t>
            </a:r>
          </a:p>
          <a:p>
            <a:endParaRPr lang="sv-SE" dirty="0"/>
          </a:p>
          <a:p>
            <a:r>
              <a:rPr lang="sv-SE" dirty="0"/>
              <a:t>Vad gör det svårt att nå upp till målvärdet på just din verksamhet? Är det planering, utförandet eller dokumentationen som är den största utmaningen?</a:t>
            </a:r>
          </a:p>
        </p:txBody>
      </p:sp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1D0E8EF4-41BF-00D7-A6EF-922C107C4E9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97AB13-884B-48E2-B22F-BA5895D40DE0}" type="slidenum">
              <a:rPr lang="sv-SE" smtClean="0"/>
              <a:t>13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1205978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97AB13-884B-48E2-B22F-BA5895D40DE0}" type="slidenum">
              <a:rPr lang="sv-SE" smtClean="0"/>
              <a:t>14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027519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97AB13-884B-48E2-B22F-BA5895D40DE0}" type="slidenum">
              <a:rPr lang="sv-SE" smtClean="0"/>
              <a:t>2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2712060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0C0F26-BFD7-CC2A-4725-0CFBF4727D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>
            <a:extLst>
              <a:ext uri="{FF2B5EF4-FFF2-40B4-BE49-F238E27FC236}">
                <a16:creationId xmlns:a16="http://schemas.microsoft.com/office/drawing/2014/main" id="{9BE368C2-EAC1-7476-729E-13E28E6396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>
            <a:extLst>
              <a:ext uri="{FF2B5EF4-FFF2-40B4-BE49-F238E27FC236}">
                <a16:creationId xmlns:a16="http://schemas.microsoft.com/office/drawing/2014/main" id="{FDFE3546-01BC-5032-5BC5-D2210585EAC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Förfrukost – frukost – mellanmål – lunch – mellanmål – middag – kvällsmål – sent kvällsmål</a:t>
            </a:r>
          </a:p>
          <a:p>
            <a:endParaRPr lang="sv-SE" dirty="0"/>
          </a:p>
          <a:p>
            <a:r>
              <a:rPr lang="sv-SE" dirty="0"/>
              <a:t>Förfrukost på sängen innan uppstigning (ex. smoothies, smörgås) </a:t>
            </a:r>
          </a:p>
          <a:p>
            <a:r>
              <a:rPr lang="sv-SE" dirty="0"/>
              <a:t>Sent kvällsmål på sängen innan.</a:t>
            </a:r>
          </a:p>
          <a:p>
            <a:endParaRPr lang="sv-SE" dirty="0"/>
          </a:p>
          <a:p>
            <a:r>
              <a:rPr lang="sv-SE" dirty="0"/>
              <a:t>Huvudmål – innan lunch och middag serveras aptitretare för att stimulera aptiten (syrligt eller salt, ex. små snittar, salta pinnar)</a:t>
            </a:r>
          </a:p>
          <a:p>
            <a:endParaRPr lang="sv-SE" dirty="0"/>
          </a:p>
          <a:p>
            <a:r>
              <a:rPr lang="sv-SE" dirty="0"/>
              <a:t>Även nattmål om man vaknar på natten (ex. mjölk och smörgås)</a:t>
            </a:r>
          </a:p>
          <a:p>
            <a:endParaRPr lang="sv-SE" dirty="0"/>
          </a:p>
          <a:p>
            <a:r>
              <a:rPr lang="sv-SE" dirty="0"/>
              <a:t>Menyer justeras kontinuerligt.</a:t>
            </a:r>
          </a:p>
          <a:p>
            <a:r>
              <a:rPr lang="sv-SE" dirty="0"/>
              <a:t>Som boende kan du framföra dina synpunkter och önskemål på verksamheternas kostråd.</a:t>
            </a:r>
          </a:p>
          <a:p>
            <a:r>
              <a:rPr lang="sv-SE" dirty="0"/>
              <a:t>Det finns även en smakpanel där nya rätter serveras och du som boende får poängsätta rätterna. De med högst poäng inkluderas sedan i menyn.</a:t>
            </a:r>
          </a:p>
          <a:p>
            <a:endParaRPr lang="sv-SE" dirty="0"/>
          </a:p>
          <a:p>
            <a:r>
              <a:rPr lang="sv-SE" dirty="0"/>
              <a:t>Rätterna på menyn är näringsberäknad av dietist och anpassas efter säsong.</a:t>
            </a:r>
          </a:p>
          <a:p>
            <a:endParaRPr lang="sv-SE" dirty="0"/>
          </a:p>
          <a:p>
            <a:r>
              <a:rPr lang="sv-SE" dirty="0"/>
              <a:t>Vin och öl - </a:t>
            </a:r>
          </a:p>
          <a:p>
            <a:endParaRPr lang="sv-SE" dirty="0"/>
          </a:p>
          <a:p>
            <a:endParaRPr lang="sv-SE" dirty="0"/>
          </a:p>
        </p:txBody>
      </p:sp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ED91E799-8A12-0B16-EC69-A39C497E417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97AB13-884B-48E2-B22F-BA5895D40DE0}" type="slidenum">
              <a:rPr lang="sv-SE" smtClean="0"/>
              <a:t>3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5543768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23D89D-197A-0E87-5837-F9ED48E19B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>
            <a:extLst>
              <a:ext uri="{FF2B5EF4-FFF2-40B4-BE49-F238E27FC236}">
                <a16:creationId xmlns:a16="http://schemas.microsoft.com/office/drawing/2014/main" id="{72175E83-FDA2-63B8-FE92-3BCFA134B26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>
            <a:extLst>
              <a:ext uri="{FF2B5EF4-FFF2-40B4-BE49-F238E27FC236}">
                <a16:creationId xmlns:a16="http://schemas.microsoft.com/office/drawing/2014/main" id="{46CB61FD-8728-AED1-5FFC-94E1BC03252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Måltiden ska vara en lugn stund.</a:t>
            </a:r>
          </a:p>
          <a:p>
            <a:endParaRPr lang="sv-SE" dirty="0"/>
          </a:p>
          <a:p>
            <a:r>
              <a:rPr lang="sv-SE" dirty="0"/>
              <a:t>Diskmaskinen ska vara av.</a:t>
            </a:r>
          </a:p>
          <a:p>
            <a:r>
              <a:rPr lang="sv-SE" dirty="0"/>
              <a:t>Inget spring i korridoren.</a:t>
            </a:r>
          </a:p>
          <a:p>
            <a:r>
              <a:rPr lang="sv-SE" dirty="0"/>
              <a:t>Ingen TV som står och pratar.</a:t>
            </a:r>
          </a:p>
          <a:p>
            <a:endParaRPr lang="sv-SE" dirty="0"/>
          </a:p>
          <a:p>
            <a:r>
              <a:rPr lang="sv-SE" dirty="0"/>
              <a:t>Lugn bakgrundsmusik kan vara på.</a:t>
            </a:r>
          </a:p>
          <a:p>
            <a:r>
              <a:rPr lang="sv-SE" dirty="0"/>
              <a:t>Värdinnan håller samtalet igång och får alla att känna sig inkluderade.</a:t>
            </a:r>
          </a:p>
        </p:txBody>
      </p:sp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EF1F9479-8E15-06CC-F7D0-44163A6EA58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97AB13-884B-48E2-B22F-BA5895D40DE0}" type="slidenum">
              <a:rPr lang="sv-SE" smtClean="0"/>
              <a:t>4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6410726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B49334-237F-6986-522F-219EAF2C13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>
            <a:extLst>
              <a:ext uri="{FF2B5EF4-FFF2-40B4-BE49-F238E27FC236}">
                <a16:creationId xmlns:a16="http://schemas.microsoft.com/office/drawing/2014/main" id="{039E9A17-0E7D-66C2-22D8-29342C4E79E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>
            <a:extLst>
              <a:ext uri="{FF2B5EF4-FFF2-40B4-BE49-F238E27FC236}">
                <a16:creationId xmlns:a16="http://schemas.microsoft.com/office/drawing/2014/main" id="{7748E700-DCE5-8D52-55F3-D6F0A2A492F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Vet inte om du ska ha med denna bild. </a:t>
            </a:r>
          </a:p>
          <a:p>
            <a:r>
              <a:rPr lang="sv-SE" dirty="0"/>
              <a:t>Är osäker på om vi köper ekologiskt.</a:t>
            </a:r>
          </a:p>
          <a:p>
            <a:endParaRPr lang="sv-SE" dirty="0"/>
          </a:p>
          <a:p>
            <a:r>
              <a:rPr lang="sv-SE" dirty="0"/>
              <a:t>Tror inte heller att vi arbetar aktivt med att minska matsvinn som det står att vi gör.</a:t>
            </a:r>
          </a:p>
        </p:txBody>
      </p:sp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7AF4A7DE-A3FA-9752-6EA7-7DF1D676AB4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97AB13-884B-48E2-B22F-BA5895D40DE0}" type="slidenum">
              <a:rPr lang="sv-SE" smtClean="0"/>
              <a:t>5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3156566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24EF7D-A801-B29C-B02F-A3412F024B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>
            <a:extLst>
              <a:ext uri="{FF2B5EF4-FFF2-40B4-BE49-F238E27FC236}">
                <a16:creationId xmlns:a16="http://schemas.microsoft.com/office/drawing/2014/main" id="{9D524B80-5521-8C0E-A960-2F461CE575C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>
            <a:extLst>
              <a:ext uri="{FF2B5EF4-FFF2-40B4-BE49-F238E27FC236}">
                <a16:creationId xmlns:a16="http://schemas.microsoft.com/office/drawing/2014/main" id="{4677915A-8A61-5D13-1123-48F58EB73FF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Obligatorisk uppföljning genom egenkontroll som aggregeras 2 gånger per år.</a:t>
            </a:r>
          </a:p>
          <a:p>
            <a:r>
              <a:rPr lang="sv-SE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Extra uppföljningar bör genomföras då brister i följsamheten identifieras tills bristen åtgärdats.</a:t>
            </a:r>
          </a:p>
          <a:p>
            <a:endParaRPr lang="sv-SE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sv-SE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Förberedelser</a:t>
            </a:r>
          </a:p>
          <a:p>
            <a:r>
              <a:rPr lang="sv-SE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1.      Måltiden ska presenteras på anslagstavla på avdelningen</a:t>
            </a:r>
            <a:r>
              <a:rPr lang="sv-SE" dirty="0">
                <a:effectLst/>
              </a:rPr>
              <a:t> </a:t>
            </a:r>
          </a:p>
          <a:p>
            <a:r>
              <a:rPr lang="sv-SE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      Kontrasdukning färgade servetter och porslin</a:t>
            </a:r>
            <a:r>
              <a:rPr lang="sv-SE" dirty="0">
                <a:effectLst/>
              </a:rPr>
              <a:t> </a:t>
            </a:r>
          </a:p>
          <a:p>
            <a:r>
              <a:rPr lang="sv-SE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      Bordtabletter ska användas</a:t>
            </a:r>
            <a:r>
              <a:rPr lang="sv-SE" dirty="0">
                <a:effectLst/>
              </a:rPr>
              <a:t> </a:t>
            </a:r>
          </a:p>
          <a:p>
            <a:r>
              <a:rPr lang="sv-SE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4.      De boende ska ha bestämda platser</a:t>
            </a:r>
            <a:r>
              <a:rPr lang="sv-SE" dirty="0">
                <a:effectLst/>
              </a:rPr>
              <a:t> </a:t>
            </a:r>
          </a:p>
          <a:p>
            <a:r>
              <a:rPr lang="sv-SE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5.      Överväg om haklappar ska vara i tyg eller papper</a:t>
            </a:r>
            <a:r>
              <a:rPr lang="sv-SE" dirty="0">
                <a:effectLst/>
              </a:rPr>
              <a:t> </a:t>
            </a:r>
          </a:p>
          <a:p>
            <a:r>
              <a:rPr lang="sv-SE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6.      Specialbestick och andra hjälpmedel ska finnas efter behov</a:t>
            </a:r>
            <a:r>
              <a:rPr lang="sv-SE" dirty="0">
                <a:effectLst/>
              </a:rPr>
              <a:t> </a:t>
            </a:r>
          </a:p>
          <a:p>
            <a:endParaRPr lang="sv-SE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sv-SE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Måltiden</a:t>
            </a:r>
            <a:r>
              <a:rPr lang="sv-SE" dirty="0">
                <a:effectLst/>
              </a:rPr>
              <a:t> </a:t>
            </a:r>
          </a:p>
          <a:p>
            <a:r>
              <a:rPr lang="sv-SE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1.      De boende ska ha tvättat händerna före måltiden</a:t>
            </a:r>
            <a:r>
              <a:rPr lang="sv-SE" dirty="0">
                <a:effectLst/>
              </a:rPr>
              <a:t> </a:t>
            </a:r>
          </a:p>
          <a:p>
            <a:r>
              <a:rPr lang="sv-SE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      Måltidsmiljön ska vara lugn med svag klassisk musik</a:t>
            </a:r>
            <a:r>
              <a:rPr lang="sv-SE" dirty="0">
                <a:effectLst/>
              </a:rPr>
              <a:t> </a:t>
            </a:r>
          </a:p>
          <a:p>
            <a:r>
              <a:rPr lang="sv-SE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      Aptitretare ska serveras till lunch och middag</a:t>
            </a:r>
            <a:r>
              <a:rPr lang="sv-SE" dirty="0">
                <a:effectLst/>
              </a:rPr>
              <a:t> </a:t>
            </a:r>
          </a:p>
          <a:p>
            <a:r>
              <a:rPr lang="sv-SE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4.      De boende ska få välja mellan två olika rätter till lunch och middag</a:t>
            </a:r>
            <a:r>
              <a:rPr lang="sv-SE" dirty="0">
                <a:effectLst/>
              </a:rPr>
              <a:t> </a:t>
            </a:r>
          </a:p>
          <a:p>
            <a:r>
              <a:rPr lang="sv-SE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5.      Maten ska stå på borden och så att de boende kan ta själva. Personal hjälper till och serverar när så behövs.</a:t>
            </a:r>
            <a:r>
              <a:rPr lang="sv-SE" dirty="0">
                <a:effectLst/>
              </a:rPr>
              <a:t> </a:t>
            </a:r>
          </a:p>
          <a:p>
            <a:r>
              <a:rPr lang="sv-SE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6.      De boende ska få välja mellan olika dryck</a:t>
            </a:r>
            <a:r>
              <a:rPr lang="sv-SE" dirty="0">
                <a:effectLst/>
              </a:rPr>
              <a:t> </a:t>
            </a:r>
          </a:p>
          <a:p>
            <a:r>
              <a:rPr lang="sv-SE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7.      Kryddor, smör, bröd ska finnas på borden</a:t>
            </a:r>
            <a:r>
              <a:rPr lang="sv-SE" dirty="0">
                <a:effectLst/>
              </a:rPr>
              <a:t> </a:t>
            </a:r>
          </a:p>
          <a:p>
            <a:r>
              <a:rPr lang="sv-SE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8.      Tillbehör ska serveras, ketchup, lingonsylt, gelé, dressing </a:t>
            </a:r>
            <a:r>
              <a:rPr lang="sv-SE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etc</a:t>
            </a:r>
            <a:r>
              <a:rPr lang="sv-SE" dirty="0">
                <a:effectLst/>
              </a:rPr>
              <a:t> </a:t>
            </a:r>
          </a:p>
          <a:p>
            <a:r>
              <a:rPr lang="sv-SE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9.      Tre rätter ska serveras lördagar och söndagar</a:t>
            </a:r>
            <a:r>
              <a:rPr lang="sv-SE" dirty="0">
                <a:effectLst/>
              </a:rPr>
              <a:t> </a:t>
            </a:r>
          </a:p>
          <a:p>
            <a:endParaRPr lang="sv-SE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sv-SE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Personal medverkan vid måltiden</a:t>
            </a:r>
            <a:r>
              <a:rPr lang="sv-SE" dirty="0">
                <a:effectLst/>
              </a:rPr>
              <a:t> </a:t>
            </a:r>
          </a:p>
          <a:p>
            <a:r>
              <a:rPr lang="sv-SE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1.      Personal ska utföra omsorgsmåltid tillsammans med de boende efter beslut av verksamhetschef. Beslut ska vara dokumenterat i Genomförandeplan</a:t>
            </a:r>
            <a:r>
              <a:rPr lang="sv-SE" dirty="0">
                <a:effectLst/>
              </a:rPr>
              <a:t> </a:t>
            </a:r>
          </a:p>
          <a:p>
            <a:r>
              <a:rPr lang="sv-SE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      Personal ska stötta och eventuellt hjälpa de boende att äta </a:t>
            </a:r>
            <a:r>
              <a:rPr lang="sv-SE" dirty="0">
                <a:effectLst/>
              </a:rPr>
              <a:t> </a:t>
            </a:r>
          </a:p>
          <a:p>
            <a:r>
              <a:rPr lang="sv-SE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      Personal ska sitta med och delta aktivt i måltiden för att skapa en positiv måltidssituation</a:t>
            </a:r>
            <a:r>
              <a:rPr lang="sv-SE" dirty="0">
                <a:effectLst/>
              </a:rPr>
              <a:t> </a:t>
            </a:r>
          </a:p>
          <a:p>
            <a:r>
              <a:rPr lang="sv-SE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4.      Personal ska sitta med tills alla ätit färdigt</a:t>
            </a:r>
            <a:r>
              <a:rPr lang="sv-SE" dirty="0">
                <a:effectLst/>
              </a:rPr>
              <a:t> </a:t>
            </a:r>
          </a:p>
          <a:p>
            <a:r>
              <a:rPr lang="sv-SE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5.      Personalen ska vänta med att duka av tills alla ätit färdigt</a:t>
            </a:r>
            <a:r>
              <a:rPr lang="sv-SE" dirty="0">
                <a:effectLst/>
              </a:rPr>
              <a:t> </a:t>
            </a:r>
          </a:p>
          <a:p>
            <a:r>
              <a:rPr lang="sv-SE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6.      De boende ska ges möjlighet att vara delaktig i för- och efterarbetet</a:t>
            </a:r>
            <a:r>
              <a:rPr lang="sv-SE" dirty="0">
                <a:effectLst/>
              </a:rPr>
              <a:t> </a:t>
            </a:r>
            <a:r>
              <a:rPr lang="sv-SE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Samma dag som måltidsobservation genomförs observeras även följande</a:t>
            </a:r>
            <a:r>
              <a:rPr lang="sv-SE" dirty="0">
                <a:effectLst/>
              </a:rPr>
              <a:t> </a:t>
            </a:r>
          </a:p>
          <a:p>
            <a:endParaRPr lang="sv-SE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sv-SE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Om lunchen observerats:</a:t>
            </a:r>
            <a:r>
              <a:rPr lang="sv-SE" dirty="0">
                <a:effectLst/>
              </a:rPr>
              <a:t> </a:t>
            </a:r>
            <a:r>
              <a:rPr lang="sv-SE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   </a:t>
            </a:r>
          </a:p>
          <a:p>
            <a:pPr marL="228600" indent="-228600">
              <a:buAutoNum type="arabicPeriod"/>
            </a:pPr>
            <a:r>
              <a:rPr lang="sv-SE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Har de boende vid behov för att hålla nattfastan kortare än 11 timmar erbjudits förfrukost?</a:t>
            </a:r>
            <a:r>
              <a:rPr lang="sv-SE" dirty="0">
                <a:effectLst/>
              </a:rPr>
              <a:t> </a:t>
            </a:r>
            <a:r>
              <a:rPr lang="sv-SE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   </a:t>
            </a:r>
          </a:p>
          <a:p>
            <a:pPr marL="228600" indent="-228600">
              <a:buAutoNum type="arabicPeriod"/>
            </a:pPr>
            <a:r>
              <a:rPr lang="sv-SE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Har de boende vid behov för att få i sig tillräckligt med kalorier över dygnet erbjudits mellanmål?</a:t>
            </a:r>
            <a:r>
              <a:rPr lang="sv-SE" dirty="0">
                <a:effectLst/>
              </a:rPr>
              <a:t> </a:t>
            </a:r>
          </a:p>
          <a:p>
            <a:pPr marL="0" indent="0">
              <a:buNone/>
            </a:pPr>
            <a:r>
              <a:rPr lang="sv-SE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Om middagen observerats:</a:t>
            </a:r>
            <a:r>
              <a:rPr lang="sv-SE" dirty="0">
                <a:effectLst/>
              </a:rPr>
              <a:t> </a:t>
            </a:r>
            <a:r>
              <a:rPr lang="sv-SE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    </a:t>
            </a:r>
          </a:p>
          <a:p>
            <a:pPr marL="228600" indent="-228600">
              <a:buAutoNum type="arabicPeriod"/>
            </a:pPr>
            <a:r>
              <a:rPr lang="sv-SE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Har de boende vid behov för att hålla nattfastan kortare än 11 timmar erbjudits kvällsmål?</a:t>
            </a:r>
            <a:r>
              <a:rPr lang="sv-SE" dirty="0">
                <a:effectLst/>
              </a:rPr>
              <a:t> </a:t>
            </a:r>
            <a:r>
              <a:rPr lang="sv-SE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    </a:t>
            </a:r>
          </a:p>
          <a:p>
            <a:pPr marL="228600" indent="-228600">
              <a:buAutoNum type="arabicPeriod"/>
            </a:pPr>
            <a:r>
              <a:rPr lang="sv-SE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Har de boende vid behov för att få i sig tillräckligt med kalorier över dygnet erbjudits mellanmål?</a:t>
            </a:r>
            <a:r>
              <a:rPr lang="sv-SE" dirty="0">
                <a:effectLst/>
              </a:rPr>
              <a:t> </a:t>
            </a:r>
            <a:endParaRPr lang="sv-SE" dirty="0"/>
          </a:p>
        </p:txBody>
      </p:sp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3FDA1E2A-FAD6-2DDE-A23F-AAC6411F6A8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97AB13-884B-48E2-B22F-BA5895D40DE0}" type="slidenum">
              <a:rPr lang="sv-SE" smtClean="0"/>
              <a:t>6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5071175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0983DC-9F88-998F-4566-80CB1655BA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>
            <a:extLst>
              <a:ext uri="{FF2B5EF4-FFF2-40B4-BE49-F238E27FC236}">
                <a16:creationId xmlns:a16="http://schemas.microsoft.com/office/drawing/2014/main" id="{E33A575F-F1A8-A641-BE0B-91245B0FE0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>
            <a:extLst>
              <a:ext uri="{FF2B5EF4-FFF2-40B4-BE49-F238E27FC236}">
                <a16:creationId xmlns:a16="http://schemas.microsoft.com/office/drawing/2014/main" id="{A960DFF7-5725-A552-7E24-BAE9E6CA2FB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FA3480F9-7545-52D7-E763-EFA1DD06072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97AB13-884B-48E2-B22F-BA5895D40DE0}" type="slidenum">
              <a:rPr lang="sv-SE" smtClean="0"/>
              <a:t>7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0544290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8AC397-62C3-92EB-01DA-EEE45621C7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>
            <a:extLst>
              <a:ext uri="{FF2B5EF4-FFF2-40B4-BE49-F238E27FC236}">
                <a16:creationId xmlns:a16="http://schemas.microsoft.com/office/drawing/2014/main" id="{2A6BE139-CC37-1012-1812-E004C546D67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>
            <a:extLst>
              <a:ext uri="{FF2B5EF4-FFF2-40B4-BE49-F238E27FC236}">
                <a16:creationId xmlns:a16="http://schemas.microsoft.com/office/drawing/2014/main" id="{6FEC24FB-173C-9534-3612-249D9C7543A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Höstmätning 2025: Terrassen och Johanneslund registrerade aldrig sina resultat</a:t>
            </a:r>
          </a:p>
          <a:p>
            <a:r>
              <a:rPr lang="sv-SE" dirty="0" err="1"/>
              <a:t>Vårmätning</a:t>
            </a:r>
            <a:r>
              <a:rPr lang="sv-SE" dirty="0"/>
              <a:t> 2026: Endast Malmgården har registrerat sina resultat trots flytt till april månad.</a:t>
            </a:r>
          </a:p>
          <a:p>
            <a:endParaRPr lang="sv-SE" dirty="0"/>
          </a:p>
          <a:p>
            <a:r>
              <a:rPr lang="sv-SE" dirty="0"/>
              <a:t>Resultaten HT 2025:</a:t>
            </a:r>
          </a:p>
          <a:p>
            <a:r>
              <a:rPr lang="sv-SE" dirty="0"/>
              <a:t>Malmgården och Hagagården har bäst resultat.</a:t>
            </a:r>
          </a:p>
          <a:p>
            <a:r>
              <a:rPr lang="sv-SE" dirty="0" err="1"/>
              <a:t>RosAndersgård</a:t>
            </a:r>
            <a:r>
              <a:rPr lang="sv-SE" dirty="0"/>
              <a:t> har mycket dålig följsamhet till måltidskonceptet.</a:t>
            </a:r>
          </a:p>
          <a:p>
            <a:endParaRPr lang="sv-SE" dirty="0"/>
          </a:p>
          <a:p>
            <a:r>
              <a:rPr lang="sv-SE" dirty="0"/>
              <a:t>Resultatet VT 2026:</a:t>
            </a:r>
          </a:p>
          <a:p>
            <a:r>
              <a:rPr lang="sv-SE" dirty="0"/>
              <a:t>Malmgården har ett mycket fint resultat.</a:t>
            </a:r>
          </a:p>
          <a:p>
            <a:endParaRPr lang="sv-SE" dirty="0"/>
          </a:p>
        </p:txBody>
      </p:sp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7C4DC4A7-ADFD-4400-A089-8EDF1BEB26E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97AB13-884B-48E2-B22F-BA5895D40DE0}" type="slidenum">
              <a:rPr lang="sv-SE" smtClean="0"/>
              <a:t>8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4212242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97AB13-884B-48E2-B22F-BA5895D40DE0}" type="slidenum">
              <a:rPr lang="sv-SE" smtClean="0"/>
              <a:t>10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654673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ubrikbil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 hasCustomPrompt="1"/>
          </p:nvPr>
        </p:nvSpPr>
        <p:spPr>
          <a:xfrm>
            <a:off x="684000" y="1214438"/>
            <a:ext cx="9799654" cy="1698735"/>
          </a:xfrm>
        </p:spPr>
        <p:txBody>
          <a:bodyPr anchor="b" anchorCtr="0">
            <a:normAutofit/>
          </a:bodyPr>
          <a:lstStyle>
            <a:lvl1pPr algn="l">
              <a:lnSpc>
                <a:spcPct val="100000"/>
              </a:lnSpc>
              <a:defRPr sz="4800" b="1" cap="none" baseline="0">
                <a:solidFill>
                  <a:schemeClr val="tx1"/>
                </a:solidFill>
              </a:defRPr>
            </a:lvl1pPr>
          </a:lstStyle>
          <a:p>
            <a:r>
              <a:rPr lang="sv-SE" dirty="0"/>
              <a:t>Klicka för att lägga till rubrik</a:t>
            </a:r>
          </a:p>
        </p:txBody>
      </p:sp>
      <p:sp>
        <p:nvSpPr>
          <p:cNvPr id="6" name="Underrubrik 2"/>
          <p:cNvSpPr>
            <a:spLocks noGrp="1"/>
          </p:cNvSpPr>
          <p:nvPr>
            <p:ph type="subTitle" idx="1" hasCustomPrompt="1"/>
          </p:nvPr>
        </p:nvSpPr>
        <p:spPr>
          <a:xfrm>
            <a:off x="688975" y="3375213"/>
            <a:ext cx="9799654" cy="793019"/>
          </a:xfrm>
        </p:spPr>
        <p:txBody>
          <a:bodyPr anchor="t" anchorCtr="0">
            <a:noAutofit/>
          </a:bodyPr>
          <a:lstStyle>
            <a:lvl1pPr marL="0" indent="0" algn="l">
              <a:spcBef>
                <a:spcPts val="0"/>
              </a:spcBef>
              <a:buNone/>
              <a:defRPr sz="24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v-SE" dirty="0"/>
              <a:t>Underrubrik/ingress</a:t>
            </a:r>
          </a:p>
        </p:txBody>
      </p:sp>
      <p:sp>
        <p:nvSpPr>
          <p:cNvPr id="10" name="Platshållare för text 9">
            <a:extLst>
              <a:ext uri="{FF2B5EF4-FFF2-40B4-BE49-F238E27FC236}">
                <a16:creationId xmlns:a16="http://schemas.microsoft.com/office/drawing/2014/main" id="{76BCF07D-5289-47CE-9539-EB1A5B5AC9A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88676" y="4447242"/>
            <a:ext cx="9799937" cy="604838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800" b="1"/>
            </a:lvl1pPr>
          </a:lstStyle>
          <a:p>
            <a:pPr lvl="0"/>
            <a:r>
              <a:rPr lang="sv-SE" dirty="0"/>
              <a:t>Klicka och ange månad och år</a:t>
            </a:r>
          </a:p>
        </p:txBody>
      </p:sp>
    </p:spTree>
    <p:extLst>
      <p:ext uri="{BB962C8B-B14F-4D97-AF65-F5344CB8AC3E}">
        <p14:creationId xmlns:p14="http://schemas.microsoft.com/office/powerpoint/2010/main" val="39922800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vå innehållsdelar (2 färgruto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">
            <a:extLst>
              <a:ext uri="{FF2B5EF4-FFF2-40B4-BE49-F238E27FC236}">
                <a16:creationId xmlns:a16="http://schemas.microsoft.com/office/drawing/2014/main" id="{77231C83-E522-46E7-A3DE-DCD624CCF0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71099" y="1213200"/>
            <a:ext cx="5691600" cy="486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dirty="0"/>
          </a:p>
        </p:txBody>
      </p:sp>
      <p:sp>
        <p:nvSpPr>
          <p:cNvPr id="10" name="Rektangel 9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231423" y="1213200"/>
            <a:ext cx="5691600" cy="486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dirty="0"/>
          </a:p>
        </p:txBody>
      </p:sp>
      <p:sp>
        <p:nvSpPr>
          <p:cNvPr id="3" name="Rubrik 2">
            <a:extLst>
              <a:ext uri="{FF2B5EF4-FFF2-40B4-BE49-F238E27FC236}">
                <a16:creationId xmlns:a16="http://schemas.microsoft.com/office/drawing/2014/main" id="{935A2EA6-4BFA-4677-A025-754010AA734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9823" y="360001"/>
            <a:ext cx="11653200" cy="720000"/>
          </a:xfrm>
        </p:spPr>
        <p:txBody>
          <a:bodyPr/>
          <a:lstStyle>
            <a:lvl1pPr>
              <a:defRPr/>
            </a:lvl1pPr>
          </a:lstStyle>
          <a:p>
            <a:r>
              <a:rPr lang="sv-SE" dirty="0"/>
              <a:t>Klicka och skriv rubrik</a:t>
            </a:r>
          </a:p>
        </p:txBody>
      </p:sp>
      <p:sp>
        <p:nvSpPr>
          <p:cNvPr id="15" name="Platshållare för text 7">
            <a:extLst>
              <a:ext uri="{FF2B5EF4-FFF2-40B4-BE49-F238E27FC236}">
                <a16:creationId xmlns:a16="http://schemas.microsoft.com/office/drawing/2014/main" id="{045292D7-A75C-4328-ADAB-6A5B9476AAD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71099" y="1569034"/>
            <a:ext cx="5691600" cy="627489"/>
          </a:xfrm>
        </p:spPr>
        <p:txBody>
          <a:bodyPr lIns="270000" rIns="270000">
            <a:normAutofit/>
          </a:bodyPr>
          <a:lstStyle>
            <a:lvl1pPr marL="0" indent="0">
              <a:spcBef>
                <a:spcPts val="0"/>
              </a:spcBef>
              <a:buNone/>
              <a:defRPr sz="32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sv-SE" dirty="0"/>
              <a:t>Underrubrik</a:t>
            </a:r>
          </a:p>
        </p:txBody>
      </p:sp>
      <p:sp>
        <p:nvSpPr>
          <p:cNvPr id="7" name="Platshållare för innehåll 6"/>
          <p:cNvSpPr>
            <a:spLocks noGrp="1"/>
          </p:cNvSpPr>
          <p:nvPr>
            <p:ph sz="quarter" idx="13" hasCustomPrompt="1"/>
          </p:nvPr>
        </p:nvSpPr>
        <p:spPr>
          <a:xfrm>
            <a:off x="271098" y="2322000"/>
            <a:ext cx="5691600" cy="3758400"/>
          </a:xfrm>
        </p:spPr>
        <p:txBody>
          <a:bodyPr lIns="270000" tIns="0" rIns="270000" bIns="360000">
            <a:normAutofit/>
          </a:bodyPr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sv-SE" dirty="0"/>
              <a:t>Skriv text här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  <p:sp>
        <p:nvSpPr>
          <p:cNvPr id="8" name="Platshållare för text 7">
            <a:extLst>
              <a:ext uri="{FF2B5EF4-FFF2-40B4-BE49-F238E27FC236}">
                <a16:creationId xmlns:a16="http://schemas.microsoft.com/office/drawing/2014/main" id="{B9738AF2-350A-407D-96A9-933F4A74A47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238874" y="1569034"/>
            <a:ext cx="5691600" cy="627489"/>
          </a:xfrm>
        </p:spPr>
        <p:txBody>
          <a:bodyPr lIns="270000" rIns="360000">
            <a:normAutofit/>
          </a:bodyPr>
          <a:lstStyle>
            <a:lvl1pPr marL="0" indent="0">
              <a:spcBef>
                <a:spcPts val="0"/>
              </a:spcBef>
              <a:buNone/>
              <a:defRPr sz="32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sv-SE" dirty="0"/>
              <a:t>Underrubrik</a:t>
            </a:r>
          </a:p>
        </p:txBody>
      </p:sp>
      <p:sp>
        <p:nvSpPr>
          <p:cNvPr id="12" name="Platshållare för innehåll 6"/>
          <p:cNvSpPr>
            <a:spLocks noGrp="1"/>
          </p:cNvSpPr>
          <p:nvPr>
            <p:ph sz="quarter" idx="14" hasCustomPrompt="1"/>
          </p:nvPr>
        </p:nvSpPr>
        <p:spPr>
          <a:xfrm>
            <a:off x="6238198" y="2322000"/>
            <a:ext cx="5691600" cy="3758400"/>
          </a:xfrm>
        </p:spPr>
        <p:txBody>
          <a:bodyPr lIns="270000" tIns="0" rIns="270000" bIns="360000">
            <a:normAutofit/>
          </a:bodyPr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sv-SE" dirty="0"/>
              <a:t>Skriv text här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</p:spTree>
    <p:extLst>
      <p:ext uri="{BB962C8B-B14F-4D97-AF65-F5344CB8AC3E}">
        <p14:creationId xmlns:p14="http://schemas.microsoft.com/office/powerpoint/2010/main" val="39679821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hög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ubrik 2">
            <a:extLst>
              <a:ext uri="{FF2B5EF4-FFF2-40B4-BE49-F238E27FC236}">
                <a16:creationId xmlns:a16="http://schemas.microsoft.com/office/drawing/2014/main" id="{935A2EA6-4BFA-4677-A025-754010AA734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0000" y="360001"/>
            <a:ext cx="5691600" cy="720000"/>
          </a:xfrm>
        </p:spPr>
        <p:txBody>
          <a:bodyPr rIns="0"/>
          <a:lstStyle>
            <a:lvl1pPr>
              <a:defRPr/>
            </a:lvl1pPr>
          </a:lstStyle>
          <a:p>
            <a:r>
              <a:rPr lang="sv-SE" dirty="0"/>
              <a:t>Rubrik</a:t>
            </a:r>
          </a:p>
        </p:txBody>
      </p:sp>
      <p:sp>
        <p:nvSpPr>
          <p:cNvPr id="7" name="Platshållare för innehåll 6"/>
          <p:cNvSpPr>
            <a:spLocks noGrp="1"/>
          </p:cNvSpPr>
          <p:nvPr>
            <p:ph sz="quarter" idx="13" hasCustomPrompt="1"/>
          </p:nvPr>
        </p:nvSpPr>
        <p:spPr>
          <a:xfrm>
            <a:off x="269999" y="1220400"/>
            <a:ext cx="5691600" cy="4863600"/>
          </a:xfrm>
        </p:spPr>
        <p:txBody>
          <a:bodyPr rIns="0">
            <a:normAutofit/>
          </a:bodyPr>
          <a:lstStyle>
            <a:lvl1pPr>
              <a:defRPr/>
            </a:lvl1pPr>
          </a:lstStyle>
          <a:p>
            <a:pPr lvl="0"/>
            <a:r>
              <a:rPr lang="sv-SE" dirty="0"/>
              <a:t>Skriv text här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  <p:sp>
        <p:nvSpPr>
          <p:cNvPr id="8" name="Platshållare för bild 7">
            <a:extLst>
              <a:ext uri="{FF2B5EF4-FFF2-40B4-BE49-F238E27FC236}">
                <a16:creationId xmlns:a16="http://schemas.microsoft.com/office/drawing/2014/main" id="{1C04E327-E1D3-4398-9F95-EDB0BA4EE90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231600" y="360363"/>
            <a:ext cx="5691600" cy="5723637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sv-SE" dirty="0"/>
              <a:t>Klicka på ikonen för att infoga bild</a:t>
            </a:r>
          </a:p>
        </p:txBody>
      </p:sp>
    </p:spTree>
    <p:extLst>
      <p:ext uri="{BB962C8B-B14F-4D97-AF65-F5344CB8AC3E}">
        <p14:creationId xmlns:p14="http://schemas.microsoft.com/office/powerpoint/2010/main" val="7187454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vän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tshållare för bild 7">
            <a:extLst>
              <a:ext uri="{FF2B5EF4-FFF2-40B4-BE49-F238E27FC236}">
                <a16:creationId xmlns:a16="http://schemas.microsoft.com/office/drawing/2014/main" id="{1C04E327-E1D3-4398-9F95-EDB0BA4EE90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269999" y="360363"/>
            <a:ext cx="5691600" cy="5723637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sv-SE" dirty="0"/>
              <a:t>Klicka på ikonen för att infoga bild</a:t>
            </a:r>
          </a:p>
        </p:txBody>
      </p:sp>
      <p:sp>
        <p:nvSpPr>
          <p:cNvPr id="3" name="Rubrik 2">
            <a:extLst>
              <a:ext uri="{FF2B5EF4-FFF2-40B4-BE49-F238E27FC236}">
                <a16:creationId xmlns:a16="http://schemas.microsoft.com/office/drawing/2014/main" id="{935A2EA6-4BFA-4677-A025-754010AA734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1600" y="360001"/>
            <a:ext cx="5691600" cy="720000"/>
          </a:xfrm>
        </p:spPr>
        <p:txBody>
          <a:bodyPr lIns="0"/>
          <a:lstStyle>
            <a:lvl1pPr>
              <a:defRPr/>
            </a:lvl1pPr>
          </a:lstStyle>
          <a:p>
            <a:r>
              <a:rPr lang="sv-SE" dirty="0"/>
              <a:t>Rubrik</a:t>
            </a:r>
          </a:p>
        </p:txBody>
      </p:sp>
      <p:sp>
        <p:nvSpPr>
          <p:cNvPr id="7" name="Platshållare för innehåll 6"/>
          <p:cNvSpPr>
            <a:spLocks noGrp="1"/>
          </p:cNvSpPr>
          <p:nvPr>
            <p:ph sz="quarter" idx="13" hasCustomPrompt="1"/>
          </p:nvPr>
        </p:nvSpPr>
        <p:spPr>
          <a:xfrm>
            <a:off x="6231600" y="1220400"/>
            <a:ext cx="5691600" cy="4863600"/>
          </a:xfrm>
        </p:spPr>
        <p:txBody>
          <a:bodyPr lIns="0">
            <a:normAutofit/>
          </a:bodyPr>
          <a:lstStyle>
            <a:lvl1pPr>
              <a:defRPr/>
            </a:lvl1pPr>
          </a:lstStyle>
          <a:p>
            <a:pPr lvl="0"/>
            <a:r>
              <a:rPr lang="sv-SE" dirty="0"/>
              <a:t>Skriv text här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</p:spTree>
    <p:extLst>
      <p:ext uri="{BB962C8B-B14F-4D97-AF65-F5344CB8AC3E}">
        <p14:creationId xmlns:p14="http://schemas.microsoft.com/office/powerpoint/2010/main" val="34020354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d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ubrik 2">
            <a:extLst>
              <a:ext uri="{FF2B5EF4-FFF2-40B4-BE49-F238E27FC236}">
                <a16:creationId xmlns:a16="http://schemas.microsoft.com/office/drawing/2014/main" id="{935A2EA6-4BFA-4677-A025-754010AA734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18800" y="360001"/>
            <a:ext cx="3704400" cy="720000"/>
          </a:xfrm>
        </p:spPr>
        <p:txBody>
          <a:bodyPr lIns="0"/>
          <a:lstStyle>
            <a:lvl1pPr>
              <a:defRPr/>
            </a:lvl1pPr>
          </a:lstStyle>
          <a:p>
            <a:r>
              <a:rPr lang="sv-SE" dirty="0"/>
              <a:t>Rubrik</a:t>
            </a:r>
          </a:p>
        </p:txBody>
      </p:sp>
      <p:sp>
        <p:nvSpPr>
          <p:cNvPr id="7" name="Platshållare för innehåll 6"/>
          <p:cNvSpPr>
            <a:spLocks noGrp="1"/>
          </p:cNvSpPr>
          <p:nvPr>
            <p:ph sz="quarter" idx="13" hasCustomPrompt="1"/>
          </p:nvPr>
        </p:nvSpPr>
        <p:spPr>
          <a:xfrm>
            <a:off x="8218800" y="1214438"/>
            <a:ext cx="3704400" cy="4864100"/>
          </a:xfrm>
        </p:spPr>
        <p:txBody>
          <a:bodyPr lIns="0"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sv-SE" dirty="0"/>
              <a:t>Skriv text här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  <p:sp>
        <p:nvSpPr>
          <p:cNvPr id="8" name="Platshållare för bild 7">
            <a:extLst>
              <a:ext uri="{FF2B5EF4-FFF2-40B4-BE49-F238E27FC236}">
                <a16:creationId xmlns:a16="http://schemas.microsoft.com/office/drawing/2014/main" id="{1C04E327-E1D3-4398-9F95-EDB0BA4EE90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270000" y="360001"/>
            <a:ext cx="7678800" cy="5724000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sv-SE" dirty="0"/>
              <a:t>Klicka på ikonen för att infoga bild</a:t>
            </a:r>
          </a:p>
        </p:txBody>
      </p:sp>
    </p:spTree>
    <p:extLst>
      <p:ext uri="{BB962C8B-B14F-4D97-AF65-F5344CB8AC3E}">
        <p14:creationId xmlns:p14="http://schemas.microsoft.com/office/powerpoint/2010/main" val="42530511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or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tshållare för bild 7">
            <a:extLst>
              <a:ext uri="{FF2B5EF4-FFF2-40B4-BE49-F238E27FC236}">
                <a16:creationId xmlns:a16="http://schemas.microsoft.com/office/drawing/2014/main" id="{1C04E327-E1D3-4398-9F95-EDB0BA4EE90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270000" y="360363"/>
            <a:ext cx="11653200" cy="5718175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sv-SE" dirty="0"/>
              <a:t>Klicka på ikonen för att infoga bild</a:t>
            </a:r>
          </a:p>
        </p:txBody>
      </p:sp>
    </p:spTree>
    <p:extLst>
      <p:ext uri="{BB962C8B-B14F-4D97-AF65-F5344CB8AC3E}">
        <p14:creationId xmlns:p14="http://schemas.microsoft.com/office/powerpoint/2010/main" val="32050864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e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tshållare för bild 7">
            <a:extLst>
              <a:ext uri="{FF2B5EF4-FFF2-40B4-BE49-F238E27FC236}">
                <a16:creationId xmlns:a16="http://schemas.microsoft.com/office/drawing/2014/main" id="{1C04E327-E1D3-4398-9F95-EDB0BA4EE90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270000" y="360363"/>
            <a:ext cx="5691600" cy="5718175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sv-SE" dirty="0"/>
              <a:t>Klicka på ikonen för att infoga bild</a:t>
            </a:r>
          </a:p>
        </p:txBody>
      </p:sp>
      <p:sp>
        <p:nvSpPr>
          <p:cNvPr id="7" name="Platshållare för bild 7">
            <a:extLst>
              <a:ext uri="{FF2B5EF4-FFF2-40B4-BE49-F238E27FC236}">
                <a16:creationId xmlns:a16="http://schemas.microsoft.com/office/drawing/2014/main" id="{7497BEA8-51D2-43C1-95AE-EC9BF8F58C74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6231600" y="360363"/>
            <a:ext cx="5689675" cy="2725200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sv-SE" dirty="0"/>
              <a:t>Klicka på ikonen för att infoga bild</a:t>
            </a:r>
          </a:p>
        </p:txBody>
      </p:sp>
      <p:sp>
        <p:nvSpPr>
          <p:cNvPr id="9" name="Platshållare för bild 7">
            <a:extLst>
              <a:ext uri="{FF2B5EF4-FFF2-40B4-BE49-F238E27FC236}">
                <a16:creationId xmlns:a16="http://schemas.microsoft.com/office/drawing/2014/main" id="{70409657-2091-44D2-818E-E58800D8F0EA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231600" y="3353338"/>
            <a:ext cx="5689675" cy="2725200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sv-SE" dirty="0"/>
              <a:t>Klicka på ikonen för att infoga bild</a:t>
            </a:r>
          </a:p>
        </p:txBody>
      </p:sp>
    </p:spTree>
    <p:extLst>
      <p:ext uri="{BB962C8B-B14F-4D97-AF65-F5344CB8AC3E}">
        <p14:creationId xmlns:p14="http://schemas.microsoft.com/office/powerpoint/2010/main" val="25868891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ubrik 2">
            <a:extLst>
              <a:ext uri="{FF2B5EF4-FFF2-40B4-BE49-F238E27FC236}">
                <a16:creationId xmlns:a16="http://schemas.microsoft.com/office/drawing/2014/main" id="{EBCB19C2-8694-44AB-8546-DF9F0D8CB51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dirty="0"/>
              <a:t>Klicka och skriv rubrik</a:t>
            </a:r>
          </a:p>
        </p:txBody>
      </p:sp>
    </p:spTree>
    <p:extLst>
      <p:ext uri="{BB962C8B-B14F-4D97-AF65-F5344CB8AC3E}">
        <p14:creationId xmlns:p14="http://schemas.microsoft.com/office/powerpoint/2010/main" val="18623462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sid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 hasCustomPrompt="1"/>
          </p:nvPr>
        </p:nvSpPr>
        <p:spPr>
          <a:xfrm>
            <a:off x="684000" y="2074769"/>
            <a:ext cx="9799200" cy="2708462"/>
          </a:xfrm>
        </p:spPr>
        <p:txBody>
          <a:bodyPr anchor="ctr" anchorCtr="0">
            <a:normAutofit/>
          </a:bodyPr>
          <a:lstStyle>
            <a:lvl1pPr algn="l">
              <a:lnSpc>
                <a:spcPct val="100000"/>
              </a:lnSpc>
              <a:defRPr sz="7200" b="1" cap="none" baseline="0">
                <a:solidFill>
                  <a:schemeClr val="tx1"/>
                </a:solidFill>
              </a:defRPr>
            </a:lvl1pPr>
          </a:lstStyle>
          <a:p>
            <a:r>
              <a:rPr lang="sv-SE" dirty="0"/>
              <a:t>Kapitelrubrik</a:t>
            </a:r>
          </a:p>
        </p:txBody>
      </p:sp>
    </p:spTree>
    <p:extLst>
      <p:ext uri="{BB962C8B-B14F-4D97-AF65-F5344CB8AC3E}">
        <p14:creationId xmlns:p14="http://schemas.microsoft.com/office/powerpoint/2010/main" val="102530243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utsid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 hasCustomPrompt="1"/>
          </p:nvPr>
        </p:nvSpPr>
        <p:spPr>
          <a:xfrm>
            <a:off x="684000" y="1272988"/>
            <a:ext cx="9799200" cy="1640185"/>
          </a:xfrm>
        </p:spPr>
        <p:txBody>
          <a:bodyPr anchor="b" anchorCtr="0">
            <a:normAutofit/>
          </a:bodyPr>
          <a:lstStyle>
            <a:lvl1pPr algn="l">
              <a:lnSpc>
                <a:spcPct val="100000"/>
              </a:lnSpc>
              <a:defRPr sz="4800" b="1" cap="none" baseline="0">
                <a:solidFill>
                  <a:schemeClr val="tx1"/>
                </a:solidFill>
              </a:defRPr>
            </a:lvl1pPr>
          </a:lstStyle>
          <a:p>
            <a:r>
              <a:rPr lang="sv-SE" dirty="0"/>
              <a:t>Tackfras/avslutningsfras</a:t>
            </a:r>
          </a:p>
        </p:txBody>
      </p:sp>
      <p:sp>
        <p:nvSpPr>
          <p:cNvPr id="6" name="Underrubrik 2"/>
          <p:cNvSpPr>
            <a:spLocks noGrp="1"/>
          </p:cNvSpPr>
          <p:nvPr>
            <p:ph type="subTitle" idx="1" hasCustomPrompt="1"/>
          </p:nvPr>
        </p:nvSpPr>
        <p:spPr>
          <a:xfrm>
            <a:off x="684000" y="3375213"/>
            <a:ext cx="9799200" cy="457435"/>
          </a:xfrm>
        </p:spPr>
        <p:txBody>
          <a:bodyPr anchor="t" anchorCtr="0">
            <a:normAutofit/>
          </a:bodyPr>
          <a:lstStyle>
            <a:lvl1pPr marL="0" indent="0" algn="l">
              <a:spcBef>
                <a:spcPts val="0"/>
              </a:spcBef>
              <a:buNone/>
              <a:defRPr sz="2400" b="1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v-SE" dirty="0"/>
              <a:t>Klicka och skriv ditt namn</a:t>
            </a:r>
          </a:p>
        </p:txBody>
      </p:sp>
      <p:sp>
        <p:nvSpPr>
          <p:cNvPr id="10" name="Platshållare för text 9">
            <a:extLst>
              <a:ext uri="{FF2B5EF4-FFF2-40B4-BE49-F238E27FC236}">
                <a16:creationId xmlns:a16="http://schemas.microsoft.com/office/drawing/2014/main" id="{76BCF07D-5289-47CE-9539-EB1A5B5AC9A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84000" y="3832648"/>
            <a:ext cx="9799200" cy="459378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2400" b="0"/>
            </a:lvl1pPr>
          </a:lstStyle>
          <a:p>
            <a:pPr lvl="0"/>
            <a:r>
              <a:rPr lang="sv-SE" dirty="0"/>
              <a:t>Klicka och skriv enhet/nämnd/förvaltning/avdelning</a:t>
            </a:r>
          </a:p>
        </p:txBody>
      </p:sp>
    </p:spTree>
    <p:extLst>
      <p:ext uri="{BB962C8B-B14F-4D97-AF65-F5344CB8AC3E}">
        <p14:creationId xmlns:p14="http://schemas.microsoft.com/office/powerpoint/2010/main" val="38411550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ubrik 2">
            <a:extLst>
              <a:ext uri="{FF2B5EF4-FFF2-40B4-BE49-F238E27FC236}">
                <a16:creationId xmlns:a16="http://schemas.microsoft.com/office/drawing/2014/main" id="{4D76B892-BB11-4468-87F0-AD6F839D52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9998" y="360001"/>
            <a:ext cx="11653200" cy="720000"/>
          </a:xfrm>
        </p:spPr>
        <p:txBody>
          <a:bodyPr/>
          <a:lstStyle>
            <a:lvl1pPr>
              <a:defRPr/>
            </a:lvl1pPr>
          </a:lstStyle>
          <a:p>
            <a:r>
              <a:rPr lang="sv-SE" dirty="0"/>
              <a:t>Klicka och skriv rubrik</a:t>
            </a:r>
          </a:p>
        </p:txBody>
      </p:sp>
      <p:sp>
        <p:nvSpPr>
          <p:cNvPr id="7" name="Platshållare för innehåll 6"/>
          <p:cNvSpPr>
            <a:spLocks noGrp="1"/>
          </p:cNvSpPr>
          <p:nvPr>
            <p:ph sz="quarter" idx="13" hasCustomPrompt="1"/>
          </p:nvPr>
        </p:nvSpPr>
        <p:spPr>
          <a:xfrm>
            <a:off x="269999" y="1220400"/>
            <a:ext cx="7678800" cy="4863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sv-SE" dirty="0"/>
              <a:t>Skriv text här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</p:spTree>
    <p:extLst>
      <p:ext uri="{BB962C8B-B14F-4D97-AF65-F5344CB8AC3E}">
        <p14:creationId xmlns:p14="http://schemas.microsoft.com/office/powerpoint/2010/main" val="8866866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ubrik och innehåll (br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ubrik 2">
            <a:extLst>
              <a:ext uri="{FF2B5EF4-FFF2-40B4-BE49-F238E27FC236}">
                <a16:creationId xmlns:a16="http://schemas.microsoft.com/office/drawing/2014/main" id="{4D76B892-BB11-4468-87F0-AD6F839D52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dirty="0"/>
              <a:t>Klicka och skriv rubrik</a:t>
            </a:r>
          </a:p>
        </p:txBody>
      </p:sp>
      <p:sp>
        <p:nvSpPr>
          <p:cNvPr id="7" name="Platshållare för innehåll 6"/>
          <p:cNvSpPr>
            <a:spLocks noGrp="1"/>
          </p:cNvSpPr>
          <p:nvPr>
            <p:ph sz="quarter" idx="13" hasCustomPrompt="1"/>
          </p:nvPr>
        </p:nvSpPr>
        <p:spPr>
          <a:xfrm>
            <a:off x="270000" y="1220400"/>
            <a:ext cx="11664000" cy="4863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sv-SE" dirty="0"/>
              <a:t>Skriv text här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</p:spTree>
    <p:extLst>
      <p:ext uri="{BB962C8B-B14F-4D97-AF65-F5344CB8AC3E}">
        <p14:creationId xmlns:p14="http://schemas.microsoft.com/office/powerpoint/2010/main" val="5354439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ubrik 2">
            <a:extLst>
              <a:ext uri="{FF2B5EF4-FFF2-40B4-BE49-F238E27FC236}">
                <a16:creationId xmlns:a16="http://schemas.microsoft.com/office/drawing/2014/main" id="{935A2EA6-4BFA-4677-A025-754010AA734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9823" y="360001"/>
            <a:ext cx="11653200" cy="720000"/>
          </a:xfrm>
        </p:spPr>
        <p:txBody>
          <a:bodyPr/>
          <a:lstStyle>
            <a:lvl1pPr>
              <a:defRPr/>
            </a:lvl1pPr>
          </a:lstStyle>
          <a:p>
            <a:r>
              <a:rPr lang="sv-SE" dirty="0"/>
              <a:t>Klicka och skriv rubrik</a:t>
            </a:r>
          </a:p>
        </p:txBody>
      </p:sp>
      <p:sp>
        <p:nvSpPr>
          <p:cNvPr id="7" name="Platshållare för innehåll 6"/>
          <p:cNvSpPr>
            <a:spLocks noGrp="1"/>
          </p:cNvSpPr>
          <p:nvPr>
            <p:ph sz="quarter" idx="13" hasCustomPrompt="1"/>
          </p:nvPr>
        </p:nvSpPr>
        <p:spPr>
          <a:xfrm>
            <a:off x="269999" y="1220400"/>
            <a:ext cx="5691600" cy="4863600"/>
          </a:xfrm>
        </p:spPr>
        <p:txBody>
          <a:bodyPr>
            <a:normAutofit/>
          </a:bodyPr>
          <a:lstStyle>
            <a:lvl1pPr>
              <a:defRPr/>
            </a:lvl1pPr>
          </a:lstStyle>
          <a:p>
            <a:pPr lvl="0"/>
            <a:r>
              <a:rPr lang="sv-SE" dirty="0"/>
              <a:t>Skriv text här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  <p:sp>
        <p:nvSpPr>
          <p:cNvPr id="12" name="Platshållare för innehåll 6"/>
          <p:cNvSpPr>
            <a:spLocks noGrp="1"/>
          </p:cNvSpPr>
          <p:nvPr>
            <p:ph sz="quarter" idx="14" hasCustomPrompt="1"/>
          </p:nvPr>
        </p:nvSpPr>
        <p:spPr>
          <a:xfrm>
            <a:off x="6231423" y="1220400"/>
            <a:ext cx="5691600" cy="4863600"/>
          </a:xfrm>
        </p:spPr>
        <p:txBody>
          <a:bodyPr>
            <a:normAutofit/>
          </a:bodyPr>
          <a:lstStyle>
            <a:lvl1pPr>
              <a:defRPr/>
            </a:lvl1pPr>
          </a:lstStyle>
          <a:p>
            <a:pPr lvl="0"/>
            <a:r>
              <a:rPr lang="sv-SE" dirty="0"/>
              <a:t>Skriv text här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</p:spTree>
    <p:extLst>
      <p:ext uri="{BB962C8B-B14F-4D97-AF65-F5344CB8AC3E}">
        <p14:creationId xmlns:p14="http://schemas.microsoft.com/office/powerpoint/2010/main" val="1816499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vå innehållsdelar (bred vänste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ubrik 2">
            <a:extLst>
              <a:ext uri="{FF2B5EF4-FFF2-40B4-BE49-F238E27FC236}">
                <a16:creationId xmlns:a16="http://schemas.microsoft.com/office/drawing/2014/main" id="{0CCB779B-E4BF-4933-A13E-3DEBC473C3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0000" y="360001"/>
            <a:ext cx="11653200" cy="720000"/>
          </a:xfrm>
        </p:spPr>
        <p:txBody>
          <a:bodyPr/>
          <a:lstStyle>
            <a:lvl1pPr>
              <a:defRPr/>
            </a:lvl1pPr>
          </a:lstStyle>
          <a:p>
            <a:r>
              <a:rPr lang="sv-SE" dirty="0"/>
              <a:t>Klicka och skriv rubrik</a:t>
            </a:r>
          </a:p>
        </p:txBody>
      </p:sp>
      <p:sp>
        <p:nvSpPr>
          <p:cNvPr id="7" name="Platshållare för innehåll 6"/>
          <p:cNvSpPr>
            <a:spLocks noGrp="1"/>
          </p:cNvSpPr>
          <p:nvPr>
            <p:ph sz="quarter" idx="13" hasCustomPrompt="1"/>
          </p:nvPr>
        </p:nvSpPr>
        <p:spPr>
          <a:xfrm>
            <a:off x="269999" y="1220400"/>
            <a:ext cx="7678800" cy="4863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sv-SE" dirty="0"/>
              <a:t>Skriv text här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  <p:sp>
        <p:nvSpPr>
          <p:cNvPr id="17" name="Platshållare för innehåll 6"/>
          <p:cNvSpPr>
            <a:spLocks noGrp="1"/>
          </p:cNvSpPr>
          <p:nvPr>
            <p:ph sz="quarter" idx="14" hasCustomPrompt="1"/>
          </p:nvPr>
        </p:nvSpPr>
        <p:spPr>
          <a:xfrm>
            <a:off x="8218800" y="1220400"/>
            <a:ext cx="3704400" cy="4863600"/>
          </a:xfrm>
          <a:noFill/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sv-SE" dirty="0"/>
              <a:t>Skriv text här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</p:spTree>
    <p:extLst>
      <p:ext uri="{BB962C8B-B14F-4D97-AF65-F5344CB8AC3E}">
        <p14:creationId xmlns:p14="http://schemas.microsoft.com/office/powerpoint/2010/main" val="24404139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vå innehållsdelar (bred höge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ubrik 2">
            <a:extLst>
              <a:ext uri="{FF2B5EF4-FFF2-40B4-BE49-F238E27FC236}">
                <a16:creationId xmlns:a16="http://schemas.microsoft.com/office/drawing/2014/main" id="{0CCB779B-E4BF-4933-A13E-3DEBC473C3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0000" y="360001"/>
            <a:ext cx="11653200" cy="720000"/>
          </a:xfrm>
        </p:spPr>
        <p:txBody>
          <a:bodyPr/>
          <a:lstStyle>
            <a:lvl1pPr>
              <a:defRPr/>
            </a:lvl1pPr>
          </a:lstStyle>
          <a:p>
            <a:r>
              <a:rPr lang="sv-SE" dirty="0"/>
              <a:t>Klicka och skriv rubrik</a:t>
            </a:r>
          </a:p>
        </p:txBody>
      </p:sp>
      <p:sp>
        <p:nvSpPr>
          <p:cNvPr id="7" name="Platshållare för innehåll 6"/>
          <p:cNvSpPr>
            <a:spLocks noGrp="1"/>
          </p:cNvSpPr>
          <p:nvPr>
            <p:ph sz="quarter" idx="13" hasCustomPrompt="1"/>
          </p:nvPr>
        </p:nvSpPr>
        <p:spPr>
          <a:xfrm>
            <a:off x="270000" y="1220400"/>
            <a:ext cx="3704400" cy="48636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sv-SE" dirty="0"/>
              <a:t>Skriv text här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  <p:sp>
        <p:nvSpPr>
          <p:cNvPr id="17" name="Platshållare för innehåll 6"/>
          <p:cNvSpPr>
            <a:spLocks noGrp="1"/>
          </p:cNvSpPr>
          <p:nvPr>
            <p:ph sz="quarter" idx="14" hasCustomPrompt="1"/>
          </p:nvPr>
        </p:nvSpPr>
        <p:spPr>
          <a:xfrm>
            <a:off x="4244400" y="1220400"/>
            <a:ext cx="7678800" cy="4863600"/>
          </a:xfrm>
          <a:noFill/>
        </p:spPr>
        <p:txBody>
          <a:bodyPr/>
          <a:lstStyle>
            <a:lvl1pPr>
              <a:defRPr/>
            </a:lvl1pPr>
          </a:lstStyle>
          <a:p>
            <a:pPr lvl="0"/>
            <a:r>
              <a:rPr lang="sv-SE" dirty="0"/>
              <a:t>Skriv text här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</p:spTree>
    <p:extLst>
      <p:ext uri="{BB962C8B-B14F-4D97-AF65-F5344CB8AC3E}">
        <p14:creationId xmlns:p14="http://schemas.microsoft.com/office/powerpoint/2010/main" val="22641763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e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ubrik 2">
            <a:extLst>
              <a:ext uri="{FF2B5EF4-FFF2-40B4-BE49-F238E27FC236}">
                <a16:creationId xmlns:a16="http://schemas.microsoft.com/office/drawing/2014/main" id="{0CCB779B-E4BF-4933-A13E-3DEBC473C3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0000" y="360001"/>
            <a:ext cx="11653200" cy="720000"/>
          </a:xfrm>
        </p:spPr>
        <p:txBody>
          <a:bodyPr/>
          <a:lstStyle>
            <a:lvl1pPr>
              <a:defRPr/>
            </a:lvl1pPr>
          </a:lstStyle>
          <a:p>
            <a:r>
              <a:rPr lang="sv-SE" dirty="0"/>
              <a:t>Klicka och skriv rubrik</a:t>
            </a:r>
          </a:p>
        </p:txBody>
      </p:sp>
      <p:sp>
        <p:nvSpPr>
          <p:cNvPr id="7" name="Platshållare för innehåll 6"/>
          <p:cNvSpPr>
            <a:spLocks noGrp="1"/>
          </p:cNvSpPr>
          <p:nvPr>
            <p:ph sz="quarter" idx="13" hasCustomPrompt="1"/>
          </p:nvPr>
        </p:nvSpPr>
        <p:spPr>
          <a:xfrm>
            <a:off x="270000" y="1220400"/>
            <a:ext cx="3704400" cy="48636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sv-SE" dirty="0"/>
              <a:t>Skriv text här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  <p:sp>
        <p:nvSpPr>
          <p:cNvPr id="17" name="Platshållare för innehåll 6"/>
          <p:cNvSpPr>
            <a:spLocks noGrp="1"/>
          </p:cNvSpPr>
          <p:nvPr>
            <p:ph sz="quarter" idx="14" hasCustomPrompt="1"/>
          </p:nvPr>
        </p:nvSpPr>
        <p:spPr>
          <a:xfrm>
            <a:off x="4244400" y="1220400"/>
            <a:ext cx="3704400" cy="48636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sv-SE" dirty="0"/>
              <a:t>Skriv text här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  <p:sp>
        <p:nvSpPr>
          <p:cNvPr id="18" name="Platshållare för innehåll 6"/>
          <p:cNvSpPr>
            <a:spLocks noGrp="1"/>
          </p:cNvSpPr>
          <p:nvPr>
            <p:ph sz="quarter" idx="15" hasCustomPrompt="1"/>
          </p:nvPr>
        </p:nvSpPr>
        <p:spPr>
          <a:xfrm>
            <a:off x="8218800" y="1220400"/>
            <a:ext cx="3704400" cy="48636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sv-SE" dirty="0"/>
              <a:t>Skriv text här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</p:spTree>
    <p:extLst>
      <p:ext uri="{BB962C8B-B14F-4D97-AF65-F5344CB8AC3E}">
        <p14:creationId xmlns:p14="http://schemas.microsoft.com/office/powerpoint/2010/main" val="12083707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vå innehållsdelar (underrubrik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ubrik 2">
            <a:extLst>
              <a:ext uri="{FF2B5EF4-FFF2-40B4-BE49-F238E27FC236}">
                <a16:creationId xmlns:a16="http://schemas.microsoft.com/office/drawing/2014/main" id="{935A2EA6-4BFA-4677-A025-754010AA734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9823" y="360001"/>
            <a:ext cx="11653200" cy="720000"/>
          </a:xfrm>
        </p:spPr>
        <p:txBody>
          <a:bodyPr/>
          <a:lstStyle>
            <a:lvl1pPr>
              <a:defRPr/>
            </a:lvl1pPr>
          </a:lstStyle>
          <a:p>
            <a:r>
              <a:rPr lang="sv-SE" dirty="0"/>
              <a:t>Klicka och skriv rubrik</a:t>
            </a:r>
          </a:p>
        </p:txBody>
      </p:sp>
      <p:sp>
        <p:nvSpPr>
          <p:cNvPr id="15" name="Platshållare för text 7">
            <a:extLst>
              <a:ext uri="{FF2B5EF4-FFF2-40B4-BE49-F238E27FC236}">
                <a16:creationId xmlns:a16="http://schemas.microsoft.com/office/drawing/2014/main" id="{045292D7-A75C-4328-ADAB-6A5B9476AAD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69999" y="1569034"/>
            <a:ext cx="5691600" cy="627489"/>
          </a:xfrm>
        </p:spPr>
        <p:txBody>
          <a:bodyPr lIns="0" rIns="0">
            <a:normAutofit/>
          </a:bodyPr>
          <a:lstStyle>
            <a:lvl1pPr marL="0" indent="0">
              <a:spcBef>
                <a:spcPts val="0"/>
              </a:spcBef>
              <a:buNone/>
              <a:defRPr sz="3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sv-SE" dirty="0"/>
              <a:t>Underrubrik</a:t>
            </a:r>
          </a:p>
        </p:txBody>
      </p:sp>
      <p:sp>
        <p:nvSpPr>
          <p:cNvPr id="7" name="Platshållare för innehåll 6"/>
          <p:cNvSpPr>
            <a:spLocks noGrp="1"/>
          </p:cNvSpPr>
          <p:nvPr>
            <p:ph sz="quarter" idx="13" hasCustomPrompt="1"/>
          </p:nvPr>
        </p:nvSpPr>
        <p:spPr>
          <a:xfrm>
            <a:off x="269999" y="2322311"/>
            <a:ext cx="5691600" cy="3758444"/>
          </a:xfrm>
        </p:spPr>
        <p:txBody>
          <a:bodyPr tIns="0" bIns="0">
            <a:normAutofit/>
          </a:bodyPr>
          <a:lstStyle>
            <a:lvl1pPr>
              <a:defRPr/>
            </a:lvl1pPr>
          </a:lstStyle>
          <a:p>
            <a:pPr lvl="0"/>
            <a:r>
              <a:rPr lang="sv-SE" dirty="0"/>
              <a:t>Skriv text här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  <p:sp>
        <p:nvSpPr>
          <p:cNvPr id="8" name="Platshållare för text 7">
            <a:extLst>
              <a:ext uri="{FF2B5EF4-FFF2-40B4-BE49-F238E27FC236}">
                <a16:creationId xmlns:a16="http://schemas.microsoft.com/office/drawing/2014/main" id="{B9738AF2-350A-407D-96A9-933F4A74A47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231423" y="1569034"/>
            <a:ext cx="5691600" cy="627489"/>
          </a:xfrm>
        </p:spPr>
        <p:txBody>
          <a:bodyPr lIns="0" rIns="0">
            <a:normAutofit/>
          </a:bodyPr>
          <a:lstStyle>
            <a:lvl1pPr marL="0" indent="0">
              <a:spcBef>
                <a:spcPts val="0"/>
              </a:spcBef>
              <a:buNone/>
              <a:defRPr sz="3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sv-SE" dirty="0"/>
              <a:t>Underrubrik</a:t>
            </a:r>
          </a:p>
        </p:txBody>
      </p:sp>
      <p:sp>
        <p:nvSpPr>
          <p:cNvPr id="12" name="Platshållare för innehåll 6"/>
          <p:cNvSpPr>
            <a:spLocks noGrp="1"/>
          </p:cNvSpPr>
          <p:nvPr>
            <p:ph sz="quarter" idx="14" hasCustomPrompt="1"/>
          </p:nvPr>
        </p:nvSpPr>
        <p:spPr>
          <a:xfrm>
            <a:off x="6231423" y="2322311"/>
            <a:ext cx="5691600" cy="3758443"/>
          </a:xfrm>
        </p:spPr>
        <p:txBody>
          <a:bodyPr lIns="0" tIns="0" rIns="0" bIns="0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sv-SE" dirty="0"/>
              <a:t>Skriv text här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</p:spTree>
    <p:extLst>
      <p:ext uri="{BB962C8B-B14F-4D97-AF65-F5344CB8AC3E}">
        <p14:creationId xmlns:p14="http://schemas.microsoft.com/office/powerpoint/2010/main" val="31979755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 innehållsdel (färg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ktangel 9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70000" y="1213200"/>
            <a:ext cx="11664000" cy="486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dirty="0"/>
          </a:p>
        </p:txBody>
      </p:sp>
      <p:sp>
        <p:nvSpPr>
          <p:cNvPr id="3" name="Rubrik 2">
            <a:extLst>
              <a:ext uri="{FF2B5EF4-FFF2-40B4-BE49-F238E27FC236}">
                <a16:creationId xmlns:a16="http://schemas.microsoft.com/office/drawing/2014/main" id="{935A2EA6-4BFA-4677-A025-754010AA734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dirty="0"/>
              <a:t>Klicka och skriv rubrik</a:t>
            </a:r>
          </a:p>
        </p:txBody>
      </p:sp>
      <p:sp>
        <p:nvSpPr>
          <p:cNvPr id="15" name="Platshållare för text 7">
            <a:extLst>
              <a:ext uri="{FF2B5EF4-FFF2-40B4-BE49-F238E27FC236}">
                <a16:creationId xmlns:a16="http://schemas.microsoft.com/office/drawing/2014/main" id="{045292D7-A75C-4328-ADAB-6A5B9476AAD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70000" y="1569034"/>
            <a:ext cx="7678800" cy="627489"/>
          </a:xfrm>
        </p:spPr>
        <p:txBody>
          <a:bodyPr lIns="270000" rIns="0">
            <a:normAutofit/>
          </a:bodyPr>
          <a:lstStyle>
            <a:lvl1pPr marL="0" indent="0">
              <a:spcBef>
                <a:spcPts val="0"/>
              </a:spcBef>
              <a:buNone/>
              <a:defRPr sz="32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sv-SE" dirty="0"/>
              <a:t>Underrubrik</a:t>
            </a:r>
          </a:p>
        </p:txBody>
      </p:sp>
      <p:sp>
        <p:nvSpPr>
          <p:cNvPr id="7" name="Platshållare för innehåll 6"/>
          <p:cNvSpPr>
            <a:spLocks noGrp="1"/>
          </p:cNvSpPr>
          <p:nvPr>
            <p:ph sz="quarter" idx="13" hasCustomPrompt="1"/>
          </p:nvPr>
        </p:nvSpPr>
        <p:spPr>
          <a:xfrm>
            <a:off x="270000" y="2322000"/>
            <a:ext cx="7678800" cy="3758400"/>
          </a:xfrm>
        </p:spPr>
        <p:txBody>
          <a:bodyPr lIns="270000" tIns="0" bIns="360000">
            <a:normAutofit/>
          </a:bodyPr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sv-SE" dirty="0"/>
              <a:t>Skriv text här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</p:spTree>
    <p:extLst>
      <p:ext uri="{BB962C8B-B14F-4D97-AF65-F5344CB8AC3E}">
        <p14:creationId xmlns:p14="http://schemas.microsoft.com/office/powerpoint/2010/main" val="619173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emf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ags" Target="../tags/tag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2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269823" y="360001"/>
            <a:ext cx="11653200" cy="7200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sv-SE" dirty="0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269823" y="1220400"/>
            <a:ext cx="11653200" cy="48600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sv-SE" dirty="0"/>
              <a:t>Redigera format för bakgrundstext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  <p:pic>
        <p:nvPicPr>
          <p:cNvPr id="9" name="Bildobjekt 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1"/>
          <a:stretch>
            <a:fillRect/>
          </a:stretch>
        </p:blipFill>
        <p:spPr>
          <a:xfrm>
            <a:off x="271701" y="6273391"/>
            <a:ext cx="1261601" cy="391861"/>
          </a:xfrm>
          <a:prstGeom prst="rect">
            <a:avLst/>
          </a:prstGeom>
        </p:spPr>
      </p:pic>
      <p:pic>
        <p:nvPicPr>
          <p:cNvPr id="11" name="Bildobjekt 1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2"/>
          <a:stretch>
            <a:fillRect/>
          </a:stretch>
        </p:blipFill>
        <p:spPr>
          <a:xfrm>
            <a:off x="1795063" y="6344115"/>
            <a:ext cx="10134067" cy="274241"/>
          </a:xfrm>
          <a:prstGeom prst="rect">
            <a:avLst/>
          </a:prstGeom>
        </p:spPr>
      </p:pic>
      <p:sp>
        <p:nvSpPr>
          <p:cNvPr id="4" name="xxLanguageTextBox">
            <a:extLst>
              <a:ext uri="{FF2B5EF4-FFF2-40B4-BE49-F238E27FC236}">
                <a16:creationId xmlns:a16="http://schemas.microsoft.com/office/drawing/2014/main" id="{2A32CF01-B703-C813-5932-1A186AEF4B60}"/>
              </a:ext>
            </a:extLst>
          </p:cNvPr>
          <p:cNvSpPr/>
          <p:nvPr userDrawn="1">
            <p:custDataLst>
              <p:tags r:id="rId20"/>
            </p:custDataLst>
          </p:nvPr>
        </p:nvSpPr>
        <p:spPr>
          <a:xfrm>
            <a:off x="0" y="0"/>
            <a:ext cx="12700" cy="1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/>
          </a:p>
        </p:txBody>
      </p:sp>
    </p:spTree>
    <p:extLst>
      <p:ext uri="{BB962C8B-B14F-4D97-AF65-F5344CB8AC3E}">
        <p14:creationId xmlns:p14="http://schemas.microsoft.com/office/powerpoint/2010/main" val="7818469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1" r:id="rId2"/>
    <p:sldLayoutId id="2147483684" r:id="rId3"/>
    <p:sldLayoutId id="2147483677" r:id="rId4"/>
    <p:sldLayoutId id="2147483682" r:id="rId5"/>
    <p:sldLayoutId id="2147483683" r:id="rId6"/>
    <p:sldLayoutId id="2147483678" r:id="rId7"/>
    <p:sldLayoutId id="2147483685" r:id="rId8"/>
    <p:sldLayoutId id="2147483689" r:id="rId9"/>
    <p:sldLayoutId id="2147483697" r:id="rId10"/>
    <p:sldLayoutId id="2147483690" r:id="rId11"/>
    <p:sldLayoutId id="2147483691" r:id="rId12"/>
    <p:sldLayoutId id="2147483693" r:id="rId13"/>
    <p:sldLayoutId id="2147483692" r:id="rId14"/>
    <p:sldLayoutId id="2147483694" r:id="rId15"/>
    <p:sldLayoutId id="2147483679" r:id="rId16"/>
    <p:sldLayoutId id="2147483695" r:id="rId17"/>
    <p:sldLayoutId id="2147483696" r:id="rId18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9875" indent="-269875" algn="l" defTabSz="914400" rtl="0" eaLnBrk="1" latinLnBrk="0" hangingPunct="1">
        <a:lnSpc>
          <a:spcPct val="100000"/>
        </a:lnSpc>
        <a:spcBef>
          <a:spcPts val="1800"/>
        </a:spcBef>
        <a:buSzPct val="100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86000" indent="-180000" algn="l" defTabSz="914400" rtl="0" eaLnBrk="1" latinLnBrk="0" hangingPunct="1">
        <a:lnSpc>
          <a:spcPct val="90000"/>
        </a:lnSpc>
        <a:spcBef>
          <a:spcPts val="500"/>
        </a:spcBef>
        <a:buFont typeface="Corbel" panose="020B0503020204020204" pitchFamily="34" charset="0"/>
        <a:buChar char="-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684000" indent="-180975" algn="l" defTabSz="914400" rtl="0" eaLnBrk="1" latinLnBrk="0" hangingPunct="1">
        <a:lnSpc>
          <a:spcPct val="90000"/>
        </a:lnSpc>
        <a:spcBef>
          <a:spcPts val="500"/>
        </a:spcBef>
        <a:buFont typeface="Corbel" panose="020B0503020204020204" pitchFamily="34" charset="0"/>
        <a:buChar char="-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864000" indent="-180000" algn="l" defTabSz="914400" rtl="0" eaLnBrk="1" latinLnBrk="0" hangingPunct="1">
        <a:lnSpc>
          <a:spcPct val="90000"/>
        </a:lnSpc>
        <a:spcBef>
          <a:spcPts val="500"/>
        </a:spcBef>
        <a:buFont typeface="Corbel" panose="020B0503020204020204" pitchFamily="34" charset="0"/>
        <a:buChar char="-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062000" indent="-179388" algn="l" defTabSz="914400" rtl="0" eaLnBrk="1" latinLnBrk="0" hangingPunct="1">
        <a:lnSpc>
          <a:spcPct val="90000"/>
        </a:lnSpc>
        <a:spcBef>
          <a:spcPts val="500"/>
        </a:spcBef>
        <a:buFont typeface="Corbel" panose="020B0503020204020204" pitchFamily="34" charset="0"/>
        <a:buChar char="-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166" userDrawn="1">
          <p15:clr>
            <a:srgbClr val="F26B43"/>
          </p15:clr>
        </p15:guide>
        <p15:guide id="3" pos="7519" userDrawn="1">
          <p15:clr>
            <a:srgbClr val="F26B43"/>
          </p15:clr>
        </p15:guide>
        <p15:guide id="6" orient="horz" pos="221" userDrawn="1">
          <p15:clr>
            <a:srgbClr val="F26B43"/>
          </p15:clr>
        </p15:guide>
        <p15:guide id="7" orient="horz" pos="3829" userDrawn="1">
          <p15:clr>
            <a:srgbClr val="F26B43"/>
          </p15:clr>
        </p15:guide>
        <p15:guide id="8" orient="horz" pos="763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.docx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ubrik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dirty="0"/>
              <a:t>Måltidskonceptet &amp; Utevistelsegaranti</a:t>
            </a:r>
          </a:p>
        </p:txBody>
      </p:sp>
      <p:sp>
        <p:nvSpPr>
          <p:cNvPr id="6" name="Underrubrik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/>
              <a:t>Äldreförvaltningen, Särskilt boende </a:t>
            </a:r>
          </a:p>
        </p:txBody>
      </p:sp>
      <p:sp>
        <p:nvSpPr>
          <p:cNvPr id="7" name="Platshållare för text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sv-SE" dirty="0"/>
              <a:t>2026-05-19</a:t>
            </a:r>
          </a:p>
        </p:txBody>
      </p:sp>
    </p:spTree>
    <p:extLst>
      <p:ext uri="{BB962C8B-B14F-4D97-AF65-F5344CB8AC3E}">
        <p14:creationId xmlns:p14="http://schemas.microsoft.com/office/powerpoint/2010/main" val="40168611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E6D99C-AA89-A1A1-4199-A06056ECC5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842A1C48-C5EE-A6E5-392A-750AAC8D6B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Vad tycker äldre om äldreomsorgen</a:t>
            </a:r>
          </a:p>
        </p:txBody>
      </p:sp>
      <p:pic>
        <p:nvPicPr>
          <p:cNvPr id="8" name="Bildobjekt 7">
            <a:extLst>
              <a:ext uri="{FF2B5EF4-FFF2-40B4-BE49-F238E27FC236}">
                <a16:creationId xmlns:a16="http://schemas.microsoft.com/office/drawing/2014/main" id="{BA7B0B60-98CD-FB3B-B860-913ACEBF84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998" y="1220400"/>
            <a:ext cx="11518823" cy="3955449"/>
          </a:xfrm>
          <a:prstGeom prst="rect">
            <a:avLst/>
          </a:prstGeom>
        </p:spPr>
      </p:pic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94DABBE4-43BA-2154-73CE-3711F719050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-7976854" y="1530951"/>
            <a:ext cx="7678800" cy="4863600"/>
          </a:xfrm>
        </p:spPr>
        <p:txBody>
          <a:bodyPr/>
          <a:lstStyle/>
          <a:p>
            <a:pPr marL="0" indent="0"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1615424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C489B3-4555-D13B-7275-389AE484C2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ubrik 3">
            <a:extLst>
              <a:ext uri="{FF2B5EF4-FFF2-40B4-BE49-F238E27FC236}">
                <a16:creationId xmlns:a16="http://schemas.microsoft.com/office/drawing/2014/main" id="{DD0CDE3E-CC06-31F8-0BE9-4C3DE6DCE8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Utevistelsegaranti</a:t>
            </a:r>
          </a:p>
        </p:txBody>
      </p:sp>
      <p:sp>
        <p:nvSpPr>
          <p:cNvPr id="5" name="Platshållare för innehåll 4">
            <a:extLst>
              <a:ext uri="{FF2B5EF4-FFF2-40B4-BE49-F238E27FC236}">
                <a16:creationId xmlns:a16="http://schemas.microsoft.com/office/drawing/2014/main" id="{E6655927-E8F2-F83F-858D-D3DF9FCC6D0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69998" y="1220400"/>
            <a:ext cx="9660385" cy="4863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v-SE" i="1" dirty="0"/>
              <a:t>Alla boende på vård- och omsorgsboende för äldre i Haninge kommuns regi som själva vill och har möjlighet utifrån medicinska skäl ska aktivt erbjudas daglig utevistelse under årets alla årstider. </a:t>
            </a:r>
          </a:p>
          <a:p>
            <a:pPr marL="0" indent="0">
              <a:buNone/>
            </a:pPr>
            <a:endParaRPr lang="sv-SE" i="1" dirty="0"/>
          </a:p>
          <a:p>
            <a:pPr marL="0" indent="0">
              <a:buNone/>
            </a:pPr>
            <a:r>
              <a:rPr lang="sv-SE" dirty="0"/>
              <a:t>Med utevistelse menas vistelse utomhus, utanför vård- och omsorgsboendet. Det kan till exempel vara en tillhörande trädgård eller uteplats, såväl som parker och stadsmiljö i närområdet eller längre bort. De boende ska ges möjlighet till fysisk aktivitet, exempelvis promenad.</a:t>
            </a:r>
          </a:p>
          <a:p>
            <a:pPr marL="0" indent="0">
              <a:buNone/>
            </a:pPr>
            <a:endParaRPr lang="sv-SE" dirty="0"/>
          </a:p>
          <a:p>
            <a:pPr marL="0" indent="0">
              <a:buNone/>
            </a:pPr>
            <a:endParaRPr lang="sv-SE" dirty="0"/>
          </a:p>
        </p:txBody>
      </p:sp>
      <p:graphicFrame>
        <p:nvGraphicFramePr>
          <p:cNvPr id="2" name="Objekt 1">
            <a:extLst>
              <a:ext uri="{FF2B5EF4-FFF2-40B4-BE49-F238E27FC236}">
                <a16:creationId xmlns:a16="http://schemas.microsoft.com/office/drawing/2014/main" id="{A8D92359-6A1F-1446-91CB-A736703BDBF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9144776"/>
              </p:ext>
            </p:extLst>
          </p:nvPr>
        </p:nvGraphicFramePr>
        <p:xfrm>
          <a:off x="11007602" y="5470056"/>
          <a:ext cx="9144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showAsIcon="1" r:id="rId3" imgW="914400" imgH="771690" progId="Word.Document.12">
                  <p:embed/>
                </p:oleObj>
              </mc:Choice>
              <mc:Fallback>
                <p:oleObj name="Document" showAsIcon="1" r:id="rId3" imgW="914400" imgH="771690" progId="Word.Document.12">
                  <p:embed/>
                  <p:pic>
                    <p:nvPicPr>
                      <p:cNvPr id="2" name="Objekt 1">
                        <a:extLst>
                          <a:ext uri="{FF2B5EF4-FFF2-40B4-BE49-F238E27FC236}">
                            <a16:creationId xmlns:a16="http://schemas.microsoft.com/office/drawing/2014/main" id="{A8D92359-6A1F-1446-91CB-A736703BDBF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007602" y="5470056"/>
                        <a:ext cx="914400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585580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99F96B-83A8-1D80-2BCA-502C963E13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ubrik 3">
            <a:extLst>
              <a:ext uri="{FF2B5EF4-FFF2-40B4-BE49-F238E27FC236}">
                <a16:creationId xmlns:a16="http://schemas.microsoft.com/office/drawing/2014/main" id="{0CD48519-A1E6-89FD-5084-72256D512E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Utevistelsegaranti</a:t>
            </a:r>
          </a:p>
        </p:txBody>
      </p:sp>
      <p:sp>
        <p:nvSpPr>
          <p:cNvPr id="5" name="Platshållare för innehåll 4">
            <a:extLst>
              <a:ext uri="{FF2B5EF4-FFF2-40B4-BE49-F238E27FC236}">
                <a16:creationId xmlns:a16="http://schemas.microsoft.com/office/drawing/2014/main" id="{1F38421F-62ED-11C5-EE09-F74D6A7693D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69998" y="1220400"/>
            <a:ext cx="9660385" cy="4863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v-SE" i="1" dirty="0"/>
              <a:t>Att utevistelser erbjuds enligt garantin följs upp i kommunens digitala signeringssystem där resultatet aggregeras upp och analyseras på verksamhetsnivå respektive områdesnivå.</a:t>
            </a:r>
          </a:p>
          <a:p>
            <a:pPr marL="0" indent="0">
              <a:buNone/>
            </a:pPr>
            <a:endParaRPr lang="sv-SE" i="1" dirty="0"/>
          </a:p>
          <a:p>
            <a:pPr marL="0" indent="0">
              <a:buNone/>
            </a:pPr>
            <a:endParaRPr lang="sv-SE" dirty="0"/>
          </a:p>
          <a:p>
            <a:pPr marL="0" indent="0">
              <a:buNone/>
            </a:pPr>
            <a:endParaRPr lang="sv-SE" dirty="0"/>
          </a:p>
          <a:p>
            <a:pPr marL="0" indent="0"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1796041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6F028A-FD3A-B232-19B5-8215480B45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ubrik 3">
            <a:extLst>
              <a:ext uri="{FF2B5EF4-FFF2-40B4-BE49-F238E27FC236}">
                <a16:creationId xmlns:a16="http://schemas.microsoft.com/office/drawing/2014/main" id="{3A29C9BE-D04B-5389-29C9-460AF5DFAA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Utevistelsegaranti</a:t>
            </a:r>
          </a:p>
        </p:txBody>
      </p:sp>
      <p:sp>
        <p:nvSpPr>
          <p:cNvPr id="5" name="Platshållare för innehåll 4">
            <a:extLst>
              <a:ext uri="{FF2B5EF4-FFF2-40B4-BE49-F238E27FC236}">
                <a16:creationId xmlns:a16="http://schemas.microsoft.com/office/drawing/2014/main" id="{A481EF3E-4FDD-4C25-9F3D-264530861E9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69998" y="1220400"/>
            <a:ext cx="9660385" cy="48636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sv-SE" i="1" dirty="0"/>
          </a:p>
          <a:p>
            <a:pPr marL="0" indent="0">
              <a:buNone/>
            </a:pPr>
            <a:endParaRPr lang="sv-SE" dirty="0"/>
          </a:p>
          <a:p>
            <a:pPr marL="0" indent="0">
              <a:buNone/>
            </a:pPr>
            <a:endParaRPr lang="sv-SE" dirty="0"/>
          </a:p>
          <a:p>
            <a:pPr marL="0" indent="0">
              <a:buNone/>
            </a:pPr>
            <a:endParaRPr lang="sv-SE" dirty="0"/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EA4AA17F-3E9C-D971-E208-4A3C0FA30EB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88264164"/>
              </p:ext>
            </p:extLst>
          </p:nvPr>
        </p:nvGraphicFramePr>
        <p:xfrm>
          <a:off x="269998" y="1220400"/>
          <a:ext cx="5561176" cy="47007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41B73A77-E3A5-E5A3-AB1E-5CDF4AB391F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87022986"/>
              </p:ext>
            </p:extLst>
          </p:nvPr>
        </p:nvGraphicFramePr>
        <p:xfrm>
          <a:off x="6715593" y="1057591"/>
          <a:ext cx="5206409" cy="4863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2154082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DD157E1E-73D9-1E93-2CD3-C4DC84027E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Så tycker de äldre om äldreomsorgen</a:t>
            </a:r>
          </a:p>
        </p:txBody>
      </p:sp>
      <p:pic>
        <p:nvPicPr>
          <p:cNvPr id="5" name="Bildobjekt 4">
            <a:extLst>
              <a:ext uri="{FF2B5EF4-FFF2-40B4-BE49-F238E27FC236}">
                <a16:creationId xmlns:a16="http://schemas.microsoft.com/office/drawing/2014/main" id="{4EA96CB6-DF76-EA96-3C15-38BF9EC904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998" y="1703344"/>
            <a:ext cx="10992415" cy="2997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7610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ubrik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Måltidskoncept</a:t>
            </a:r>
          </a:p>
        </p:txBody>
      </p:sp>
      <p:sp>
        <p:nvSpPr>
          <p:cNvPr id="5" name="Platshållare för innehåll 4"/>
          <p:cNvSpPr>
            <a:spLocks noGrp="1"/>
          </p:cNvSpPr>
          <p:nvPr>
            <p:ph sz="quarter" idx="13"/>
          </p:nvPr>
        </p:nvSpPr>
        <p:spPr>
          <a:xfrm>
            <a:off x="269998" y="1220400"/>
            <a:ext cx="9660385" cy="4863600"/>
          </a:xfrm>
        </p:spPr>
        <p:txBody>
          <a:bodyPr/>
          <a:lstStyle/>
          <a:p>
            <a:pPr marL="0" indent="0">
              <a:buNone/>
            </a:pPr>
            <a:r>
              <a:rPr lang="sv-SE" dirty="0"/>
              <a:t>Måltidskonceptet inkluderar mat, måltidssituationer och miljö. </a:t>
            </a:r>
          </a:p>
          <a:p>
            <a:pPr marL="0" indent="0">
              <a:buNone/>
            </a:pPr>
            <a:endParaRPr lang="sv-SE" sz="100" dirty="0"/>
          </a:p>
          <a:p>
            <a:pPr marL="0" indent="0">
              <a:spcBef>
                <a:spcPts val="1000"/>
              </a:spcBef>
              <a:buNone/>
            </a:pPr>
            <a:r>
              <a:rPr lang="sv-SE" dirty="0"/>
              <a:t>Målsättningar: </a:t>
            </a:r>
          </a:p>
          <a:p>
            <a:pPr marL="0" indent="0">
              <a:spcBef>
                <a:spcPts val="1000"/>
              </a:spcBef>
              <a:buNone/>
            </a:pPr>
            <a:r>
              <a:rPr lang="sv-SE" i="1" dirty="0"/>
              <a:t>Att skapa aptit och matglädje dygnet runt genom att servera goda näringsriktiga individuellt anpassade måltider i en trevlig måltidsmiljö, där vi stödjer delaktighet genom ett positivt engagerat värdskap. </a:t>
            </a:r>
          </a:p>
          <a:p>
            <a:pPr marL="0" indent="0">
              <a:buNone/>
            </a:pPr>
            <a:r>
              <a:rPr lang="sv-SE" i="1" dirty="0"/>
              <a:t>Att anpassa menyn utifrån dina önskemål, vardagar liksom helg och till högtider. </a:t>
            </a:r>
            <a:endParaRPr lang="sv-SE" dirty="0"/>
          </a:p>
        </p:txBody>
      </p:sp>
      <p:graphicFrame>
        <p:nvGraphicFramePr>
          <p:cNvPr id="6" name="Objekt 5">
            <a:extLst>
              <a:ext uri="{FF2B5EF4-FFF2-40B4-BE49-F238E27FC236}">
                <a16:creationId xmlns:a16="http://schemas.microsoft.com/office/drawing/2014/main" id="{23573765-1D44-86BB-D115-20DEF63F0EB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6583603"/>
              </p:ext>
            </p:extLst>
          </p:nvPr>
        </p:nvGraphicFramePr>
        <p:xfrm>
          <a:off x="10680700" y="5278438"/>
          <a:ext cx="995363" cy="839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showAsIcon="1" r:id="rId3" imgW="995400" imgH="839880" progId="Acrobat.Document.DC">
                  <p:embed/>
                </p:oleObj>
              </mc:Choice>
              <mc:Fallback>
                <p:oleObj name="Acrobat Document" showAsIcon="1" r:id="rId3" imgW="995400" imgH="839880" progId="Acrobat.Document.DC">
                  <p:embed/>
                  <p:pic>
                    <p:nvPicPr>
                      <p:cNvPr id="6" name="Objekt 5">
                        <a:extLst>
                          <a:ext uri="{FF2B5EF4-FFF2-40B4-BE49-F238E27FC236}">
                            <a16:creationId xmlns:a16="http://schemas.microsoft.com/office/drawing/2014/main" id="{23573765-1D44-86BB-D115-20DEF63F0EB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680700" y="5278438"/>
                        <a:ext cx="995363" cy="839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577023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6D0119-B6A4-BB8A-D68E-BF28FAEA0A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ubrik 3">
            <a:extLst>
              <a:ext uri="{FF2B5EF4-FFF2-40B4-BE49-F238E27FC236}">
                <a16:creationId xmlns:a16="http://schemas.microsoft.com/office/drawing/2014/main" id="{01053501-5C72-157F-57F0-CA91C2533C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Mat</a:t>
            </a:r>
          </a:p>
        </p:txBody>
      </p:sp>
      <p:sp>
        <p:nvSpPr>
          <p:cNvPr id="5" name="Platshållare för innehåll 4">
            <a:extLst>
              <a:ext uri="{FF2B5EF4-FFF2-40B4-BE49-F238E27FC236}">
                <a16:creationId xmlns:a16="http://schemas.microsoft.com/office/drawing/2014/main" id="{2A6735F2-F20A-F63F-5CE9-5082DCEC8FE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69998" y="1220400"/>
            <a:ext cx="9660385" cy="4863600"/>
          </a:xfrm>
        </p:spPr>
        <p:txBody>
          <a:bodyPr>
            <a:normAutofit/>
          </a:bodyPr>
          <a:lstStyle/>
          <a:p>
            <a:r>
              <a:rPr lang="sv-SE" dirty="0"/>
              <a:t>Vi serverar många små rätter över dygnet för att minimera nattfastan</a:t>
            </a:r>
          </a:p>
          <a:p>
            <a:r>
              <a:rPr lang="sv-SE" dirty="0"/>
              <a:t>Menyer skapade för att vara goda, näringsriktiga och omväxlande.</a:t>
            </a:r>
          </a:p>
          <a:p>
            <a:r>
              <a:rPr lang="sv-SE" dirty="0"/>
              <a:t>Två rätter att välja på samt soppa eller vegetariskt alternativ.</a:t>
            </a:r>
          </a:p>
          <a:p>
            <a:r>
              <a:rPr lang="sv-SE" dirty="0"/>
              <a:t>Behöver du specialkost ordnar vi det.</a:t>
            </a:r>
          </a:p>
          <a:p>
            <a:r>
              <a:rPr lang="sv-SE" dirty="0"/>
              <a:t>Lördag och söndag blir serveras trerättersmeny och vid högtider har vi speciella helgmenyer.</a:t>
            </a:r>
          </a:p>
          <a:p>
            <a:r>
              <a:rPr lang="sv-SE" dirty="0"/>
              <a:t>Individuella önskemål finns dokumenterat i genomförandeplanerna.</a:t>
            </a:r>
          </a:p>
          <a:p>
            <a:pPr marL="0" indent="0"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0575978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6F9718-784C-9210-7ADA-CD248BE590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ubrik 3">
            <a:extLst>
              <a:ext uri="{FF2B5EF4-FFF2-40B4-BE49-F238E27FC236}">
                <a16:creationId xmlns:a16="http://schemas.microsoft.com/office/drawing/2014/main" id="{296033D4-C00C-89C6-61CB-119E0F86EA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Måltiden</a:t>
            </a:r>
          </a:p>
        </p:txBody>
      </p:sp>
      <p:sp>
        <p:nvSpPr>
          <p:cNvPr id="5" name="Platshållare för innehåll 4">
            <a:extLst>
              <a:ext uri="{FF2B5EF4-FFF2-40B4-BE49-F238E27FC236}">
                <a16:creationId xmlns:a16="http://schemas.microsoft.com/office/drawing/2014/main" id="{FAA02054-949B-11A2-BEFC-D8182DF9EF9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69998" y="1220400"/>
            <a:ext cx="9660385" cy="4863600"/>
          </a:xfrm>
        </p:spPr>
        <p:txBody>
          <a:bodyPr>
            <a:normAutofit/>
          </a:bodyPr>
          <a:lstStyle/>
          <a:p>
            <a:r>
              <a:rPr lang="sv-SE" dirty="0"/>
              <a:t>Vi dukar vackert och gör lördagar och söndagar lite extra speciella.</a:t>
            </a:r>
          </a:p>
          <a:p>
            <a:r>
              <a:rPr lang="sv-SE" dirty="0"/>
              <a:t>Du får delta i matlagningen efter förmåga och vi serverar i karotter.</a:t>
            </a:r>
          </a:p>
          <a:p>
            <a:r>
              <a:rPr lang="sv-SE" dirty="0"/>
              <a:t>Omsorgspersonalen bidrar till trevliga måltider genom att stå för måltidens ”värdskap” och se till att alla inkluderas.</a:t>
            </a:r>
          </a:p>
          <a:p>
            <a:r>
              <a:rPr lang="sv-SE" dirty="0"/>
              <a:t>Vi arbetar med bl.a. kontrastfärger för att göra det lättare att se och äta.</a:t>
            </a:r>
          </a:p>
          <a:p>
            <a:r>
              <a:rPr lang="sv-SE" dirty="0"/>
              <a:t>Behöver du individuella hjälpmedel så får du det ordinerat av vår </a:t>
            </a:r>
            <a:r>
              <a:rPr lang="sv-SE" dirty="0" err="1"/>
              <a:t>rehabpersonal</a:t>
            </a:r>
            <a:r>
              <a:rPr lang="sv-SE" dirty="0"/>
              <a:t>.</a:t>
            </a:r>
          </a:p>
          <a:p>
            <a:pPr marL="0" indent="0"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0365654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D47768-9E11-3431-9F2C-2472D7A130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ubrik 3">
            <a:extLst>
              <a:ext uri="{FF2B5EF4-FFF2-40B4-BE49-F238E27FC236}">
                <a16:creationId xmlns:a16="http://schemas.microsoft.com/office/drawing/2014/main" id="{FA92EA33-53B8-BE4C-9A3B-8F8D520BAD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Miljö</a:t>
            </a:r>
          </a:p>
        </p:txBody>
      </p:sp>
      <p:sp>
        <p:nvSpPr>
          <p:cNvPr id="5" name="Platshållare för innehåll 4">
            <a:extLst>
              <a:ext uri="{FF2B5EF4-FFF2-40B4-BE49-F238E27FC236}">
                <a16:creationId xmlns:a16="http://schemas.microsoft.com/office/drawing/2014/main" id="{E7E2C7A6-1DD8-6360-9E51-EFD5C57CFB7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69998" y="1220400"/>
            <a:ext cx="9660385" cy="4863600"/>
          </a:xfrm>
        </p:spPr>
        <p:txBody>
          <a:bodyPr>
            <a:normAutofit/>
          </a:bodyPr>
          <a:lstStyle/>
          <a:p>
            <a:r>
              <a:rPr lang="sv-SE" dirty="0"/>
              <a:t>Säsongsbundna färska ekologiska varor</a:t>
            </a:r>
          </a:p>
          <a:p>
            <a:r>
              <a:rPr lang="sv-SE" dirty="0"/>
              <a:t>Vi arbetar aktivt med matsvinn</a:t>
            </a:r>
          </a:p>
        </p:txBody>
      </p:sp>
    </p:spTree>
    <p:extLst>
      <p:ext uri="{BB962C8B-B14F-4D97-AF65-F5344CB8AC3E}">
        <p14:creationId xmlns:p14="http://schemas.microsoft.com/office/powerpoint/2010/main" val="17755063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9F072F-AFCF-A3BE-73AE-F50402479C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ubrik 3">
            <a:extLst>
              <a:ext uri="{FF2B5EF4-FFF2-40B4-BE49-F238E27FC236}">
                <a16:creationId xmlns:a16="http://schemas.microsoft.com/office/drawing/2014/main" id="{4CB8CCA9-78FB-7F6B-6A0B-CDBE735A90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Uppföljning Måltidskonceptet</a:t>
            </a:r>
          </a:p>
        </p:txBody>
      </p:sp>
      <p:sp>
        <p:nvSpPr>
          <p:cNvPr id="5" name="Platshållare för innehåll 4">
            <a:extLst>
              <a:ext uri="{FF2B5EF4-FFF2-40B4-BE49-F238E27FC236}">
                <a16:creationId xmlns:a16="http://schemas.microsoft.com/office/drawing/2014/main" id="{FD49484E-C778-C14C-CD04-A906CF9D916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69998" y="1220400"/>
            <a:ext cx="9660385" cy="4863600"/>
          </a:xfrm>
        </p:spPr>
        <p:txBody>
          <a:bodyPr>
            <a:normAutofit/>
          </a:bodyPr>
          <a:lstStyle/>
          <a:p>
            <a:r>
              <a:rPr lang="sv-SE" dirty="0"/>
              <a:t>Uppföljning genom egenkontroll per verksamhet 2 gånger /år.</a:t>
            </a:r>
          </a:p>
          <a:p>
            <a:r>
              <a:rPr lang="sv-SE" dirty="0"/>
              <a:t>Förberedelser</a:t>
            </a:r>
          </a:p>
          <a:p>
            <a:r>
              <a:rPr lang="sv-SE" dirty="0"/>
              <a:t>Måltiden</a:t>
            </a:r>
          </a:p>
          <a:p>
            <a:r>
              <a:rPr lang="sv-SE" dirty="0"/>
              <a:t>Personalmedverkan vid måltiden</a:t>
            </a:r>
          </a:p>
          <a:p>
            <a:r>
              <a:rPr lang="sv-SE" dirty="0"/>
              <a:t>Spridning över dygnet</a:t>
            </a:r>
          </a:p>
        </p:txBody>
      </p:sp>
    </p:spTree>
    <p:extLst>
      <p:ext uri="{BB962C8B-B14F-4D97-AF65-F5344CB8AC3E}">
        <p14:creationId xmlns:p14="http://schemas.microsoft.com/office/powerpoint/2010/main" val="27046651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A03470-C4BF-D90C-5333-581A7BCBE3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ubrik 3">
            <a:extLst>
              <a:ext uri="{FF2B5EF4-FFF2-40B4-BE49-F238E27FC236}">
                <a16:creationId xmlns:a16="http://schemas.microsoft.com/office/drawing/2014/main" id="{6B08A6F6-BFA4-B6B1-E655-D28366DAC9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Uppföljning Nattfasta</a:t>
            </a:r>
          </a:p>
        </p:txBody>
      </p:sp>
      <p:sp>
        <p:nvSpPr>
          <p:cNvPr id="5" name="Platshållare för innehåll 4">
            <a:extLst>
              <a:ext uri="{FF2B5EF4-FFF2-40B4-BE49-F238E27FC236}">
                <a16:creationId xmlns:a16="http://schemas.microsoft.com/office/drawing/2014/main" id="{A7A5BD2D-2F41-5442-6F03-2B94009C1C9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69998" y="1220400"/>
            <a:ext cx="9660385" cy="4863600"/>
          </a:xfrm>
        </p:spPr>
        <p:txBody>
          <a:bodyPr>
            <a:normAutofit/>
          </a:bodyPr>
          <a:lstStyle/>
          <a:p>
            <a:r>
              <a:rPr lang="sv-SE" dirty="0"/>
              <a:t>Spridning över dygnet följs även upp via uppföljning av nattfasta som sker i samband med de halvårsvisa riskbedömningarna.</a:t>
            </a:r>
          </a:p>
          <a:p>
            <a:r>
              <a:rPr lang="sv-SE" dirty="0"/>
              <a:t>Nattfastan bör inte överstiga 11 timmar. Resultat registreras löpande efter genomförd riskbedömning. Sammanställning görs två gånger per år i samband med uppföljning av måltidskonceptet.</a:t>
            </a:r>
          </a:p>
        </p:txBody>
      </p:sp>
    </p:spTree>
    <p:extLst>
      <p:ext uri="{BB962C8B-B14F-4D97-AF65-F5344CB8AC3E}">
        <p14:creationId xmlns:p14="http://schemas.microsoft.com/office/powerpoint/2010/main" val="36136520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61275D-9350-AA84-8E9E-C0158C49A4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ubrik 3">
            <a:extLst>
              <a:ext uri="{FF2B5EF4-FFF2-40B4-BE49-F238E27FC236}">
                <a16:creationId xmlns:a16="http://schemas.microsoft.com/office/drawing/2014/main" id="{5D7B9E94-137F-C702-A550-D4C6C2488B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Uppföljning Måltidskonceptet</a:t>
            </a:r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AC1C7B12-3196-2CDE-29B4-2C46570F80F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95518137"/>
              </p:ext>
            </p:extLst>
          </p:nvPr>
        </p:nvGraphicFramePr>
        <p:xfrm>
          <a:off x="6285877" y="1220788"/>
          <a:ext cx="5492426" cy="4862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A5087C2E-9B8C-997D-6F77-D4CC6BE4629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38918247"/>
              </p:ext>
            </p:extLst>
          </p:nvPr>
        </p:nvGraphicFramePr>
        <p:xfrm>
          <a:off x="413697" y="1220787"/>
          <a:ext cx="5484495" cy="48625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078719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8A70AA32-D170-3F29-0FF3-4249380FD2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Vad tycker äldre om äldreomsorgen</a:t>
            </a:r>
          </a:p>
        </p:txBody>
      </p:sp>
      <p:pic>
        <p:nvPicPr>
          <p:cNvPr id="5" name="Platshållare för innehåll 4">
            <a:extLst>
              <a:ext uri="{FF2B5EF4-FFF2-40B4-BE49-F238E27FC236}">
                <a16:creationId xmlns:a16="http://schemas.microsoft.com/office/drawing/2014/main" id="{EB3021F1-9F11-792F-758F-AB9D9A3FD9EC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269998" y="1422903"/>
            <a:ext cx="11560879" cy="4012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334052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G_LANGUAGETEXTBOX" val="Sv"/>
</p:tagLst>
</file>

<file path=ppt/theme/theme1.xml><?xml version="1.0" encoding="utf-8"?>
<a:theme xmlns:a="http://schemas.openxmlformats.org/drawingml/2006/main" name="Haninge kommun">
  <a:themeElements>
    <a:clrScheme name="Haninge kommun - 1">
      <a:dk1>
        <a:sysClr val="windowText" lastClr="000000"/>
      </a:dk1>
      <a:lt1>
        <a:sysClr val="window" lastClr="FFFFFF"/>
      </a:lt1>
      <a:dk2>
        <a:srgbClr val="0000FF"/>
      </a:dk2>
      <a:lt2>
        <a:srgbClr val="FFFFFF"/>
      </a:lt2>
      <a:accent1>
        <a:srgbClr val="0081C5"/>
      </a:accent1>
      <a:accent2>
        <a:srgbClr val="E28F27"/>
      </a:accent2>
      <a:accent3>
        <a:srgbClr val="DC4228"/>
      </a:accent3>
      <a:accent4>
        <a:srgbClr val="8FB63F"/>
      </a:accent4>
      <a:accent5>
        <a:srgbClr val="582C83"/>
      </a:accent5>
      <a:accent6>
        <a:srgbClr val="A77550"/>
      </a:accent6>
      <a:hlink>
        <a:srgbClr val="0000FF"/>
      </a:hlink>
      <a:folHlink>
        <a:srgbClr val="800080"/>
      </a:folHlink>
    </a:clrScheme>
    <a:fontScheme name="IV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 sz="240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sz="240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Haninge kommun ny.potx" id="{5A37C318-071D-441B-9F0B-3DB97AD77FF9}" vid="{E70370BB-CC2A-4843-888E-17344F3D1DDF}"/>
    </a:ext>
  </a:extLst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2657</TotalTime>
  <Words>1408</Words>
  <Application>Microsoft Office PowerPoint</Application>
  <PresentationFormat>Bredbild</PresentationFormat>
  <Paragraphs>168</Paragraphs>
  <Slides>14</Slides>
  <Notes>13</Notes>
  <HiddenSlides>0</HiddenSlides>
  <MMClips>0</MMClips>
  <ScaleCrop>false</ScaleCrop>
  <HeadingPairs>
    <vt:vector size="8" baseType="variant">
      <vt:variant>
        <vt:lpstr>Använt teckensnitt</vt:lpstr>
      </vt:variant>
      <vt:variant>
        <vt:i4>3</vt:i4>
      </vt:variant>
      <vt:variant>
        <vt:lpstr>Tema</vt:lpstr>
      </vt:variant>
      <vt:variant>
        <vt:i4>1</vt:i4>
      </vt:variant>
      <vt:variant>
        <vt:lpstr>Serverprogram för OLE-inbäddning</vt:lpstr>
      </vt:variant>
      <vt:variant>
        <vt:i4>2</vt:i4>
      </vt:variant>
      <vt:variant>
        <vt:lpstr>Bildrubriker</vt:lpstr>
      </vt:variant>
      <vt:variant>
        <vt:i4>14</vt:i4>
      </vt:variant>
    </vt:vector>
  </HeadingPairs>
  <TitlesOfParts>
    <vt:vector size="20" baseType="lpstr">
      <vt:lpstr>Arial</vt:lpstr>
      <vt:lpstr>Calibri</vt:lpstr>
      <vt:lpstr>Corbel</vt:lpstr>
      <vt:lpstr>Haninge kommun</vt:lpstr>
      <vt:lpstr>Acrobat Document</vt:lpstr>
      <vt:lpstr>Document</vt:lpstr>
      <vt:lpstr>Måltidskonceptet &amp; Utevistelsegaranti</vt:lpstr>
      <vt:lpstr>Måltidskoncept</vt:lpstr>
      <vt:lpstr>Mat</vt:lpstr>
      <vt:lpstr>Måltiden</vt:lpstr>
      <vt:lpstr>Miljö</vt:lpstr>
      <vt:lpstr>Uppföljning Måltidskonceptet</vt:lpstr>
      <vt:lpstr>Uppföljning Nattfasta</vt:lpstr>
      <vt:lpstr>Uppföljning Måltidskonceptet</vt:lpstr>
      <vt:lpstr>Vad tycker äldre om äldreomsorgen</vt:lpstr>
      <vt:lpstr>Vad tycker äldre om äldreomsorgen</vt:lpstr>
      <vt:lpstr>Utevistelsegaranti</vt:lpstr>
      <vt:lpstr>Utevistelsegaranti</vt:lpstr>
      <vt:lpstr>Utevistelsegaranti</vt:lpstr>
      <vt:lpstr>Så tycker de äldre om äldreomsorgen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Malin Torstendahl</dc:creator>
  <cp:lastModifiedBy>Carl Magnus Kinnander</cp:lastModifiedBy>
  <cp:revision>6</cp:revision>
  <dcterms:created xsi:type="dcterms:W3CDTF">2020-01-15T11:02:53Z</dcterms:created>
  <dcterms:modified xsi:type="dcterms:W3CDTF">2026-05-18T13:09:41Z</dcterms:modified>
</cp:coreProperties>
</file>