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1"/>
  </p:notesMasterIdLst>
  <p:handoutMasterIdLst>
    <p:handoutMasterId r:id="rId12"/>
  </p:handoutMasterIdLst>
  <p:sldIdLst>
    <p:sldId id="335" r:id="rId2"/>
    <p:sldId id="332" r:id="rId3"/>
    <p:sldId id="331" r:id="rId4"/>
    <p:sldId id="329" r:id="rId5"/>
    <p:sldId id="330" r:id="rId6"/>
    <p:sldId id="333" r:id="rId7"/>
    <p:sldId id="334" r:id="rId8"/>
    <p:sldId id="336" r:id="rId9"/>
    <p:sldId id="324" r:id="rId10"/>
  </p:sldIdLst>
  <p:sldSz cx="9144000" cy="6858000" type="screen4x3"/>
  <p:notesSz cx="6797675" cy="9926638"/>
  <p:defaultTextStyle>
    <a:defPPr>
      <a:defRPr lang="sv-SE"/>
    </a:defPPr>
    <a:lvl1pPr algn="l" rtl="0" fontAlgn="base">
      <a:spcBef>
        <a:spcPct val="20000"/>
      </a:spcBef>
      <a:spcAft>
        <a:spcPct val="0"/>
      </a:spcAft>
      <a:buChar char="•"/>
      <a:defRPr sz="3400" kern="1200">
        <a:solidFill>
          <a:schemeClr val="tx2"/>
        </a:solidFill>
        <a:latin typeface="Arial" charset="0"/>
        <a:ea typeface="+mn-ea"/>
        <a:cs typeface="+mn-cs"/>
      </a:defRPr>
    </a:lvl1pPr>
    <a:lvl2pPr marL="457200" algn="l" rtl="0" fontAlgn="base">
      <a:spcBef>
        <a:spcPct val="20000"/>
      </a:spcBef>
      <a:spcAft>
        <a:spcPct val="0"/>
      </a:spcAft>
      <a:buChar char="•"/>
      <a:defRPr sz="3400" kern="1200">
        <a:solidFill>
          <a:schemeClr val="tx2"/>
        </a:solidFill>
        <a:latin typeface="Arial" charset="0"/>
        <a:ea typeface="+mn-ea"/>
        <a:cs typeface="+mn-cs"/>
      </a:defRPr>
    </a:lvl2pPr>
    <a:lvl3pPr marL="914400" algn="l" rtl="0" fontAlgn="base">
      <a:spcBef>
        <a:spcPct val="20000"/>
      </a:spcBef>
      <a:spcAft>
        <a:spcPct val="0"/>
      </a:spcAft>
      <a:buChar char="•"/>
      <a:defRPr sz="3400" kern="1200">
        <a:solidFill>
          <a:schemeClr val="tx2"/>
        </a:solidFill>
        <a:latin typeface="Arial" charset="0"/>
        <a:ea typeface="+mn-ea"/>
        <a:cs typeface="+mn-cs"/>
      </a:defRPr>
    </a:lvl3pPr>
    <a:lvl4pPr marL="1371600" algn="l" rtl="0" fontAlgn="base">
      <a:spcBef>
        <a:spcPct val="20000"/>
      </a:spcBef>
      <a:spcAft>
        <a:spcPct val="0"/>
      </a:spcAft>
      <a:buChar char="•"/>
      <a:defRPr sz="3400" kern="1200">
        <a:solidFill>
          <a:schemeClr val="tx2"/>
        </a:solidFill>
        <a:latin typeface="Arial" charset="0"/>
        <a:ea typeface="+mn-ea"/>
        <a:cs typeface="+mn-cs"/>
      </a:defRPr>
    </a:lvl4pPr>
    <a:lvl5pPr marL="1828800" algn="l" rtl="0" fontAlgn="base">
      <a:spcBef>
        <a:spcPct val="20000"/>
      </a:spcBef>
      <a:spcAft>
        <a:spcPct val="0"/>
      </a:spcAft>
      <a:buChar char="•"/>
      <a:defRPr sz="3400" kern="1200">
        <a:solidFill>
          <a:schemeClr val="tx2"/>
        </a:solidFill>
        <a:latin typeface="Arial" charset="0"/>
        <a:ea typeface="+mn-ea"/>
        <a:cs typeface="+mn-cs"/>
      </a:defRPr>
    </a:lvl5pPr>
    <a:lvl6pPr marL="2286000" algn="l" defTabSz="914400" rtl="0" eaLnBrk="1" latinLnBrk="0" hangingPunct="1">
      <a:defRPr sz="3400" kern="1200">
        <a:solidFill>
          <a:schemeClr val="tx2"/>
        </a:solidFill>
        <a:latin typeface="Arial" charset="0"/>
        <a:ea typeface="+mn-ea"/>
        <a:cs typeface="+mn-cs"/>
      </a:defRPr>
    </a:lvl6pPr>
    <a:lvl7pPr marL="2743200" algn="l" defTabSz="914400" rtl="0" eaLnBrk="1" latinLnBrk="0" hangingPunct="1">
      <a:defRPr sz="3400" kern="1200">
        <a:solidFill>
          <a:schemeClr val="tx2"/>
        </a:solidFill>
        <a:latin typeface="Arial" charset="0"/>
        <a:ea typeface="+mn-ea"/>
        <a:cs typeface="+mn-cs"/>
      </a:defRPr>
    </a:lvl7pPr>
    <a:lvl8pPr marL="3200400" algn="l" defTabSz="914400" rtl="0" eaLnBrk="1" latinLnBrk="0" hangingPunct="1">
      <a:defRPr sz="3400" kern="1200">
        <a:solidFill>
          <a:schemeClr val="tx2"/>
        </a:solidFill>
        <a:latin typeface="Arial" charset="0"/>
        <a:ea typeface="+mn-ea"/>
        <a:cs typeface="+mn-cs"/>
      </a:defRPr>
    </a:lvl8pPr>
    <a:lvl9pPr marL="3657600" algn="l" defTabSz="914400" rtl="0" eaLnBrk="1" latinLnBrk="0" hangingPunct="1">
      <a:defRPr sz="3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7" autoAdjust="0"/>
  </p:normalViewPr>
  <p:slideViewPr>
    <p:cSldViewPr>
      <p:cViewPr varScale="1">
        <p:scale>
          <a:sx n="73" d="100"/>
          <a:sy n="73" d="100"/>
        </p:scale>
        <p:origin x="1076" y="36"/>
      </p:cViewPr>
      <p:guideLst>
        <p:guide orient="horz" pos="2160"/>
        <p:guide pos="2880"/>
      </p:guideLst>
    </p:cSldViewPr>
  </p:slideViewPr>
  <p:notesTextViewPr>
    <p:cViewPr>
      <p:scale>
        <a:sx n="1" d="1"/>
        <a:sy n="1" d="1"/>
      </p:scale>
      <p:origin x="0" y="0"/>
    </p:cViewPr>
  </p:notesTextViewPr>
  <p:notesViewPr>
    <p:cSldViewPr>
      <p:cViewPr varScale="1">
        <p:scale>
          <a:sx n="62" d="100"/>
          <a:sy n="62" d="100"/>
        </p:scale>
        <p:origin x="343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823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49688" y="0"/>
            <a:ext cx="2946400" cy="498236"/>
          </a:xfrm>
          <a:prstGeom prst="rect">
            <a:avLst/>
          </a:prstGeom>
        </p:spPr>
        <p:txBody>
          <a:bodyPr vert="horz" lIns="91440" tIns="45720" rIns="91440" bIns="45720" rtlCol="0"/>
          <a:lstStyle>
            <a:lvl1pPr algn="r">
              <a:defRPr sz="1200"/>
            </a:lvl1pPr>
          </a:lstStyle>
          <a:p>
            <a:fld id="{F86C5D14-34B4-42F6-83BC-CD95EE504AFD}" type="datetimeFigureOut">
              <a:rPr lang="sv-SE" smtClean="0"/>
              <a:t>2026-03-20</a:t>
            </a:fld>
            <a:endParaRPr lang="sv-SE"/>
          </a:p>
        </p:txBody>
      </p:sp>
      <p:sp>
        <p:nvSpPr>
          <p:cNvPr id="4" name="Platshållare för sidfot 3"/>
          <p:cNvSpPr>
            <a:spLocks noGrp="1"/>
          </p:cNvSpPr>
          <p:nvPr>
            <p:ph type="ftr" sz="quarter" idx="2"/>
          </p:nvPr>
        </p:nvSpPr>
        <p:spPr>
          <a:xfrm>
            <a:off x="0" y="9428403"/>
            <a:ext cx="2946400" cy="498236"/>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403"/>
            <a:ext cx="2946400" cy="498236"/>
          </a:xfrm>
          <a:prstGeom prst="rect">
            <a:avLst/>
          </a:prstGeom>
        </p:spPr>
        <p:txBody>
          <a:bodyPr vert="horz" lIns="91440" tIns="45720" rIns="91440" bIns="45720" rtlCol="0" anchor="b"/>
          <a:lstStyle>
            <a:lvl1pPr algn="r">
              <a:defRPr sz="1200"/>
            </a:lvl1pPr>
          </a:lstStyle>
          <a:p>
            <a:fld id="{9301B8D6-DD6A-40D1-B621-DEECB2FEBEBC}" type="slidenum">
              <a:rPr lang="sv-SE" smtClean="0"/>
              <a:t>‹#›</a:t>
            </a:fld>
            <a:endParaRPr lang="sv-SE"/>
          </a:p>
        </p:txBody>
      </p:sp>
    </p:spTree>
    <p:extLst>
      <p:ext uri="{BB962C8B-B14F-4D97-AF65-F5344CB8AC3E}">
        <p14:creationId xmlns:p14="http://schemas.microsoft.com/office/powerpoint/2010/main" val="1168193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endParaRPr lang="sv-SE" dirty="0"/>
          </a:p>
        </p:txBody>
      </p:sp>
      <p:sp>
        <p:nvSpPr>
          <p:cNvPr id="5123" name="Rectangle 3"/>
          <p:cNvSpPr>
            <a:spLocks noGrp="1" noChangeArrowheads="1"/>
          </p:cNvSpPr>
          <p:nvPr>
            <p:ph type="dt" idx="1"/>
          </p:nvPr>
        </p:nvSpPr>
        <p:spPr bwMode="auto">
          <a:xfrm>
            <a:off x="3852017"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endParaRPr lang="sv-SE" dirty="0"/>
          </a:p>
        </p:txBody>
      </p:sp>
      <p:sp>
        <p:nvSpPr>
          <p:cNvPr id="512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126" name="Rectangle 6"/>
          <p:cNvSpPr>
            <a:spLocks noGrp="1" noChangeArrowheads="1"/>
          </p:cNvSpPr>
          <p:nvPr>
            <p:ph type="ftr" sz="quarter" idx="4"/>
          </p:nvPr>
        </p:nvSpPr>
        <p:spPr bwMode="auto">
          <a:xfrm>
            <a:off x="1"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endParaRPr lang="sv-SE" dirty="0"/>
          </a:p>
        </p:txBody>
      </p:sp>
      <p:sp>
        <p:nvSpPr>
          <p:cNvPr id="5127" name="Rectangle 7"/>
          <p:cNvSpPr>
            <a:spLocks noGrp="1" noChangeArrowheads="1"/>
          </p:cNvSpPr>
          <p:nvPr>
            <p:ph type="sldNum" sz="quarter" idx="5"/>
          </p:nvPr>
        </p:nvSpPr>
        <p:spPr bwMode="auto">
          <a:xfrm>
            <a:off x="3852017"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fld id="{86F92C26-299F-42C9-AAEA-2888584109B2}" type="slidenum">
              <a:rPr lang="sv-SE"/>
              <a:pPr/>
              <a:t>‹#›</a:t>
            </a:fld>
            <a:endParaRPr lang="sv-SE" dirty="0"/>
          </a:p>
        </p:txBody>
      </p:sp>
    </p:spTree>
    <p:extLst>
      <p:ext uri="{BB962C8B-B14F-4D97-AF65-F5344CB8AC3E}">
        <p14:creationId xmlns:p14="http://schemas.microsoft.com/office/powerpoint/2010/main" val="38826442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6" charset="0"/>
        <a:ea typeface="+mn-ea"/>
        <a:cs typeface="+mn-cs"/>
      </a:defRPr>
    </a:lvl1pPr>
    <a:lvl2pPr marL="457200" algn="l" rtl="0" fontAlgn="base">
      <a:spcBef>
        <a:spcPct val="30000"/>
      </a:spcBef>
      <a:spcAft>
        <a:spcPct val="0"/>
      </a:spcAft>
      <a:defRPr sz="1200" kern="1200">
        <a:solidFill>
          <a:schemeClr val="tx1"/>
        </a:solidFill>
        <a:latin typeface="Times" pitchFamily="-16" charset="0"/>
        <a:ea typeface="+mn-ea"/>
        <a:cs typeface="+mn-cs"/>
      </a:defRPr>
    </a:lvl2pPr>
    <a:lvl3pPr marL="914400" algn="l" rtl="0" fontAlgn="base">
      <a:spcBef>
        <a:spcPct val="30000"/>
      </a:spcBef>
      <a:spcAft>
        <a:spcPct val="0"/>
      </a:spcAft>
      <a:defRPr sz="1200" kern="1200">
        <a:solidFill>
          <a:schemeClr val="tx1"/>
        </a:solidFill>
        <a:latin typeface="Times" pitchFamily="-16" charset="0"/>
        <a:ea typeface="+mn-ea"/>
        <a:cs typeface="+mn-cs"/>
      </a:defRPr>
    </a:lvl3pPr>
    <a:lvl4pPr marL="1371600" algn="l" rtl="0" fontAlgn="base">
      <a:spcBef>
        <a:spcPct val="30000"/>
      </a:spcBef>
      <a:spcAft>
        <a:spcPct val="0"/>
      </a:spcAft>
      <a:defRPr sz="1200" kern="1200">
        <a:solidFill>
          <a:schemeClr val="tx1"/>
        </a:solidFill>
        <a:latin typeface="Times" pitchFamily="-16" charset="0"/>
        <a:ea typeface="+mn-ea"/>
        <a:cs typeface="+mn-cs"/>
      </a:defRPr>
    </a:lvl4pPr>
    <a:lvl5pPr marL="1828800" algn="l" rtl="0" fontAlgn="base">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6F92C26-299F-42C9-AAEA-2888584109B2}" type="slidenum">
              <a:rPr lang="sv-SE" smtClean="0"/>
              <a:pPr/>
              <a:t>6</a:t>
            </a:fld>
            <a:endParaRPr lang="sv-SE" dirty="0"/>
          </a:p>
        </p:txBody>
      </p:sp>
    </p:spTree>
    <p:extLst>
      <p:ext uri="{BB962C8B-B14F-4D97-AF65-F5344CB8AC3E}">
        <p14:creationId xmlns:p14="http://schemas.microsoft.com/office/powerpoint/2010/main" val="2694261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6F92C26-299F-42C9-AAEA-2888584109B2}" type="slidenum">
              <a:rPr lang="sv-SE" smtClean="0"/>
              <a:pPr/>
              <a:t>9</a:t>
            </a:fld>
            <a:endParaRPr lang="sv-SE" dirty="0"/>
          </a:p>
        </p:txBody>
      </p:sp>
    </p:spTree>
    <p:extLst>
      <p:ext uri="{BB962C8B-B14F-4D97-AF65-F5344CB8AC3E}">
        <p14:creationId xmlns:p14="http://schemas.microsoft.com/office/powerpoint/2010/main" val="199812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format på underrubrik i bakgrunden</a:t>
            </a:r>
          </a:p>
        </p:txBody>
      </p:sp>
      <p:sp>
        <p:nvSpPr>
          <p:cNvPr id="4" name="Platshållare för sidfot 3"/>
          <p:cNvSpPr>
            <a:spLocks noGrp="1"/>
          </p:cNvSpPr>
          <p:nvPr>
            <p:ph type="ftr" sz="quarter" idx="10"/>
          </p:nvPr>
        </p:nvSpPr>
        <p:spPr/>
        <p:txBody>
          <a:bodyPr/>
          <a:lstStyle>
            <a:lvl1pPr>
              <a:defRPr/>
            </a:lvl1pPr>
          </a:lstStyle>
          <a:p>
            <a:r>
              <a:rPr lang="sv-SE" dirty="0"/>
              <a:t>Ämne</a:t>
            </a:r>
          </a:p>
        </p:txBody>
      </p:sp>
    </p:spTree>
    <p:extLst>
      <p:ext uri="{BB962C8B-B14F-4D97-AF65-F5344CB8AC3E}">
        <p14:creationId xmlns:p14="http://schemas.microsoft.com/office/powerpoint/2010/main" val="2485650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r>
              <a:rPr lang="sv-SE" dirty="0"/>
              <a:t>Ämne</a:t>
            </a:r>
          </a:p>
        </p:txBody>
      </p:sp>
    </p:spTree>
    <p:extLst>
      <p:ext uri="{BB962C8B-B14F-4D97-AF65-F5344CB8AC3E}">
        <p14:creationId xmlns:p14="http://schemas.microsoft.com/office/powerpoint/2010/main" val="81989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515100" y="609600"/>
            <a:ext cx="1943100" cy="5486400"/>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685800" y="609600"/>
            <a:ext cx="5676900" cy="548640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r>
              <a:rPr lang="sv-SE" dirty="0"/>
              <a:t>Ämne</a:t>
            </a:r>
          </a:p>
        </p:txBody>
      </p:sp>
    </p:spTree>
    <p:extLst>
      <p:ext uri="{BB962C8B-B14F-4D97-AF65-F5344CB8AC3E}">
        <p14:creationId xmlns:p14="http://schemas.microsoft.com/office/powerpoint/2010/main" val="3312068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sidfot 3"/>
          <p:cNvSpPr>
            <a:spLocks noGrp="1"/>
          </p:cNvSpPr>
          <p:nvPr>
            <p:ph type="ftr" sz="quarter" idx="10"/>
          </p:nvPr>
        </p:nvSpPr>
        <p:spPr/>
        <p:txBody>
          <a:bodyPr/>
          <a:lstStyle>
            <a:lvl1pPr>
              <a:defRPr/>
            </a:lvl1pPr>
          </a:lstStyle>
          <a:p>
            <a:r>
              <a:rPr lang="sv-SE" dirty="0"/>
              <a:t>Ämne</a:t>
            </a:r>
          </a:p>
        </p:txBody>
      </p:sp>
    </p:spTree>
    <p:extLst>
      <p:ext uri="{BB962C8B-B14F-4D97-AF65-F5344CB8AC3E}">
        <p14:creationId xmlns:p14="http://schemas.microsoft.com/office/powerpoint/2010/main" val="867756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a:t>Klicka här för att ändra format på bakgrundstexten</a:t>
            </a:r>
          </a:p>
        </p:txBody>
      </p:sp>
      <p:sp>
        <p:nvSpPr>
          <p:cNvPr id="4" name="Platshållare för sidfot 3"/>
          <p:cNvSpPr>
            <a:spLocks noGrp="1"/>
          </p:cNvSpPr>
          <p:nvPr>
            <p:ph type="ftr" sz="quarter" idx="10"/>
          </p:nvPr>
        </p:nvSpPr>
        <p:spPr/>
        <p:txBody>
          <a:bodyPr/>
          <a:lstStyle>
            <a:lvl1pPr>
              <a:defRPr/>
            </a:lvl1pPr>
          </a:lstStyle>
          <a:p>
            <a:r>
              <a:rPr lang="sv-SE" dirty="0"/>
              <a:t>Ämne</a:t>
            </a:r>
          </a:p>
        </p:txBody>
      </p:sp>
    </p:spTree>
    <p:extLst>
      <p:ext uri="{BB962C8B-B14F-4D97-AF65-F5344CB8AC3E}">
        <p14:creationId xmlns:p14="http://schemas.microsoft.com/office/powerpoint/2010/main" val="20065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p:cNvSpPr>
            <a:spLocks noGrp="1"/>
          </p:cNvSpPr>
          <p:nvPr>
            <p:ph type="ftr" sz="quarter" idx="10"/>
          </p:nvPr>
        </p:nvSpPr>
        <p:spPr/>
        <p:txBody>
          <a:bodyPr/>
          <a:lstStyle>
            <a:lvl1pPr>
              <a:defRPr/>
            </a:lvl1pPr>
          </a:lstStyle>
          <a:p>
            <a:r>
              <a:rPr lang="sv-SE" dirty="0"/>
              <a:t>Ämne</a:t>
            </a:r>
          </a:p>
        </p:txBody>
      </p:sp>
    </p:spTree>
    <p:extLst>
      <p:ext uri="{BB962C8B-B14F-4D97-AF65-F5344CB8AC3E}">
        <p14:creationId xmlns:p14="http://schemas.microsoft.com/office/powerpoint/2010/main" val="52965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sidfot 6"/>
          <p:cNvSpPr>
            <a:spLocks noGrp="1"/>
          </p:cNvSpPr>
          <p:nvPr>
            <p:ph type="ftr" sz="quarter" idx="10"/>
          </p:nvPr>
        </p:nvSpPr>
        <p:spPr/>
        <p:txBody>
          <a:bodyPr/>
          <a:lstStyle>
            <a:lvl1pPr>
              <a:defRPr/>
            </a:lvl1pPr>
          </a:lstStyle>
          <a:p>
            <a:r>
              <a:rPr lang="sv-SE" dirty="0"/>
              <a:t>Ämne</a:t>
            </a:r>
          </a:p>
        </p:txBody>
      </p:sp>
    </p:spTree>
    <p:extLst>
      <p:ext uri="{BB962C8B-B14F-4D97-AF65-F5344CB8AC3E}">
        <p14:creationId xmlns:p14="http://schemas.microsoft.com/office/powerpoint/2010/main" val="2789678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sidfot 2"/>
          <p:cNvSpPr>
            <a:spLocks noGrp="1"/>
          </p:cNvSpPr>
          <p:nvPr>
            <p:ph type="ftr" sz="quarter" idx="10"/>
          </p:nvPr>
        </p:nvSpPr>
        <p:spPr/>
        <p:txBody>
          <a:bodyPr/>
          <a:lstStyle>
            <a:lvl1pPr>
              <a:defRPr/>
            </a:lvl1pPr>
          </a:lstStyle>
          <a:p>
            <a:r>
              <a:rPr lang="sv-SE" dirty="0"/>
              <a:t>Ämne</a:t>
            </a:r>
          </a:p>
        </p:txBody>
      </p:sp>
    </p:spTree>
    <p:extLst>
      <p:ext uri="{BB962C8B-B14F-4D97-AF65-F5344CB8AC3E}">
        <p14:creationId xmlns:p14="http://schemas.microsoft.com/office/powerpoint/2010/main" val="1553133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sidfot 1"/>
          <p:cNvSpPr>
            <a:spLocks noGrp="1"/>
          </p:cNvSpPr>
          <p:nvPr>
            <p:ph type="ftr" sz="quarter" idx="10"/>
          </p:nvPr>
        </p:nvSpPr>
        <p:spPr/>
        <p:txBody>
          <a:bodyPr/>
          <a:lstStyle>
            <a:lvl1pPr>
              <a:defRPr/>
            </a:lvl1pPr>
          </a:lstStyle>
          <a:p>
            <a:r>
              <a:rPr lang="sv-SE" dirty="0"/>
              <a:t>Ämne</a:t>
            </a:r>
          </a:p>
        </p:txBody>
      </p:sp>
    </p:spTree>
    <p:extLst>
      <p:ext uri="{BB962C8B-B14F-4D97-AF65-F5344CB8AC3E}">
        <p14:creationId xmlns:p14="http://schemas.microsoft.com/office/powerpoint/2010/main" val="379727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r>
              <a:rPr lang="sv-SE" dirty="0"/>
              <a:t>Ämne</a:t>
            </a:r>
          </a:p>
        </p:txBody>
      </p:sp>
    </p:spTree>
    <p:extLst>
      <p:ext uri="{BB962C8B-B14F-4D97-AF65-F5344CB8AC3E}">
        <p14:creationId xmlns:p14="http://schemas.microsoft.com/office/powerpoint/2010/main" val="166031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sidfot 4"/>
          <p:cNvSpPr>
            <a:spLocks noGrp="1"/>
          </p:cNvSpPr>
          <p:nvPr>
            <p:ph type="ftr" sz="quarter" idx="10"/>
          </p:nvPr>
        </p:nvSpPr>
        <p:spPr/>
        <p:txBody>
          <a:bodyPr/>
          <a:lstStyle>
            <a:lvl1pPr>
              <a:defRPr/>
            </a:lvl1pPr>
          </a:lstStyle>
          <a:p>
            <a:r>
              <a:rPr lang="sv-SE" dirty="0"/>
              <a:t>Ämne</a:t>
            </a:r>
          </a:p>
        </p:txBody>
      </p:sp>
    </p:spTree>
    <p:extLst>
      <p:ext uri="{BB962C8B-B14F-4D97-AF65-F5344CB8AC3E}">
        <p14:creationId xmlns:p14="http://schemas.microsoft.com/office/powerpoint/2010/main" val="38977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992313" y="6096000"/>
            <a:ext cx="6640512" cy="227013"/>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
          <p:cNvSpPr>
            <a:spLocks noChangeArrowheads="1"/>
          </p:cNvSpPr>
          <p:nvPr/>
        </p:nvSpPr>
        <p:spPr bwMode="auto">
          <a:xfrm>
            <a:off x="381000" y="304800"/>
            <a:ext cx="8458200" cy="6172200"/>
          </a:xfrm>
          <a:prstGeom prst="rect">
            <a:avLst/>
          </a:prstGeom>
          <a:noFill/>
          <a:ln w="31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dirty="0"/>
          </a:p>
        </p:txBody>
      </p:sp>
      <p:sp>
        <p:nvSpPr>
          <p:cNvPr id="1036" name="Line 12"/>
          <p:cNvSpPr>
            <a:spLocks noChangeShapeType="1"/>
          </p:cNvSpPr>
          <p:nvPr/>
        </p:nvSpPr>
        <p:spPr bwMode="auto">
          <a:xfrm>
            <a:off x="457200" y="5791200"/>
            <a:ext cx="8305800" cy="0"/>
          </a:xfrm>
          <a:prstGeom prst="line">
            <a:avLst/>
          </a:prstGeom>
          <a:noFill/>
          <a:ln w="31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dirty="0"/>
          </a:p>
        </p:txBody>
      </p:sp>
      <p:pic>
        <p:nvPicPr>
          <p:cNvPr id="1042" name="Picture 1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 y="5946775"/>
            <a:ext cx="1219200" cy="377825"/>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9"/>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t>Klicka här för att ändra format på bakgrundsrubriken</a:t>
            </a:r>
          </a:p>
        </p:txBody>
      </p:sp>
      <p:sp>
        <p:nvSpPr>
          <p:cNvPr id="1044" name="Rectangle 20"/>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45" name="Rectangle 21"/>
          <p:cNvSpPr>
            <a:spLocks noGrp="1" noChangeArrowheads="1"/>
          </p:cNvSpPr>
          <p:nvPr>
            <p:ph type="ftr" sz="quarter" idx="3"/>
          </p:nvPr>
        </p:nvSpPr>
        <p:spPr bwMode="auto">
          <a:xfrm>
            <a:off x="533400" y="6510338"/>
            <a:ext cx="426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900">
                <a:solidFill>
                  <a:schemeClr val="tx1"/>
                </a:solidFill>
                <a:latin typeface="AGaramond" pitchFamily="18" charset="0"/>
              </a:defRPr>
            </a:lvl1pPr>
          </a:lstStyle>
          <a:p>
            <a:r>
              <a:rPr lang="sv-SE" dirty="0"/>
              <a:t>Ämne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cid:image002.png@01DCB2F6.94869860"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A0FE1B-2F43-E273-256C-ACD9777C960F}"/>
              </a:ext>
            </a:extLst>
          </p:cNvPr>
          <p:cNvSpPr>
            <a:spLocks noGrp="1"/>
          </p:cNvSpPr>
          <p:nvPr>
            <p:ph type="title"/>
          </p:nvPr>
        </p:nvSpPr>
        <p:spPr>
          <a:xfrm>
            <a:off x="395536" y="1196752"/>
            <a:ext cx="8566720" cy="566936"/>
          </a:xfrm>
        </p:spPr>
        <p:txBody>
          <a:bodyPr/>
          <a:lstStyle/>
          <a:p>
            <a:r>
              <a:rPr lang="sv-SE" dirty="0"/>
              <a:t>Forskning 2026</a:t>
            </a:r>
            <a:br>
              <a:rPr lang="sv-SE" dirty="0"/>
            </a:br>
            <a:r>
              <a:rPr lang="sv-SE" sz="3200" dirty="0"/>
              <a:t>Sociala relationer formar livet på äldre dagar</a:t>
            </a:r>
            <a:br>
              <a:rPr lang="sv-SE" dirty="0"/>
            </a:br>
            <a:br>
              <a:rPr lang="sv-SE" dirty="0"/>
            </a:br>
            <a:endParaRPr lang="sv-SE" dirty="0"/>
          </a:p>
        </p:txBody>
      </p:sp>
      <p:sp>
        <p:nvSpPr>
          <p:cNvPr id="3" name="Platshållare för innehåll 2">
            <a:extLst>
              <a:ext uri="{FF2B5EF4-FFF2-40B4-BE49-F238E27FC236}">
                <a16:creationId xmlns:a16="http://schemas.microsoft.com/office/drawing/2014/main" id="{5B5AC3C5-D352-5520-1E63-32880596F2FA}"/>
              </a:ext>
            </a:extLst>
          </p:cNvPr>
          <p:cNvSpPr>
            <a:spLocks noGrp="1"/>
          </p:cNvSpPr>
          <p:nvPr>
            <p:ph idx="1"/>
          </p:nvPr>
        </p:nvSpPr>
        <p:spPr/>
        <p:txBody>
          <a:bodyPr/>
          <a:lstStyle/>
          <a:p>
            <a:r>
              <a:rPr lang="sv-SE" dirty="0">
                <a:solidFill>
                  <a:srgbClr val="000000"/>
                </a:solidFill>
                <a:latin typeface="DM Sans" pitchFamily="2" charset="0"/>
              </a:rPr>
              <a:t>Våra liv formas av inflytandet från vänner, familj och partners, och dessa sociala kontakter förblir viktiga när vi blir äldre. </a:t>
            </a:r>
          </a:p>
          <a:p>
            <a:r>
              <a:rPr lang="sv-SE" dirty="0">
                <a:solidFill>
                  <a:srgbClr val="000000"/>
                </a:solidFill>
                <a:latin typeface="DM Sans" pitchFamily="2" charset="0"/>
              </a:rPr>
              <a:t>Idag når fler människor sin 80- och 90-årsdag med bättre fysisk hälsa och fler jämnåriga kvar jämfört med tidigare generationer.</a:t>
            </a:r>
          </a:p>
          <a:p>
            <a:r>
              <a:rPr lang="sv-SE" dirty="0">
                <a:solidFill>
                  <a:srgbClr val="000000"/>
                </a:solidFill>
                <a:latin typeface="DM Sans" pitchFamily="2" charset="0"/>
              </a:rPr>
              <a:t> Trots </a:t>
            </a:r>
            <a:r>
              <a:rPr lang="sv-SE" sz="1990" dirty="0">
                <a:solidFill>
                  <a:srgbClr val="000000"/>
                </a:solidFill>
                <a:latin typeface="Garamond" panose="02020404030301010803" pitchFamily="18" charset="0"/>
              </a:rPr>
              <a:t>det</a:t>
            </a:r>
            <a:r>
              <a:rPr lang="sv-SE" dirty="0">
                <a:solidFill>
                  <a:srgbClr val="000000"/>
                </a:solidFill>
                <a:latin typeface="DM Sans" pitchFamily="2" charset="0"/>
              </a:rPr>
              <a:t> hamnar de äldsta individerna ofta i skymundan i forskningen. </a:t>
            </a:r>
          </a:p>
          <a:p>
            <a:r>
              <a:rPr lang="sv-SE" dirty="0">
                <a:solidFill>
                  <a:srgbClr val="000000"/>
                </a:solidFill>
                <a:latin typeface="DM Sans" pitchFamily="2" charset="0"/>
              </a:rPr>
              <a:t>Den offentliga debatten betonar ofta ensamhet och framställer äldre som isolerade.</a:t>
            </a:r>
            <a:endParaRPr lang="sv-SE" dirty="0"/>
          </a:p>
          <a:p>
            <a:endParaRPr lang="sv-SE" dirty="0"/>
          </a:p>
        </p:txBody>
      </p:sp>
    </p:spTree>
    <p:extLst>
      <p:ext uri="{BB962C8B-B14F-4D97-AF65-F5344CB8AC3E}">
        <p14:creationId xmlns:p14="http://schemas.microsoft.com/office/powerpoint/2010/main" val="2053650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609600"/>
            <a:ext cx="7772400" cy="443136"/>
          </a:xfrm>
        </p:spPr>
        <p:txBody>
          <a:bodyPr/>
          <a:lstStyle/>
          <a:p>
            <a:pPr eaLnBrk="1" hangingPunct="1"/>
            <a:r>
              <a:rPr lang="sv-SE" altLang="sv-SE" dirty="0"/>
              <a:t>Sociala relationer</a:t>
            </a:r>
          </a:p>
        </p:txBody>
      </p:sp>
      <p:sp>
        <p:nvSpPr>
          <p:cNvPr id="37891" name="Rectangle 3"/>
          <p:cNvSpPr>
            <a:spLocks noGrp="1" noChangeArrowheads="1"/>
          </p:cNvSpPr>
          <p:nvPr>
            <p:ph idx="1"/>
          </p:nvPr>
        </p:nvSpPr>
        <p:spPr>
          <a:xfrm>
            <a:off x="685800" y="1124744"/>
            <a:ext cx="7772400" cy="4971256"/>
          </a:xfrm>
        </p:spPr>
        <p:txBody>
          <a:bodyPr/>
          <a:lstStyle/>
          <a:p>
            <a:pPr marL="0" indent="0">
              <a:buNone/>
            </a:pPr>
            <a:endParaRPr lang="sv-SE" altLang="sv-SE" sz="1800" dirty="0"/>
          </a:p>
          <a:p>
            <a:r>
              <a:rPr lang="sv-SE" dirty="0"/>
              <a:t>Sammantaget visar avhandlingen att personer födda i modernare tider åldras med större möjligheter till socialt umgänge jämfört med tidigare generationer. </a:t>
            </a:r>
          </a:p>
          <a:p>
            <a:r>
              <a:rPr lang="sv-SE" dirty="0"/>
              <a:t>Men när en når mycket hög ålder fortsätter en försämrad hälsa och personliga förluster att vara betydande hinder för att bibehålla meningsfulla sociala kontakter.</a:t>
            </a:r>
          </a:p>
          <a:p>
            <a:pPr marL="0" indent="0">
              <a:buNone/>
            </a:pPr>
            <a:endParaRPr lang="sv-SE" dirty="0"/>
          </a:p>
          <a:p>
            <a:r>
              <a:rPr lang="sv-SE" dirty="0"/>
              <a:t>Att bibehålla dessa kontakter på äldre dagar handlar inte bara om egen motivation, utan också om en omgivning som främjar detta. Vänner och familj som tar sig tid att höra av sig, organisationer som gör aktiviteter tillgängliga och riktlinjer som uppmuntrar till deltagande och inkludering kan alla hjälpa äldre att behålla meningsfulla relationer, även när hälsan försämras.</a:t>
            </a:r>
          </a:p>
          <a:p>
            <a:endParaRPr lang="sv-SE" altLang="sv-SE" sz="1800" dirty="0"/>
          </a:p>
          <a:p>
            <a:endParaRPr lang="sv-SE" altLang="sv-SE" sz="1800" dirty="0"/>
          </a:p>
        </p:txBody>
      </p:sp>
    </p:spTree>
    <p:extLst>
      <p:ext uri="{BB962C8B-B14F-4D97-AF65-F5344CB8AC3E}">
        <p14:creationId xmlns:p14="http://schemas.microsoft.com/office/powerpoint/2010/main" val="3626583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5800" y="609600"/>
            <a:ext cx="7772400" cy="227112"/>
          </a:xfrm>
        </p:spPr>
        <p:txBody>
          <a:bodyPr/>
          <a:lstStyle/>
          <a:p>
            <a:r>
              <a:rPr lang="sv-SE" dirty="0"/>
              <a:t> Förebyggande verksamhet består av</a:t>
            </a:r>
          </a:p>
        </p:txBody>
      </p:sp>
      <p:sp>
        <p:nvSpPr>
          <p:cNvPr id="3" name="Platshållare för innehåll 2"/>
          <p:cNvSpPr>
            <a:spLocks noGrp="1"/>
          </p:cNvSpPr>
          <p:nvPr>
            <p:ph idx="1"/>
          </p:nvPr>
        </p:nvSpPr>
        <p:spPr>
          <a:xfrm>
            <a:off x="611560" y="980728"/>
            <a:ext cx="8420472" cy="4539208"/>
          </a:xfrm>
        </p:spPr>
        <p:txBody>
          <a:bodyPr/>
          <a:lstStyle/>
          <a:p>
            <a:endParaRPr lang="sv-SE" dirty="0"/>
          </a:p>
          <a:p>
            <a:r>
              <a:rPr lang="sv-SE" dirty="0"/>
              <a:t>Anhörigstöd, anhörigsamordnare, svenska och  finska</a:t>
            </a:r>
          </a:p>
          <a:p>
            <a:r>
              <a:rPr lang="sv-SE" dirty="0"/>
              <a:t>Uppsökande verksamhet, öppna informationsträffar, kommunikation</a:t>
            </a:r>
          </a:p>
          <a:p>
            <a:r>
              <a:rPr lang="sv-SE" dirty="0"/>
              <a:t>Fixarservice: 969 ärenden, 2025</a:t>
            </a:r>
          </a:p>
          <a:p>
            <a:r>
              <a:rPr lang="sv-SE" dirty="0"/>
              <a:t>Syn- &amp; hörselservice:  439 insatser + hembesök 2025</a:t>
            </a:r>
          </a:p>
          <a:p>
            <a:r>
              <a:rPr lang="sv-SE" dirty="0"/>
              <a:t>Träffpunkter, nationellt minoritetsarbete och träffpunkt på finska</a:t>
            </a:r>
          </a:p>
          <a:p>
            <a:pPr marL="0" indent="0">
              <a:buNone/>
            </a:pPr>
            <a:r>
              <a:rPr lang="sv-SE" dirty="0"/>
              <a:t>      37747 besök på träffpunkterna 2025</a:t>
            </a:r>
          </a:p>
          <a:p>
            <a:r>
              <a:rPr lang="sv-SE" dirty="0"/>
              <a:t>Teknikstöd – 801 ärenden, 2025</a:t>
            </a:r>
          </a:p>
          <a:p>
            <a:r>
              <a:rPr lang="sv-SE" dirty="0" err="1"/>
              <a:t>Äldrekurator</a:t>
            </a:r>
            <a:endParaRPr lang="sv-SE" dirty="0"/>
          </a:p>
          <a:p>
            <a:pPr marL="0" indent="0">
              <a:buNone/>
            </a:pPr>
            <a:endParaRPr lang="sv-SE" dirty="0"/>
          </a:p>
          <a:p>
            <a:pPr marL="0" indent="0">
              <a:buNone/>
            </a:pPr>
            <a:r>
              <a:rPr lang="sv-SE" dirty="0"/>
              <a:t>Haninge kommun är en relativ ung kommun</a:t>
            </a:r>
          </a:p>
          <a:p>
            <a:pPr marL="0" indent="0">
              <a:buNone/>
            </a:pPr>
            <a:r>
              <a:rPr lang="sv-SE" dirty="0"/>
              <a:t>Äldre invånare i Haninge kommun +65 år, 15 %</a:t>
            </a:r>
          </a:p>
          <a:p>
            <a:pPr marL="0" indent="0">
              <a:buNone/>
            </a:pPr>
            <a:r>
              <a:rPr lang="sv-SE" dirty="0"/>
              <a:t>Samma åldersgrupp i snitt i hela landet 21%</a:t>
            </a:r>
          </a:p>
          <a:p>
            <a:pPr marL="0" indent="0">
              <a:buNone/>
            </a:pPr>
            <a:r>
              <a:rPr lang="sv-SE" dirty="0"/>
              <a:t>Åldersgruppen 75-83 år minskar fram till 2034. Åldersgruppen +84 ökar.</a:t>
            </a:r>
          </a:p>
          <a:p>
            <a:pPr marL="0" indent="0">
              <a:buNone/>
            </a:pPr>
            <a:endParaRPr lang="sv-SE" dirty="0"/>
          </a:p>
          <a:p>
            <a:pPr marL="0" indent="0">
              <a:buNone/>
            </a:pPr>
            <a:endParaRPr lang="sv-SE" dirty="0"/>
          </a:p>
          <a:p>
            <a:pPr marL="0" indent="0">
              <a:buNone/>
            </a:pPr>
            <a:endParaRPr lang="sv-SE" dirty="0"/>
          </a:p>
        </p:txBody>
      </p:sp>
    </p:spTree>
    <p:extLst>
      <p:ext uri="{BB962C8B-B14F-4D97-AF65-F5344CB8AC3E}">
        <p14:creationId xmlns:p14="http://schemas.microsoft.com/office/powerpoint/2010/main" val="3495205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Förebyggande tjänster</a:t>
            </a:r>
          </a:p>
        </p:txBody>
      </p:sp>
      <p:sp>
        <p:nvSpPr>
          <p:cNvPr id="3" name="Platshållare för innehåll 2"/>
          <p:cNvSpPr>
            <a:spLocks noGrp="1"/>
          </p:cNvSpPr>
          <p:nvPr>
            <p:ph idx="1"/>
          </p:nvPr>
        </p:nvSpPr>
        <p:spPr>
          <a:xfrm>
            <a:off x="685800" y="1412776"/>
            <a:ext cx="7772400" cy="4683224"/>
          </a:xfrm>
        </p:spPr>
        <p:txBody>
          <a:bodyPr/>
          <a:lstStyle/>
          <a:p>
            <a:endParaRPr lang="sv-SE" sz="1800" b="1" dirty="0"/>
          </a:p>
          <a:p>
            <a:r>
              <a:rPr lang="sv-SE" sz="1800" b="1" dirty="0"/>
              <a:t>Uppsökande verksamhet</a:t>
            </a:r>
            <a:r>
              <a:rPr lang="sv-SE" sz="1800" dirty="0"/>
              <a:t>, informationsträffar, hembesök </a:t>
            </a:r>
          </a:p>
          <a:p>
            <a:r>
              <a:rPr lang="sv-SE" sz="1800" b="1" dirty="0"/>
              <a:t>Anhörigstöd/anhörigsamordnare</a:t>
            </a:r>
            <a:r>
              <a:rPr lang="sv-SE" sz="1800" dirty="0"/>
              <a:t>, demensvägledare, </a:t>
            </a:r>
            <a:r>
              <a:rPr lang="sv-SE" sz="1800" dirty="0" err="1"/>
              <a:t>äldrepedagog</a:t>
            </a:r>
            <a:r>
              <a:rPr lang="sv-SE" sz="1800" dirty="0"/>
              <a:t> samtal, råd, stöd – svenska och finska </a:t>
            </a:r>
          </a:p>
          <a:p>
            <a:r>
              <a:rPr lang="sv-SE" sz="1800" b="1" dirty="0"/>
              <a:t>Fixarservice</a:t>
            </a:r>
            <a:r>
              <a:rPr lang="sv-SE" sz="1800" dirty="0"/>
              <a:t>, förebygger fallrisk-skada. Avgiftsfritt.</a:t>
            </a:r>
          </a:p>
          <a:p>
            <a:pPr marL="0" indent="0">
              <a:buNone/>
            </a:pPr>
            <a:r>
              <a:rPr lang="sv-SE" sz="1800" dirty="0"/>
              <a:t>      fixarservice och vaktmästare.</a:t>
            </a:r>
          </a:p>
          <a:p>
            <a:r>
              <a:rPr lang="sv-SE" sz="1800" b="1" dirty="0"/>
              <a:t>Service för syn- och hörselskadade</a:t>
            </a:r>
            <a:r>
              <a:rPr lang="sv-SE" sz="1800" dirty="0"/>
              <a:t>, hembesök, träffpunkter. Allmän skötsel och rengöring hjälpmedel, rådgivning</a:t>
            </a:r>
          </a:p>
          <a:p>
            <a:r>
              <a:rPr lang="sv-SE" sz="1800" b="1" dirty="0"/>
              <a:t>Träffpunkter</a:t>
            </a:r>
            <a:r>
              <a:rPr lang="sv-SE" sz="1800" dirty="0"/>
              <a:t> för seniorer, möjlighet till social samvaro, café, hälsofrämjande aktiviteter. Sju träffpunkter</a:t>
            </a:r>
          </a:p>
          <a:p>
            <a:r>
              <a:rPr lang="sv-SE" sz="1800" dirty="0"/>
              <a:t>Teknikhjälp, IT-stöd</a:t>
            </a:r>
          </a:p>
          <a:p>
            <a:r>
              <a:rPr lang="sv-SE" sz="1800" dirty="0" err="1"/>
              <a:t>Äldrekurator</a:t>
            </a:r>
            <a:endParaRPr lang="sv-SE" sz="1800" dirty="0"/>
          </a:p>
          <a:p>
            <a:endParaRPr lang="sv-SE" sz="1800" dirty="0"/>
          </a:p>
          <a:p>
            <a:pPr marL="0" indent="0">
              <a:buNone/>
            </a:pPr>
            <a:r>
              <a:rPr lang="sv-SE" sz="1800" dirty="0"/>
              <a:t>	</a:t>
            </a:r>
          </a:p>
          <a:p>
            <a:pPr marL="0" indent="0">
              <a:buNone/>
            </a:pPr>
            <a:endParaRPr lang="sv-SE" sz="1800" dirty="0"/>
          </a:p>
          <a:p>
            <a:endParaRPr lang="sv-SE" dirty="0"/>
          </a:p>
          <a:p>
            <a:endParaRPr lang="sv-SE" dirty="0"/>
          </a:p>
        </p:txBody>
      </p:sp>
    </p:spTree>
    <p:extLst>
      <p:ext uri="{BB962C8B-B14F-4D97-AF65-F5344CB8AC3E}">
        <p14:creationId xmlns:p14="http://schemas.microsoft.com/office/powerpoint/2010/main" val="329342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Träffpunkter i olika kommundelar</a:t>
            </a:r>
          </a:p>
        </p:txBody>
      </p:sp>
      <p:sp>
        <p:nvSpPr>
          <p:cNvPr id="3" name="Platshållare för innehåll 2"/>
          <p:cNvSpPr>
            <a:spLocks noGrp="1"/>
          </p:cNvSpPr>
          <p:nvPr>
            <p:ph idx="1"/>
          </p:nvPr>
        </p:nvSpPr>
        <p:spPr/>
        <p:txBody>
          <a:bodyPr/>
          <a:lstStyle/>
          <a:p>
            <a:r>
              <a:rPr lang="sv-SE" sz="1800" dirty="0" err="1"/>
              <a:t>Tallhöjdens</a:t>
            </a:r>
            <a:r>
              <a:rPr lang="sv-SE" sz="1800" dirty="0"/>
              <a:t> träffpunkt: 5 dagar/ veckan</a:t>
            </a:r>
          </a:p>
          <a:p>
            <a:r>
              <a:rPr lang="sv-SE" sz="1800" dirty="0"/>
              <a:t>Brandbergens träffpunkt: 5 dagar/veckan</a:t>
            </a:r>
          </a:p>
          <a:p>
            <a:r>
              <a:rPr lang="sv-SE" sz="1800" dirty="0"/>
              <a:t>Djurgårdsplan träffpunkt: 5 dagar/ veckan</a:t>
            </a:r>
          </a:p>
          <a:p>
            <a:r>
              <a:rPr lang="sv-SE" sz="1800" dirty="0"/>
              <a:t>Dalarö träffpunkt: 2 dagar/veckan</a:t>
            </a:r>
          </a:p>
          <a:p>
            <a:r>
              <a:rPr lang="sv-SE" sz="1800" dirty="0"/>
              <a:t>Västerhaninge träffpunkt 1 + 2: 3+2 dagar/ veckan</a:t>
            </a:r>
          </a:p>
          <a:p>
            <a:r>
              <a:rPr lang="sv-SE" sz="1800" dirty="0"/>
              <a:t>Jordbro träffpunkt: 2 dagar/veckan</a:t>
            </a:r>
          </a:p>
          <a:p>
            <a:pPr marL="0" indent="0">
              <a:buNone/>
            </a:pPr>
            <a:endParaRPr lang="sv-SE" sz="1800" dirty="0"/>
          </a:p>
          <a:p>
            <a:pPr marL="0" indent="0">
              <a:buNone/>
            </a:pPr>
            <a:endParaRPr lang="sv-SE" dirty="0"/>
          </a:p>
        </p:txBody>
      </p:sp>
    </p:spTree>
    <p:extLst>
      <p:ext uri="{BB962C8B-B14F-4D97-AF65-F5344CB8AC3E}">
        <p14:creationId xmlns:p14="http://schemas.microsoft.com/office/powerpoint/2010/main" val="482355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Exempel på samverkan</a:t>
            </a:r>
          </a:p>
        </p:txBody>
      </p:sp>
      <p:sp>
        <p:nvSpPr>
          <p:cNvPr id="3" name="Platshållare för innehåll 2"/>
          <p:cNvSpPr>
            <a:spLocks noGrp="1"/>
          </p:cNvSpPr>
          <p:nvPr>
            <p:ph idx="1"/>
          </p:nvPr>
        </p:nvSpPr>
        <p:spPr>
          <a:xfrm>
            <a:off x="323528" y="1556792"/>
            <a:ext cx="7772400" cy="4114800"/>
          </a:xfrm>
        </p:spPr>
        <p:txBody>
          <a:bodyPr/>
          <a:lstStyle/>
          <a:p>
            <a:pPr marL="0" indent="0">
              <a:buNone/>
            </a:pPr>
            <a:r>
              <a:rPr lang="sv-SE" sz="2000" dirty="0"/>
              <a:t>Svenska kyrkan</a:t>
            </a:r>
          </a:p>
          <a:p>
            <a:pPr marL="0" indent="0">
              <a:buNone/>
            </a:pPr>
            <a:r>
              <a:rPr lang="sv-SE" sz="2000" dirty="0"/>
              <a:t>Kultur och fritid</a:t>
            </a:r>
          </a:p>
          <a:p>
            <a:pPr marL="0" indent="0">
              <a:buNone/>
            </a:pPr>
            <a:r>
              <a:rPr lang="sv-SE" sz="2000" dirty="0"/>
              <a:t>Socialförvaltningen</a:t>
            </a:r>
          </a:p>
          <a:p>
            <a:pPr marL="0" indent="0">
              <a:buNone/>
            </a:pPr>
            <a:r>
              <a:rPr lang="sv-SE" sz="2000" dirty="0"/>
              <a:t>Utbildningsförvaltningen</a:t>
            </a:r>
          </a:p>
          <a:p>
            <a:pPr marL="0" indent="0">
              <a:buNone/>
            </a:pPr>
            <a:r>
              <a:rPr lang="sv-SE" sz="2000" dirty="0"/>
              <a:t>NESTOR</a:t>
            </a:r>
          </a:p>
          <a:p>
            <a:pPr marL="0" indent="0">
              <a:buNone/>
            </a:pPr>
            <a:r>
              <a:rPr lang="sv-SE" sz="2000" dirty="0"/>
              <a:t>Föreningar, dialogmöten</a:t>
            </a:r>
          </a:p>
          <a:p>
            <a:pPr marL="0" indent="0">
              <a:buNone/>
            </a:pPr>
            <a:r>
              <a:rPr lang="sv-SE" sz="2000" dirty="0"/>
              <a:t>Nätverk</a:t>
            </a:r>
          </a:p>
          <a:p>
            <a:pPr marL="0" indent="0">
              <a:buNone/>
            </a:pPr>
            <a:r>
              <a:rPr lang="sv-SE" sz="2000" dirty="0"/>
              <a:t>Brandbergen</a:t>
            </a:r>
          </a:p>
          <a:p>
            <a:pPr marL="0" indent="0">
              <a:buNone/>
            </a:pPr>
            <a:r>
              <a:rPr lang="sv-SE" sz="2000" dirty="0"/>
              <a:t>Södra nätverket för anhörigstöd</a:t>
            </a:r>
          </a:p>
          <a:p>
            <a:pPr marL="0" indent="0">
              <a:buNone/>
            </a:pPr>
            <a:r>
              <a:rPr lang="sv-SE" sz="2000" dirty="0"/>
              <a:t>Fastighetsbolag</a:t>
            </a:r>
          </a:p>
          <a:p>
            <a:pPr marL="0" indent="0">
              <a:buNone/>
            </a:pPr>
            <a:r>
              <a:rPr lang="sv-SE" sz="2000" dirty="0"/>
              <a:t>Hyresgästföreningar, bostadsrättsföreningar</a:t>
            </a:r>
          </a:p>
          <a:p>
            <a:endParaRPr lang="sv-SE" dirty="0"/>
          </a:p>
        </p:txBody>
      </p:sp>
    </p:spTree>
    <p:extLst>
      <p:ext uri="{BB962C8B-B14F-4D97-AF65-F5344CB8AC3E}">
        <p14:creationId xmlns:p14="http://schemas.microsoft.com/office/powerpoint/2010/main" val="83028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279E57B-56FA-76F8-A262-D7C7F3FBFA42}"/>
              </a:ext>
            </a:extLst>
          </p:cNvPr>
          <p:cNvSpPr>
            <a:spLocks noChangeArrowheads="1"/>
          </p:cNvSpPr>
          <p:nvPr/>
        </p:nvSpPr>
        <p:spPr bwMode="auto">
          <a:xfrm>
            <a:off x="395536" y="966789"/>
            <a:ext cx="8820472"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1" i="0" u="none" strike="noStrike" cap="none" normalizeH="0" baseline="0" dirty="0">
                <a:ln>
                  <a:noFill/>
                </a:ln>
                <a:solidFill>
                  <a:schemeClr val="accent6">
                    <a:lumMod val="75000"/>
                  </a:schemeClr>
                </a:solidFill>
                <a:effectLst/>
                <a:latin typeface="AGaramond"/>
                <a:ea typeface="Aptos" panose="020B0004020202020204" pitchFamily="34" charset="0"/>
                <a:cs typeface="Aptos" panose="020B0004020202020204" pitchFamily="34" charset="0"/>
              </a:rPr>
              <a:t>Äldreförvaltningen, förebyggande verksamhet och Stadsbyggnadsförvaltningen startade ett samarbetsprojekt som fick sin start ur en gemensam workshop </a:t>
            </a: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1" i="0" u="none" strike="noStrike" cap="none" normalizeH="0" baseline="0" dirty="0">
                <a:ln>
                  <a:noFill/>
                </a:ln>
                <a:solidFill>
                  <a:schemeClr val="accent6">
                    <a:lumMod val="75000"/>
                  </a:schemeClr>
                </a:solidFill>
                <a:effectLst/>
                <a:latin typeface="AGaramond"/>
                <a:ea typeface="Aptos" panose="020B0004020202020204" pitchFamily="34" charset="0"/>
                <a:cs typeface="Aptos" panose="020B0004020202020204" pitchFamily="34" charset="0"/>
              </a:rPr>
              <a:t>”Aktiv senior”.</a:t>
            </a:r>
            <a:endParaRPr kumimoji="0" lang="sv-SE" altLang="sv-SE" sz="2000" b="1" i="0" u="none" strike="noStrike" cap="none" normalizeH="0" baseline="0" dirty="0">
              <a:ln>
                <a:noFill/>
              </a:ln>
              <a:solidFill>
                <a:schemeClr val="accent6">
                  <a:lumMod val="75000"/>
                </a:schemeClr>
              </a:solidFill>
              <a:effectLst/>
              <a:latin typeface="AGaramon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1" i="0" u="none" strike="noStrike" cap="none" normalizeH="0" baseline="0" dirty="0">
                <a:ln>
                  <a:noFill/>
                </a:ln>
                <a:solidFill>
                  <a:schemeClr val="accent6">
                    <a:lumMod val="75000"/>
                  </a:schemeClr>
                </a:solidFill>
                <a:effectLst/>
                <a:latin typeface="AGaramond"/>
                <a:ea typeface="Aptos" panose="020B0004020202020204" pitchFamily="34" charset="0"/>
                <a:cs typeface="Aptos" panose="020B0004020202020204" pitchFamily="34" charset="0"/>
              </a:rPr>
              <a:t>Temat var att bygga nätverk, förebygga ofrivillig ensamhet och skapa sociala och trygga miljöer, varierande mötesplatser i olika kommundelar. </a:t>
            </a:r>
            <a:endParaRPr kumimoji="0" lang="sv-SE" altLang="sv-SE" sz="2000" b="1" i="0" u="none" strike="noStrike" cap="none" normalizeH="0" baseline="0" dirty="0">
              <a:ln>
                <a:noFill/>
              </a:ln>
              <a:solidFill>
                <a:schemeClr val="accent6">
                  <a:lumMod val="75000"/>
                </a:schemeClr>
              </a:solidFill>
              <a:effectLst/>
              <a:latin typeface="AGaramon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1" i="0" u="none" strike="noStrike" cap="none" normalizeH="0" baseline="0" dirty="0">
                <a:ln>
                  <a:noFill/>
                </a:ln>
                <a:solidFill>
                  <a:schemeClr val="accent6">
                    <a:lumMod val="75000"/>
                  </a:schemeClr>
                </a:solidFill>
                <a:effectLst/>
                <a:latin typeface="AGaramond"/>
                <a:ea typeface="Aptos" panose="020B0004020202020204" pitchFamily="34" charset="0"/>
                <a:cs typeface="Aptos" panose="020B0004020202020204" pitchFamily="34" charset="0"/>
              </a:rPr>
              <a:t>Därav projekt ”</a:t>
            </a:r>
            <a:r>
              <a:rPr kumimoji="0" lang="sv-SE" altLang="sv-SE" sz="2000" b="1" i="0" u="none" strike="noStrike" cap="none" normalizeH="0" dirty="0">
                <a:ln>
                  <a:noFill/>
                </a:ln>
                <a:solidFill>
                  <a:schemeClr val="accent6">
                    <a:lumMod val="75000"/>
                  </a:schemeClr>
                </a:solidFill>
                <a:effectLst/>
                <a:latin typeface="AGaramond"/>
                <a:ea typeface="Aptos" panose="020B0004020202020204" pitchFamily="34" charset="0"/>
                <a:cs typeface="Aptos" panose="020B0004020202020204" pitchFamily="34" charset="0"/>
              </a:rPr>
              <a:t>mötesbänkar</a:t>
            </a:r>
            <a:r>
              <a:rPr kumimoji="0" lang="sv-SE" altLang="sv-SE" sz="2000" b="1" i="0" u="none" strike="noStrike" cap="none" normalizeH="0" baseline="0" dirty="0">
                <a:ln>
                  <a:noFill/>
                </a:ln>
                <a:solidFill>
                  <a:schemeClr val="accent6">
                    <a:lumMod val="75000"/>
                  </a:schemeClr>
                </a:solidFill>
                <a:effectLst/>
                <a:latin typeface="AGaramond"/>
                <a:ea typeface="Aptos" panose="020B0004020202020204" pitchFamily="34" charset="0"/>
                <a:cs typeface="Aptos" panose="020B0004020202020204" pitchFamily="34" charset="0"/>
              </a:rPr>
              <a:t>”/</a:t>
            </a:r>
            <a:r>
              <a:rPr kumimoji="0" lang="sv-SE" altLang="sv-SE" sz="2000" b="1" i="0" u="none" strike="noStrike" cap="none" normalizeH="0" baseline="0" dirty="0" err="1">
                <a:ln>
                  <a:noFill/>
                </a:ln>
                <a:solidFill>
                  <a:schemeClr val="accent6">
                    <a:lumMod val="75000"/>
                  </a:schemeClr>
                </a:solidFill>
                <a:effectLst/>
                <a:latin typeface="AGaramond"/>
                <a:ea typeface="Aptos" panose="020B0004020202020204" pitchFamily="34" charset="0"/>
                <a:cs typeface="Aptos" panose="020B0004020202020204" pitchFamily="34" charset="0"/>
              </a:rPr>
              <a:t>Talking</a:t>
            </a:r>
            <a:r>
              <a:rPr kumimoji="0" lang="sv-SE" altLang="sv-SE" sz="2000" b="1" i="0" u="none" strike="noStrike" cap="none" normalizeH="0" baseline="0" dirty="0">
                <a:ln>
                  <a:noFill/>
                </a:ln>
                <a:solidFill>
                  <a:schemeClr val="accent6">
                    <a:lumMod val="75000"/>
                  </a:schemeClr>
                </a:solidFill>
                <a:effectLst/>
                <a:latin typeface="AGaramond"/>
                <a:ea typeface="Aptos" panose="020B0004020202020204" pitchFamily="34" charset="0"/>
                <a:cs typeface="Aptos" panose="020B0004020202020204" pitchFamily="34" charset="0"/>
              </a:rPr>
              <a:t> </a:t>
            </a:r>
            <a:r>
              <a:rPr kumimoji="0" lang="sv-SE" altLang="sv-SE" sz="2000" b="1" i="0" u="none" strike="noStrike" cap="none" normalizeH="0" baseline="0" dirty="0" err="1">
                <a:ln>
                  <a:noFill/>
                </a:ln>
                <a:solidFill>
                  <a:schemeClr val="accent6">
                    <a:lumMod val="75000"/>
                  </a:schemeClr>
                </a:solidFill>
                <a:effectLst/>
                <a:latin typeface="AGaramond"/>
                <a:ea typeface="Aptos" panose="020B0004020202020204" pitchFamily="34" charset="0"/>
                <a:cs typeface="Aptos" panose="020B0004020202020204" pitchFamily="34" charset="0"/>
              </a:rPr>
              <a:t>Chairs</a:t>
            </a:r>
            <a:r>
              <a:rPr kumimoji="0" lang="sv-SE" altLang="sv-SE" sz="2000" b="1" i="0" u="none" strike="noStrike" cap="none" normalizeH="0" baseline="0" dirty="0">
                <a:ln>
                  <a:noFill/>
                </a:ln>
                <a:solidFill>
                  <a:schemeClr val="accent6">
                    <a:lumMod val="75000"/>
                  </a:schemeClr>
                </a:solidFill>
                <a:effectLst/>
                <a:latin typeface="AGaramond"/>
                <a:ea typeface="Aptos" panose="020B0004020202020204" pitchFamily="34" charset="0"/>
                <a:cs typeface="Aptos" panose="020B0004020202020204" pitchFamily="34" charset="0"/>
              </a:rPr>
              <a:t> som inspirerar till samtal, möten, rörelse i närmiljön. </a:t>
            </a:r>
            <a:endParaRPr kumimoji="0" lang="sv-SE" altLang="sv-SE" sz="2000" b="1" i="0" u="none" strike="noStrike" cap="none" normalizeH="0" baseline="0" dirty="0">
              <a:ln>
                <a:noFill/>
              </a:ln>
              <a:solidFill>
                <a:schemeClr val="accent6">
                  <a:lumMod val="75000"/>
                </a:schemeClr>
              </a:solidFill>
              <a:effectLst/>
              <a:latin typeface="AGaramon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1" i="0" u="none" strike="noStrike" cap="none" normalizeH="0" baseline="0" dirty="0">
                <a:ln>
                  <a:noFill/>
                </a:ln>
                <a:solidFill>
                  <a:schemeClr val="accent6">
                    <a:lumMod val="75000"/>
                  </a:schemeClr>
                </a:solidFill>
                <a:effectLst/>
                <a:latin typeface="AGaramond"/>
                <a:ea typeface="Aptos" panose="020B0004020202020204" pitchFamily="34" charset="0"/>
                <a:cs typeface="Aptos" panose="020B0004020202020204" pitchFamily="34" charset="0"/>
              </a:rPr>
              <a:t>Uppdraget att måla eller ”utmärka” 10 bänkar med förslagsvis en tänkvärd, rolig, inspirerande tanke och tillsammans finna lämpliga bänkar i olika kommundelar.</a:t>
            </a:r>
            <a:endParaRPr kumimoji="0" lang="sv-SE" altLang="sv-SE" sz="2000" b="1" i="0" u="none" strike="noStrike" cap="none" normalizeH="0" baseline="0" dirty="0">
              <a:ln>
                <a:noFill/>
              </a:ln>
              <a:solidFill>
                <a:schemeClr val="accent6">
                  <a:lumMod val="75000"/>
                </a:schemeClr>
              </a:solidFill>
              <a:effectLst/>
              <a:latin typeface="AGaramon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2000" b="1" i="0" u="none" strike="noStrike" cap="none" normalizeH="0" baseline="0" dirty="0">
                <a:ln>
                  <a:noFill/>
                </a:ln>
                <a:solidFill>
                  <a:schemeClr val="accent6">
                    <a:lumMod val="75000"/>
                  </a:schemeClr>
                </a:solidFill>
                <a:effectLst/>
                <a:latin typeface="AGaramond"/>
                <a:ea typeface="Aptos" panose="020B0004020202020204" pitchFamily="34" charset="0"/>
                <a:cs typeface="Aptos" panose="020B0004020202020204" pitchFamily="34" charset="0"/>
              </a:rPr>
              <a:t>Det som i början kallades ”mötesbänkarna/</a:t>
            </a:r>
            <a:r>
              <a:rPr kumimoji="0" lang="sv-SE" altLang="sv-SE" sz="2000" b="1" i="0" u="none" strike="noStrike" cap="none" normalizeH="0" baseline="0" dirty="0" err="1">
                <a:ln>
                  <a:noFill/>
                </a:ln>
                <a:solidFill>
                  <a:schemeClr val="accent6">
                    <a:lumMod val="75000"/>
                  </a:schemeClr>
                </a:solidFill>
                <a:effectLst/>
                <a:latin typeface="AGaramond"/>
                <a:ea typeface="Aptos" panose="020B0004020202020204" pitchFamily="34" charset="0"/>
                <a:cs typeface="Aptos" panose="020B0004020202020204" pitchFamily="34" charset="0"/>
              </a:rPr>
              <a:t>Talking</a:t>
            </a:r>
            <a:r>
              <a:rPr kumimoji="0" lang="sv-SE" altLang="sv-SE" sz="2000" b="1" i="0" u="none" strike="noStrike" cap="none" normalizeH="0" baseline="0" dirty="0">
                <a:ln>
                  <a:noFill/>
                </a:ln>
                <a:solidFill>
                  <a:schemeClr val="accent6">
                    <a:lumMod val="75000"/>
                  </a:schemeClr>
                </a:solidFill>
                <a:effectLst/>
                <a:latin typeface="AGaramond"/>
                <a:ea typeface="Aptos" panose="020B0004020202020204" pitchFamily="34" charset="0"/>
                <a:cs typeface="Aptos" panose="020B0004020202020204" pitchFamily="34" charset="0"/>
              </a:rPr>
              <a:t> </a:t>
            </a:r>
            <a:r>
              <a:rPr kumimoji="0" lang="sv-SE" altLang="sv-SE" sz="2000" b="1" i="0" u="none" strike="noStrike" cap="none" normalizeH="0" baseline="0" dirty="0" err="1">
                <a:ln>
                  <a:noFill/>
                </a:ln>
                <a:solidFill>
                  <a:schemeClr val="accent6">
                    <a:lumMod val="75000"/>
                  </a:schemeClr>
                </a:solidFill>
                <a:effectLst/>
                <a:latin typeface="AGaramond"/>
                <a:ea typeface="Aptos" panose="020B0004020202020204" pitchFamily="34" charset="0"/>
                <a:cs typeface="Aptos" panose="020B0004020202020204" pitchFamily="34" charset="0"/>
              </a:rPr>
              <a:t>Chairs</a:t>
            </a:r>
            <a:r>
              <a:rPr kumimoji="0" lang="sv-SE" altLang="sv-SE" sz="2000" b="1" i="0" u="none" strike="noStrike" cap="none" normalizeH="0" baseline="0" dirty="0">
                <a:ln>
                  <a:noFill/>
                </a:ln>
                <a:solidFill>
                  <a:schemeClr val="accent6">
                    <a:lumMod val="75000"/>
                  </a:schemeClr>
                </a:solidFill>
                <a:effectLst/>
                <a:latin typeface="AGaramond"/>
                <a:ea typeface="Aptos" panose="020B0004020202020204" pitchFamily="34" charset="0"/>
                <a:cs typeface="Aptos" panose="020B0004020202020204" pitchFamily="34" charset="0"/>
              </a:rPr>
              <a:t>”, blev under arbetsprocessen till ”Vänskapsbänkar” i Haninge.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1" i="0" u="none" strike="noStrike" cap="none" normalizeH="0" baseline="0" dirty="0">
              <a:ln>
                <a:noFill/>
              </a:ln>
              <a:solidFill>
                <a:schemeClr val="accent6">
                  <a:lumMod val="75000"/>
                </a:schemeClr>
              </a:solidFill>
              <a:effectLst/>
              <a:latin typeface="AGaramon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sv-SE" altLang="sv-SE" sz="3600" b="1" i="0" u="none" strike="noStrike" cap="none" normalizeH="0" baseline="0" dirty="0">
                <a:ln>
                  <a:noFill/>
                </a:ln>
                <a:solidFill>
                  <a:schemeClr val="accent6">
                    <a:lumMod val="75000"/>
                  </a:schemeClr>
                </a:solidFill>
                <a:effectLst/>
                <a:latin typeface="AGaramond"/>
                <a:ea typeface="Aptos" panose="020B0004020202020204" pitchFamily="34" charset="0"/>
                <a:cs typeface="Aptos" panose="020B0004020202020204" pitchFamily="34" charset="0"/>
              </a:rPr>
              <a:t>              ”Allt börjar med ett hej”</a:t>
            </a:r>
            <a:endParaRPr kumimoji="0" lang="sv-SE" altLang="sv-SE" sz="3600" b="1" i="0" u="none" strike="noStrike" cap="none" normalizeH="0" baseline="0" dirty="0">
              <a:ln>
                <a:noFill/>
              </a:ln>
              <a:solidFill>
                <a:schemeClr val="accent6">
                  <a:lumMod val="75000"/>
                </a:schemeClr>
              </a:solidFill>
              <a:effectLst/>
              <a:latin typeface="AGaramon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2000" b="1" i="0" u="none" strike="noStrike" cap="none" normalizeH="0" baseline="0" dirty="0">
              <a:ln>
                <a:noFill/>
              </a:ln>
              <a:solidFill>
                <a:schemeClr val="accent6">
                  <a:lumMod val="75000"/>
                </a:schemeClr>
              </a:solidFill>
              <a:effectLst/>
              <a:latin typeface="AGaramon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C2AE5440-3C3A-AEC2-EC63-E14131C64B0D}"/>
              </a:ext>
            </a:extLst>
          </p:cNvPr>
          <p:cNvSpPr>
            <a:spLocks noChangeArrowheads="1"/>
          </p:cNvSpPr>
          <p:nvPr/>
        </p:nvSpPr>
        <p:spPr bwMode="auto">
          <a:xfrm>
            <a:off x="0" y="1962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194170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En bild som visar text, skylt, behållare, ask&#10;&#10;AI-genererat innehåll kan vara felaktigt.">
            <a:extLst>
              <a:ext uri="{FF2B5EF4-FFF2-40B4-BE49-F238E27FC236}">
                <a16:creationId xmlns:a16="http://schemas.microsoft.com/office/drawing/2014/main" id="{3E16ED12-79FF-EF63-0071-F9558A86075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95536" y="404664"/>
            <a:ext cx="8208912" cy="554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09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innoaa00\AppData\Local\Microsoft\Windows\Temporary Internet Files\Content.IE5\M181WULF\MP9004069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8568952" cy="5544616"/>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5580112" y="836712"/>
            <a:ext cx="3168352" cy="2308324"/>
          </a:xfrm>
          <a:prstGeom prst="rect">
            <a:avLst/>
          </a:prstGeom>
          <a:noFill/>
        </p:spPr>
        <p:txBody>
          <a:bodyPr wrap="square" rtlCol="0">
            <a:spAutoFit/>
          </a:bodyPr>
          <a:lstStyle/>
          <a:p>
            <a:pPr>
              <a:buNone/>
            </a:pPr>
            <a:r>
              <a:rPr lang="sv-SE" sz="4800" b="1" dirty="0"/>
              <a:t>Tack för att ni lyssnade!</a:t>
            </a:r>
          </a:p>
        </p:txBody>
      </p:sp>
      <p:pic>
        <p:nvPicPr>
          <p:cNvPr id="9218" name="Picture 2" descr="C:\Users\Inger\AppData\Local\Microsoft\Windows\Temporary Internet Files\Content.IE5\R96NW3NO\MP90040727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2153"/>
            <a:ext cx="9144000" cy="6693694"/>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744679"/>
      </p:ext>
    </p:extLst>
  </p:cSld>
  <p:clrMapOvr>
    <a:masterClrMapping/>
  </p:clrMapOvr>
</p:sld>
</file>

<file path=ppt/theme/theme1.xml><?xml version="1.0" encoding="utf-8"?>
<a:theme xmlns:a="http://schemas.openxmlformats.org/drawingml/2006/main" name="Haninge_liggande">
  <a:themeElements>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Haninge_liggande</Template>
  <TotalTime>296</TotalTime>
  <Words>558</Words>
  <Application>Microsoft Office PowerPoint</Application>
  <PresentationFormat>Bildspel på skärmen (4:3)</PresentationFormat>
  <Paragraphs>70</Paragraphs>
  <Slides>9</Slides>
  <Notes>2</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9</vt:i4>
      </vt:variant>
    </vt:vector>
  </HeadingPairs>
  <TitlesOfParts>
    <vt:vector size="15" baseType="lpstr">
      <vt:lpstr>AGaramond</vt:lpstr>
      <vt:lpstr>Arial</vt:lpstr>
      <vt:lpstr>DM Sans</vt:lpstr>
      <vt:lpstr>Garamond</vt:lpstr>
      <vt:lpstr>Times</vt:lpstr>
      <vt:lpstr>Haninge_liggande</vt:lpstr>
      <vt:lpstr>Forskning 2026 Sociala relationer formar livet på äldre dagar  </vt:lpstr>
      <vt:lpstr>Sociala relationer</vt:lpstr>
      <vt:lpstr> Förebyggande verksamhet består av</vt:lpstr>
      <vt:lpstr>Förebyggande tjänster</vt:lpstr>
      <vt:lpstr>Träffpunkter i olika kommundelar</vt:lpstr>
      <vt:lpstr>Exempel på samverkan</vt:lpstr>
      <vt:lpstr>PowerPoint-presentation</vt:lpstr>
      <vt:lpstr>PowerPoint-presentation</vt:lpstr>
      <vt:lpstr>PowerPoint-presentation</vt:lpstr>
    </vt:vector>
  </TitlesOfParts>
  <Company>Haninge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Maria Aspelin</dc:creator>
  <cp:lastModifiedBy>Anne Andersen</cp:lastModifiedBy>
  <cp:revision>134</cp:revision>
  <cp:lastPrinted>2025-10-06T08:48:39Z</cp:lastPrinted>
  <dcterms:created xsi:type="dcterms:W3CDTF">2014-04-07T09:35:44Z</dcterms:created>
  <dcterms:modified xsi:type="dcterms:W3CDTF">2026-03-20T11:54:30Z</dcterms:modified>
</cp:coreProperties>
</file>