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E9"/>
    <a:srgbClr val="006666"/>
    <a:srgbClr val="BABAB3"/>
    <a:srgbClr val="BD3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5" autoAdjust="0"/>
  </p:normalViewPr>
  <p:slideViewPr>
    <p:cSldViewPr snapToGrid="0" showGuides="1">
      <p:cViewPr varScale="1">
        <p:scale>
          <a:sx n="78" d="100"/>
          <a:sy n="78" d="100"/>
        </p:scale>
        <p:origin x="8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46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347D0E73-A6F7-451D-AA07-777EAC533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CAE9B4-E6AD-41B1-82E2-A6B1BDB6EF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007CB-1173-4821-A8C9-A2B4DCBBDDD2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2582098-6DBF-465E-A0AA-FB253F15CD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094430-50CD-4534-9CB1-CD0CD5A334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AE46-06EB-4F0D-999E-4FD1E74065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531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815E2-C6C9-401D-9E09-216972CD6236}" type="datetimeFigureOut">
              <a:rPr lang="sv-SE" smtClean="0"/>
              <a:t>2025-12-17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7AB13-884B-48E2-B22F-BA5895D40D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07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697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7F013-1B65-099B-BAC5-99D90BB91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662AAF-996F-F2CE-FE94-2AC6A3CB26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334E778C-16F5-0712-DF8B-BA45405B5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B08C0C-CAB3-E4D1-6417-606BF5397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7AB13-884B-48E2-B22F-BA5895D40DE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808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14438"/>
            <a:ext cx="9799654" cy="169873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8975" y="3375213"/>
            <a:ext cx="9799654" cy="793019"/>
          </a:xfrm>
        </p:spPr>
        <p:txBody>
          <a:bodyPr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Underrubrik/ingress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676" y="4447242"/>
            <a:ext cx="9799937" cy="6048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</a:lstStyle>
          <a:p>
            <a:pPr lvl="0"/>
            <a:r>
              <a:rPr lang="sv-SE" dirty="0"/>
              <a:t>Klicka och ange månad och år</a:t>
            </a:r>
          </a:p>
        </p:txBody>
      </p:sp>
    </p:spTree>
    <p:extLst>
      <p:ext uri="{BB962C8B-B14F-4D97-AF65-F5344CB8AC3E}">
        <p14:creationId xmlns:p14="http://schemas.microsoft.com/office/powerpoint/2010/main" val="3992280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2 färgrut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7231C83-E522-46E7-A3DE-DCD624CCF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099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31423" y="1213200"/>
            <a:ext cx="56916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099" y="1569034"/>
            <a:ext cx="5691600" cy="627489"/>
          </a:xfrm>
        </p:spPr>
        <p:txBody>
          <a:bodyPr lIns="270000" rIns="27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10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74" y="1569034"/>
            <a:ext cx="5691600" cy="627489"/>
          </a:xfrm>
        </p:spPr>
        <p:txBody>
          <a:bodyPr lIns="270000" rIns="36000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8198" y="2322000"/>
            <a:ext cx="5691600" cy="3758400"/>
          </a:xfrm>
        </p:spPr>
        <p:txBody>
          <a:bodyPr lIns="270000" tIns="0" rIns="27000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798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5691600" cy="720000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 r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600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71874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9999" y="360363"/>
            <a:ext cx="5691600" cy="57236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1600" y="360001"/>
            <a:ext cx="56916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6231600" y="1220400"/>
            <a:ext cx="5691600" cy="4863600"/>
          </a:xfrm>
        </p:spPr>
        <p:txBody>
          <a:bodyPr l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02035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800" y="360001"/>
            <a:ext cx="3704400" cy="720000"/>
          </a:xfrm>
        </p:spPr>
        <p:txBody>
          <a:bodyPr lIns="0"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8218800" y="1214438"/>
            <a:ext cx="3704400" cy="4864100"/>
          </a:xfrm>
        </p:spPr>
        <p:txBody>
          <a:bodyPr lIns="0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001"/>
            <a:ext cx="7678800" cy="5724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425305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116532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320508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1C04E327-E1D3-4398-9F95-EDB0BA4EE90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00" y="360363"/>
            <a:ext cx="5691600" cy="57181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7497BEA8-51D2-43C1-95AE-EC9BF8F58C7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31600" y="360363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  <p:sp>
        <p:nvSpPr>
          <p:cNvPr id="9" name="Platshållare för bild 7">
            <a:extLst>
              <a:ext uri="{FF2B5EF4-FFF2-40B4-BE49-F238E27FC236}">
                <a16:creationId xmlns:a16="http://schemas.microsoft.com/office/drawing/2014/main" id="{70409657-2091-44D2-818E-E58800D8F0E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31600" y="3353338"/>
            <a:ext cx="5689675" cy="27252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586889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EBCB19C2-8694-44AB-8546-DF9F0D8CB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</p:spTree>
    <p:extLst>
      <p:ext uri="{BB962C8B-B14F-4D97-AF65-F5344CB8AC3E}">
        <p14:creationId xmlns:p14="http://schemas.microsoft.com/office/powerpoint/2010/main" val="1862346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2074769"/>
            <a:ext cx="9799200" cy="2708462"/>
          </a:xfrm>
        </p:spPr>
        <p:txBody>
          <a:bodyPr anchor="ctr" anchorCtr="0">
            <a:normAutofit/>
          </a:bodyPr>
          <a:lstStyle>
            <a:lvl1pPr algn="l">
              <a:lnSpc>
                <a:spcPct val="100000"/>
              </a:lnSpc>
              <a:defRPr sz="7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</p:spTree>
    <p:extLst>
      <p:ext uri="{BB962C8B-B14F-4D97-AF65-F5344CB8AC3E}">
        <p14:creationId xmlns:p14="http://schemas.microsoft.com/office/powerpoint/2010/main" val="102530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4000" y="1272988"/>
            <a:ext cx="9799200" cy="1640185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Tackfras/avslutningsfras</a:t>
            </a:r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84000" y="3375213"/>
            <a:ext cx="9799200" cy="457435"/>
          </a:xfr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ditt namn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76BCF07D-5289-47CE-9539-EB1A5B5AC9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3832648"/>
            <a:ext cx="9799200" cy="45937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</a:lstStyle>
          <a:p>
            <a:pPr lvl="0"/>
            <a:r>
              <a:rPr lang="sv-SE" dirty="0"/>
              <a:t>Klicka och skriv enhet/nämnd/förvaltning/avdelning</a:t>
            </a:r>
          </a:p>
        </p:txBody>
      </p:sp>
    </p:spTree>
    <p:extLst>
      <p:ext uri="{BB962C8B-B14F-4D97-AF65-F5344CB8AC3E}">
        <p14:creationId xmlns:p14="http://schemas.microsoft.com/office/powerpoint/2010/main" val="384115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998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866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b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D76B892-BB11-4468-87F0-AD6F839D5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116640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54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1220400"/>
            <a:ext cx="5691600" cy="4863600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1649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väns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1220400"/>
            <a:ext cx="7678800" cy="48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8218800" y="1220400"/>
            <a:ext cx="3704400" cy="4863600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4041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bred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7678800" cy="4863600"/>
          </a:xfrm>
          <a:noFill/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264176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CCB779B-E4BF-4933-A13E-3DEBC473C3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2444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8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8218800" y="1220400"/>
            <a:ext cx="3704400" cy="486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0837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 (underrubri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823" y="360001"/>
            <a:ext cx="116532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69999" y="2322311"/>
            <a:ext cx="5691600" cy="3758444"/>
          </a:xfrm>
        </p:spPr>
        <p:txBody>
          <a:bodyPr tIns="0" bIns="0">
            <a:normAutofit/>
          </a:bodyPr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738AF2-350A-407D-96A9-933F4A74A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1423" y="1569034"/>
            <a:ext cx="5691600" cy="627489"/>
          </a:xfrm>
        </p:spPr>
        <p:txBody>
          <a:bodyPr lIns="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6231423" y="2322311"/>
            <a:ext cx="5691600" cy="3758443"/>
          </a:xfr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9797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ehållsdel (fär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0000" y="1213200"/>
            <a:ext cx="11664000" cy="48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35A2EA6-4BFA-4677-A025-754010AA7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45292D7-A75C-4328-ADAB-6A5B9476AA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0000" y="1569034"/>
            <a:ext cx="7678800" cy="627489"/>
          </a:xfrm>
        </p:spPr>
        <p:txBody>
          <a:bodyPr lIns="270000" rIns="0">
            <a:norm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270000" y="2322000"/>
            <a:ext cx="7678800" cy="3758400"/>
          </a:xfrm>
        </p:spPr>
        <p:txBody>
          <a:bodyPr lIns="270000" tIns="0" bIns="360000">
            <a:norm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191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69823" y="360001"/>
            <a:ext cx="11653200" cy="72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69823" y="1220400"/>
            <a:ext cx="11653200" cy="486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9" name="Bildobjek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271701" y="6273391"/>
            <a:ext cx="1261601" cy="391861"/>
          </a:xfrm>
          <a:prstGeom prst="rect">
            <a:avLst/>
          </a:prstGeom>
        </p:spPr>
      </p:pic>
      <p:pic>
        <p:nvPicPr>
          <p:cNvPr id="11" name="Bildobjek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795063" y="6344115"/>
            <a:ext cx="10134067" cy="274241"/>
          </a:xfrm>
          <a:prstGeom prst="rect">
            <a:avLst/>
          </a:prstGeom>
        </p:spPr>
      </p:pic>
      <p:sp>
        <p:nvSpPr>
          <p:cNvPr id="4" name="xxLanguageTextBox">
            <a:extLst>
              <a:ext uri="{FF2B5EF4-FFF2-40B4-BE49-F238E27FC236}">
                <a16:creationId xmlns:a16="http://schemas.microsoft.com/office/drawing/2014/main" id="{317993FB-7631-A457-2ED8-042612766AD5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7818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1" r:id="rId2"/>
    <p:sldLayoutId id="2147483684" r:id="rId3"/>
    <p:sldLayoutId id="2147483677" r:id="rId4"/>
    <p:sldLayoutId id="2147483682" r:id="rId5"/>
    <p:sldLayoutId id="2147483683" r:id="rId6"/>
    <p:sldLayoutId id="2147483678" r:id="rId7"/>
    <p:sldLayoutId id="2147483685" r:id="rId8"/>
    <p:sldLayoutId id="2147483689" r:id="rId9"/>
    <p:sldLayoutId id="2147483697" r:id="rId10"/>
    <p:sldLayoutId id="2147483690" r:id="rId11"/>
    <p:sldLayoutId id="2147483691" r:id="rId12"/>
    <p:sldLayoutId id="2147483693" r:id="rId13"/>
    <p:sldLayoutId id="2147483692" r:id="rId14"/>
    <p:sldLayoutId id="2147483694" r:id="rId15"/>
    <p:sldLayoutId id="2147483679" r:id="rId16"/>
    <p:sldLayoutId id="2147483695" r:id="rId17"/>
    <p:sldLayoutId id="2147483696" r:id="rId18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86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975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180000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2000" indent="-179388" algn="l" defTabSz="914400" rtl="0" eaLnBrk="1" latinLnBrk="0" hangingPunct="1">
        <a:lnSpc>
          <a:spcPct val="90000"/>
        </a:lnSpc>
        <a:spcBef>
          <a:spcPts val="500"/>
        </a:spcBef>
        <a:buFont typeface="Corbel" panose="020B0503020204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66" userDrawn="1">
          <p15:clr>
            <a:srgbClr val="F26B43"/>
          </p15:clr>
        </p15:guide>
        <p15:guide id="3" pos="7519" userDrawn="1">
          <p15:clr>
            <a:srgbClr val="F26B43"/>
          </p15:clr>
        </p15:guide>
        <p15:guide id="6" orient="horz" pos="221" userDrawn="1">
          <p15:clr>
            <a:srgbClr val="F26B43"/>
          </p15:clr>
        </p15:guide>
        <p15:guide id="7" orient="horz" pos="3829" userDrawn="1">
          <p15:clr>
            <a:srgbClr val="F26B43"/>
          </p15:clr>
        </p15:guide>
        <p15:guide id="8" orient="horz" pos="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Bostäder för äldre</a:t>
            </a:r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20250916</a:t>
            </a:r>
          </a:p>
        </p:txBody>
      </p:sp>
    </p:spTree>
    <p:extLst>
      <p:ext uri="{BB962C8B-B14F-4D97-AF65-F5344CB8AC3E}">
        <p14:creationId xmlns:p14="http://schemas.microsoft.com/office/powerpoint/2010/main" val="4016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46FA2-B629-953C-184C-7B7CBE04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443B61A-E90A-4BAC-3289-F37FBEB8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typer av boenden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FCE5BB0-EBAB-1AEC-F3A9-668F77D287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9999" y="1220400"/>
            <a:ext cx="10114972" cy="4863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Trygghetsboende eller +55/+65-boende räknas juridiskt som </a:t>
            </a:r>
            <a:r>
              <a:rPr lang="sv-SE" b="1" dirty="0"/>
              <a:t>vanliga bostäder</a:t>
            </a:r>
            <a:r>
              <a:rPr lang="sv-SE" dirty="0"/>
              <a:t> om det inte är vård- och omsorgsboende.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Om boendet ska innehålla </a:t>
            </a:r>
            <a:r>
              <a:rPr lang="sv-SE" b="1" dirty="0"/>
              <a:t>omfattande service eller vårdinslag</a:t>
            </a:r>
            <a:r>
              <a:rPr lang="sv-SE" dirty="0"/>
              <a:t> (t.ex. särskilt boende med heldygnsomsorg) kan det kräva planändring, bygglov för "vård", eller särskilt tillstånd enligt Socialtjänstlagen.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Vid mer "offentlig" service behövs tillåten markanvändning (C eller H) enligt gällande detaljplan medan gemensamhetsytor osv inte kräver det.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39845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Haninge kommun">
  <a:themeElements>
    <a:clrScheme name="Haninge kommun - 1">
      <a:dk1>
        <a:sysClr val="windowText" lastClr="000000"/>
      </a:dk1>
      <a:lt1>
        <a:sysClr val="window" lastClr="FFFFFF"/>
      </a:lt1>
      <a:dk2>
        <a:srgbClr val="0000FF"/>
      </a:dk2>
      <a:lt2>
        <a:srgbClr val="FFFFFF"/>
      </a:lt2>
      <a:accent1>
        <a:srgbClr val="0081C5"/>
      </a:accent1>
      <a:accent2>
        <a:srgbClr val="E28F27"/>
      </a:accent2>
      <a:accent3>
        <a:srgbClr val="DC4228"/>
      </a:accent3>
      <a:accent4>
        <a:srgbClr val="8FB63F"/>
      </a:accent4>
      <a:accent5>
        <a:srgbClr val="582C83"/>
      </a:accent5>
      <a:accent6>
        <a:srgbClr val="A77550"/>
      </a:accent6>
      <a:hlink>
        <a:srgbClr val="0000FF"/>
      </a:hlink>
      <a:folHlink>
        <a:srgbClr val="800080"/>
      </a:folHlink>
    </a:clrScheme>
    <a:fontScheme name="IV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aninge kommun ny.potx" id="{5A37C318-071D-441B-9F0B-3DB97AD77FF9}" vid="{E70370BB-CC2A-4843-888E-17344F3D1DD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Bredbild</PresentationFormat>
  <Paragraphs>8</Paragraphs>
  <Slides>2</Slides>
  <Notes>2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Haninge kommun</vt:lpstr>
      <vt:lpstr>Bostäder för äldre</vt:lpstr>
      <vt:lpstr>Olika typer av boenden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Sara Bjurström</dc:creator>
  <cp:lastModifiedBy>Lena Vilmar</cp:lastModifiedBy>
  <cp:revision>3</cp:revision>
  <dcterms:created xsi:type="dcterms:W3CDTF">2020-01-15T11:02:53Z</dcterms:created>
  <dcterms:modified xsi:type="dcterms:W3CDTF">2025-12-17T16:02:31Z</dcterms:modified>
</cp:coreProperties>
</file>