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63" r:id="rId5"/>
    <p:sldId id="4012" r:id="rId6"/>
    <p:sldId id="259" r:id="rId7"/>
    <p:sldId id="260" r:id="rId8"/>
    <p:sldId id="261" r:id="rId9"/>
    <p:sldId id="264" r:id="rId10"/>
    <p:sldId id="4011" r:id="rId11"/>
    <p:sldId id="4009" r:id="rId12"/>
    <p:sldId id="265" r:id="rId13"/>
    <p:sldId id="266" r:id="rId14"/>
    <p:sldId id="267" r:id="rId15"/>
    <p:sldId id="268" r:id="rId16"/>
    <p:sldId id="269" r:id="rId17"/>
    <p:sldId id="270" r:id="rId18"/>
    <p:sldId id="271" r:id="rId19"/>
    <p:sldId id="299" r:id="rId20"/>
    <p:sldId id="315" r:id="rId21"/>
    <p:sldId id="272" r:id="rId22"/>
  </p:sldIdLst>
  <p:sldSz cx="12192000" cy="6858000"/>
  <p:notesSz cx="6858000" cy="9144000"/>
  <p:defaultTextStyle>
    <a:defPPr>
      <a:defRPr lang="sv-S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AB8D"/>
    <a:srgbClr val="01A08B"/>
    <a:srgbClr val="3983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07DB07-ED08-4A4C-A937-0611010DB9AE}" v="18" dt="2025-11-21T11:27:10.624"/>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just format 1 - Dekorfärg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1366" autoAdjust="0"/>
  </p:normalViewPr>
  <p:slideViewPr>
    <p:cSldViewPr snapToGrid="0">
      <p:cViewPr varScale="1">
        <p:scale>
          <a:sx n="51" d="100"/>
          <a:sy n="51" d="100"/>
        </p:scale>
        <p:origin x="125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347CA9-8712-4E09-BFF4-85E16244E263}"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C0CC9161-F15E-4C31-B91B-0E8867E34526}">
      <dgm:prSet/>
      <dgm:spPr/>
      <dgm:t>
        <a:bodyPr/>
        <a:lstStyle/>
        <a:p>
          <a:r>
            <a:rPr lang="en-US"/>
            <a:t>Region Sörmland och kommunerna har en </a:t>
          </a:r>
          <a:r>
            <a:rPr lang="en-US" b="1"/>
            <a:t>gemensam färdplan</a:t>
          </a:r>
          <a:r>
            <a:rPr lang="en-US"/>
            <a:t>.</a:t>
          </a:r>
        </a:p>
      </dgm:t>
    </dgm:pt>
    <dgm:pt modelId="{6688E396-09D3-4987-9F7C-6D6A44CE1A80}" type="parTrans" cxnId="{87D8C0A8-2794-4F41-84E3-25375FBBBE6A}">
      <dgm:prSet/>
      <dgm:spPr/>
      <dgm:t>
        <a:bodyPr/>
        <a:lstStyle/>
        <a:p>
          <a:endParaRPr lang="en-US"/>
        </a:p>
      </dgm:t>
    </dgm:pt>
    <dgm:pt modelId="{293654DA-A936-46CD-826A-E6296AF10CBB}" type="sibTrans" cxnId="{87D8C0A8-2794-4F41-84E3-25375FBBBE6A}">
      <dgm:prSet phldrT="1" phldr="0"/>
      <dgm:spPr/>
      <dgm:t>
        <a:bodyPr/>
        <a:lstStyle/>
        <a:p>
          <a:r>
            <a:rPr lang="en-US"/>
            <a:t>1</a:t>
          </a:r>
        </a:p>
      </dgm:t>
    </dgm:pt>
    <dgm:pt modelId="{560EF28F-99E4-4232-B38A-F6CEED43BFFC}">
      <dgm:prSet/>
      <dgm:spPr/>
      <dgm:t>
        <a:bodyPr/>
        <a:lstStyle/>
        <a:p>
          <a:r>
            <a:rPr lang="en-US"/>
            <a:t>Lokala projekt har startat, t.ex. samverkan kring äldre och barn.</a:t>
          </a:r>
        </a:p>
      </dgm:t>
    </dgm:pt>
    <dgm:pt modelId="{89A45ABA-4C4C-40BD-AE36-57595696BAFF}" type="parTrans" cxnId="{AC668174-8786-4366-A17F-23F6D0BD84C2}">
      <dgm:prSet/>
      <dgm:spPr/>
      <dgm:t>
        <a:bodyPr/>
        <a:lstStyle/>
        <a:p>
          <a:endParaRPr lang="en-US"/>
        </a:p>
      </dgm:t>
    </dgm:pt>
    <dgm:pt modelId="{CD270B87-19BF-48E3-AD29-9D87B64972D4}" type="sibTrans" cxnId="{AC668174-8786-4366-A17F-23F6D0BD84C2}">
      <dgm:prSet phldrT="2" phldr="0"/>
      <dgm:spPr/>
      <dgm:t>
        <a:bodyPr/>
        <a:lstStyle/>
        <a:p>
          <a:r>
            <a:rPr lang="en-US"/>
            <a:t>2</a:t>
          </a:r>
        </a:p>
      </dgm:t>
    </dgm:pt>
    <dgm:pt modelId="{23A80D55-5213-4095-A1E4-DD2002169DAD}">
      <dgm:prSet/>
      <dgm:spPr/>
      <dgm:t>
        <a:bodyPr/>
        <a:lstStyle/>
        <a:p>
          <a:r>
            <a:rPr lang="en-US"/>
            <a:t>Mycket arbete sker fortfarande på </a:t>
          </a:r>
          <a:r>
            <a:rPr lang="en-US" b="1"/>
            <a:t>strategisk nivå</a:t>
          </a:r>
          <a:r>
            <a:rPr lang="en-US"/>
            <a:t> – inte alltid synligt i vardagen.</a:t>
          </a:r>
        </a:p>
      </dgm:t>
    </dgm:pt>
    <dgm:pt modelId="{DD83BC63-F006-430E-9DC3-5C85396BAE47}" type="parTrans" cxnId="{A5387261-3624-47CE-82E7-D5C437B07DC7}">
      <dgm:prSet/>
      <dgm:spPr/>
      <dgm:t>
        <a:bodyPr/>
        <a:lstStyle/>
        <a:p>
          <a:endParaRPr lang="en-US"/>
        </a:p>
      </dgm:t>
    </dgm:pt>
    <dgm:pt modelId="{DFE6E135-9C2C-47DE-9986-68B44328E989}" type="sibTrans" cxnId="{A5387261-3624-47CE-82E7-D5C437B07DC7}">
      <dgm:prSet phldrT="3" phldr="0"/>
      <dgm:spPr/>
      <dgm:t>
        <a:bodyPr/>
        <a:lstStyle/>
        <a:p>
          <a:r>
            <a:rPr lang="en-US"/>
            <a:t>3</a:t>
          </a:r>
        </a:p>
      </dgm:t>
    </dgm:pt>
    <dgm:pt modelId="{D2B4162B-5318-438B-BE6F-7956A73EBAB6}" type="pres">
      <dgm:prSet presAssocID="{29347CA9-8712-4E09-BFF4-85E16244E263}" presName="Name0" presStyleCnt="0">
        <dgm:presLayoutVars>
          <dgm:animLvl val="lvl"/>
          <dgm:resizeHandles val="exact"/>
        </dgm:presLayoutVars>
      </dgm:prSet>
      <dgm:spPr/>
    </dgm:pt>
    <dgm:pt modelId="{3190E13C-3069-4BB7-9321-37D8E2C45D9E}" type="pres">
      <dgm:prSet presAssocID="{C0CC9161-F15E-4C31-B91B-0E8867E34526}" presName="compositeNode" presStyleCnt="0">
        <dgm:presLayoutVars>
          <dgm:bulletEnabled val="1"/>
        </dgm:presLayoutVars>
      </dgm:prSet>
      <dgm:spPr/>
    </dgm:pt>
    <dgm:pt modelId="{B3937FE6-723A-4D01-A3E1-1E7A09651734}" type="pres">
      <dgm:prSet presAssocID="{C0CC9161-F15E-4C31-B91B-0E8867E34526}" presName="bgRect" presStyleLbl="bgAccFollowNode1" presStyleIdx="0" presStyleCnt="3"/>
      <dgm:spPr/>
    </dgm:pt>
    <dgm:pt modelId="{97405AE7-6822-4097-B096-2A73AEC2DD56}" type="pres">
      <dgm:prSet presAssocID="{293654DA-A936-46CD-826A-E6296AF10CBB}" presName="sibTransNodeCircle" presStyleLbl="alignNode1" presStyleIdx="0" presStyleCnt="6">
        <dgm:presLayoutVars>
          <dgm:chMax val="0"/>
          <dgm:bulletEnabled/>
        </dgm:presLayoutVars>
      </dgm:prSet>
      <dgm:spPr/>
    </dgm:pt>
    <dgm:pt modelId="{D5D8098B-6B07-457E-82E2-825316453D7C}" type="pres">
      <dgm:prSet presAssocID="{C0CC9161-F15E-4C31-B91B-0E8867E34526}" presName="bottomLine" presStyleLbl="alignNode1" presStyleIdx="1" presStyleCnt="6">
        <dgm:presLayoutVars/>
      </dgm:prSet>
      <dgm:spPr/>
    </dgm:pt>
    <dgm:pt modelId="{6733E42E-E514-463B-953F-235861DE0B4D}" type="pres">
      <dgm:prSet presAssocID="{C0CC9161-F15E-4C31-B91B-0E8867E34526}" presName="nodeText" presStyleLbl="bgAccFollowNode1" presStyleIdx="0" presStyleCnt="3">
        <dgm:presLayoutVars>
          <dgm:bulletEnabled val="1"/>
        </dgm:presLayoutVars>
      </dgm:prSet>
      <dgm:spPr/>
    </dgm:pt>
    <dgm:pt modelId="{00466D55-8DF9-41F5-9E87-42FB14EF6C26}" type="pres">
      <dgm:prSet presAssocID="{293654DA-A936-46CD-826A-E6296AF10CBB}" presName="sibTrans" presStyleCnt="0"/>
      <dgm:spPr/>
    </dgm:pt>
    <dgm:pt modelId="{D7440982-D28D-425C-8F3D-DCDCFBD25410}" type="pres">
      <dgm:prSet presAssocID="{560EF28F-99E4-4232-B38A-F6CEED43BFFC}" presName="compositeNode" presStyleCnt="0">
        <dgm:presLayoutVars>
          <dgm:bulletEnabled val="1"/>
        </dgm:presLayoutVars>
      </dgm:prSet>
      <dgm:spPr/>
    </dgm:pt>
    <dgm:pt modelId="{A6F515D6-A65C-4C6E-97FD-1AFDF2FC6AF6}" type="pres">
      <dgm:prSet presAssocID="{560EF28F-99E4-4232-B38A-F6CEED43BFFC}" presName="bgRect" presStyleLbl="bgAccFollowNode1" presStyleIdx="1" presStyleCnt="3"/>
      <dgm:spPr/>
    </dgm:pt>
    <dgm:pt modelId="{E69B03D4-1E0C-4F15-8819-110B359ECBBA}" type="pres">
      <dgm:prSet presAssocID="{CD270B87-19BF-48E3-AD29-9D87B64972D4}" presName="sibTransNodeCircle" presStyleLbl="alignNode1" presStyleIdx="2" presStyleCnt="6">
        <dgm:presLayoutVars>
          <dgm:chMax val="0"/>
          <dgm:bulletEnabled/>
        </dgm:presLayoutVars>
      </dgm:prSet>
      <dgm:spPr/>
    </dgm:pt>
    <dgm:pt modelId="{1215B18E-BFA1-483B-AF95-D1127EC2E7A3}" type="pres">
      <dgm:prSet presAssocID="{560EF28F-99E4-4232-B38A-F6CEED43BFFC}" presName="bottomLine" presStyleLbl="alignNode1" presStyleIdx="3" presStyleCnt="6">
        <dgm:presLayoutVars/>
      </dgm:prSet>
      <dgm:spPr/>
    </dgm:pt>
    <dgm:pt modelId="{A1AE1BCD-8DD3-4180-82B5-899B83F5571D}" type="pres">
      <dgm:prSet presAssocID="{560EF28F-99E4-4232-B38A-F6CEED43BFFC}" presName="nodeText" presStyleLbl="bgAccFollowNode1" presStyleIdx="1" presStyleCnt="3">
        <dgm:presLayoutVars>
          <dgm:bulletEnabled val="1"/>
        </dgm:presLayoutVars>
      </dgm:prSet>
      <dgm:spPr/>
    </dgm:pt>
    <dgm:pt modelId="{92D9C135-0964-42D2-A6A5-FF07C44DD29D}" type="pres">
      <dgm:prSet presAssocID="{CD270B87-19BF-48E3-AD29-9D87B64972D4}" presName="sibTrans" presStyleCnt="0"/>
      <dgm:spPr/>
    </dgm:pt>
    <dgm:pt modelId="{6F119C8D-8816-4455-8B4E-77931C5CAE48}" type="pres">
      <dgm:prSet presAssocID="{23A80D55-5213-4095-A1E4-DD2002169DAD}" presName="compositeNode" presStyleCnt="0">
        <dgm:presLayoutVars>
          <dgm:bulletEnabled val="1"/>
        </dgm:presLayoutVars>
      </dgm:prSet>
      <dgm:spPr/>
    </dgm:pt>
    <dgm:pt modelId="{9644E07D-4ADA-4CB4-9735-119383A04CF7}" type="pres">
      <dgm:prSet presAssocID="{23A80D55-5213-4095-A1E4-DD2002169DAD}" presName="bgRect" presStyleLbl="bgAccFollowNode1" presStyleIdx="2" presStyleCnt="3"/>
      <dgm:spPr/>
    </dgm:pt>
    <dgm:pt modelId="{67C51A93-258E-4E7F-8A33-FF2BFD274C93}" type="pres">
      <dgm:prSet presAssocID="{DFE6E135-9C2C-47DE-9986-68B44328E989}" presName="sibTransNodeCircle" presStyleLbl="alignNode1" presStyleIdx="4" presStyleCnt="6">
        <dgm:presLayoutVars>
          <dgm:chMax val="0"/>
          <dgm:bulletEnabled/>
        </dgm:presLayoutVars>
      </dgm:prSet>
      <dgm:spPr/>
    </dgm:pt>
    <dgm:pt modelId="{D74C0B12-DC54-4F54-833F-C0808AA20D7A}" type="pres">
      <dgm:prSet presAssocID="{23A80D55-5213-4095-A1E4-DD2002169DAD}" presName="bottomLine" presStyleLbl="alignNode1" presStyleIdx="5" presStyleCnt="6">
        <dgm:presLayoutVars/>
      </dgm:prSet>
      <dgm:spPr/>
    </dgm:pt>
    <dgm:pt modelId="{32D3A43F-1EBD-44D2-BBF0-98FE8C6D8D8D}" type="pres">
      <dgm:prSet presAssocID="{23A80D55-5213-4095-A1E4-DD2002169DAD}" presName="nodeText" presStyleLbl="bgAccFollowNode1" presStyleIdx="2" presStyleCnt="3">
        <dgm:presLayoutVars>
          <dgm:bulletEnabled val="1"/>
        </dgm:presLayoutVars>
      </dgm:prSet>
      <dgm:spPr/>
    </dgm:pt>
  </dgm:ptLst>
  <dgm:cxnLst>
    <dgm:cxn modelId="{8FD8ED32-771C-4BD9-AD52-AD9D6CEF8577}" type="presOf" srcId="{560EF28F-99E4-4232-B38A-F6CEED43BFFC}" destId="{A1AE1BCD-8DD3-4180-82B5-899B83F5571D}" srcOrd="1" destOrd="0" presId="urn:microsoft.com/office/officeart/2016/7/layout/BasicLinearProcessNumbered"/>
    <dgm:cxn modelId="{BD6E7035-B942-4DC9-B154-FD1540A1E17F}" type="presOf" srcId="{23A80D55-5213-4095-A1E4-DD2002169DAD}" destId="{9644E07D-4ADA-4CB4-9735-119383A04CF7}" srcOrd="0" destOrd="0" presId="urn:microsoft.com/office/officeart/2016/7/layout/BasicLinearProcessNumbered"/>
    <dgm:cxn modelId="{A5387261-3624-47CE-82E7-D5C437B07DC7}" srcId="{29347CA9-8712-4E09-BFF4-85E16244E263}" destId="{23A80D55-5213-4095-A1E4-DD2002169DAD}" srcOrd="2" destOrd="0" parTransId="{DD83BC63-F006-430E-9DC3-5C85396BAE47}" sibTransId="{DFE6E135-9C2C-47DE-9986-68B44328E989}"/>
    <dgm:cxn modelId="{34537947-C783-40EF-A0B2-F08C8BCA7D7C}" type="presOf" srcId="{560EF28F-99E4-4232-B38A-F6CEED43BFFC}" destId="{A6F515D6-A65C-4C6E-97FD-1AFDF2FC6AF6}" srcOrd="0" destOrd="0" presId="urn:microsoft.com/office/officeart/2016/7/layout/BasicLinearProcessNumbered"/>
    <dgm:cxn modelId="{100F286D-1CEB-48FC-A0AF-3C5C3049A1F2}" type="presOf" srcId="{DFE6E135-9C2C-47DE-9986-68B44328E989}" destId="{67C51A93-258E-4E7F-8A33-FF2BFD274C93}" srcOrd="0" destOrd="0" presId="urn:microsoft.com/office/officeart/2016/7/layout/BasicLinearProcessNumbered"/>
    <dgm:cxn modelId="{EE173F70-4E4A-432B-B0F9-2E04BED6CA84}" type="presOf" srcId="{C0CC9161-F15E-4C31-B91B-0E8867E34526}" destId="{6733E42E-E514-463B-953F-235861DE0B4D}" srcOrd="1" destOrd="0" presId="urn:microsoft.com/office/officeart/2016/7/layout/BasicLinearProcessNumbered"/>
    <dgm:cxn modelId="{F4303072-9846-4EE2-9FEC-D43CE8E58C07}" type="presOf" srcId="{293654DA-A936-46CD-826A-E6296AF10CBB}" destId="{97405AE7-6822-4097-B096-2A73AEC2DD56}" srcOrd="0" destOrd="0" presId="urn:microsoft.com/office/officeart/2016/7/layout/BasicLinearProcessNumbered"/>
    <dgm:cxn modelId="{AC668174-8786-4366-A17F-23F6D0BD84C2}" srcId="{29347CA9-8712-4E09-BFF4-85E16244E263}" destId="{560EF28F-99E4-4232-B38A-F6CEED43BFFC}" srcOrd="1" destOrd="0" parTransId="{89A45ABA-4C4C-40BD-AE36-57595696BAFF}" sibTransId="{CD270B87-19BF-48E3-AD29-9D87B64972D4}"/>
    <dgm:cxn modelId="{9A548258-AF38-435B-9B3C-766978752E3F}" type="presOf" srcId="{29347CA9-8712-4E09-BFF4-85E16244E263}" destId="{D2B4162B-5318-438B-BE6F-7956A73EBAB6}" srcOrd="0" destOrd="0" presId="urn:microsoft.com/office/officeart/2016/7/layout/BasicLinearProcessNumbered"/>
    <dgm:cxn modelId="{F526B27D-C715-4E4D-8A5B-A96004D4C63C}" type="presOf" srcId="{C0CC9161-F15E-4C31-B91B-0E8867E34526}" destId="{B3937FE6-723A-4D01-A3E1-1E7A09651734}" srcOrd="0" destOrd="0" presId="urn:microsoft.com/office/officeart/2016/7/layout/BasicLinearProcessNumbered"/>
    <dgm:cxn modelId="{87D8C0A8-2794-4F41-84E3-25375FBBBE6A}" srcId="{29347CA9-8712-4E09-BFF4-85E16244E263}" destId="{C0CC9161-F15E-4C31-B91B-0E8867E34526}" srcOrd="0" destOrd="0" parTransId="{6688E396-09D3-4987-9F7C-6D6A44CE1A80}" sibTransId="{293654DA-A936-46CD-826A-E6296AF10CBB}"/>
    <dgm:cxn modelId="{82E276B9-F994-4DCE-8F3A-CBEDEC4ECF9C}" type="presOf" srcId="{23A80D55-5213-4095-A1E4-DD2002169DAD}" destId="{32D3A43F-1EBD-44D2-BBF0-98FE8C6D8D8D}" srcOrd="1" destOrd="0" presId="urn:microsoft.com/office/officeart/2016/7/layout/BasicLinearProcessNumbered"/>
    <dgm:cxn modelId="{43D30AFC-4759-487C-8116-7863118FEC30}" type="presOf" srcId="{CD270B87-19BF-48E3-AD29-9D87B64972D4}" destId="{E69B03D4-1E0C-4F15-8819-110B359ECBBA}" srcOrd="0" destOrd="0" presId="urn:microsoft.com/office/officeart/2016/7/layout/BasicLinearProcessNumbered"/>
    <dgm:cxn modelId="{0FE129AF-958E-4962-87FF-1DD2546BA544}" type="presParOf" srcId="{D2B4162B-5318-438B-BE6F-7956A73EBAB6}" destId="{3190E13C-3069-4BB7-9321-37D8E2C45D9E}" srcOrd="0" destOrd="0" presId="urn:microsoft.com/office/officeart/2016/7/layout/BasicLinearProcessNumbered"/>
    <dgm:cxn modelId="{8250325A-C222-4BED-8E0D-3D7330DC1326}" type="presParOf" srcId="{3190E13C-3069-4BB7-9321-37D8E2C45D9E}" destId="{B3937FE6-723A-4D01-A3E1-1E7A09651734}" srcOrd="0" destOrd="0" presId="urn:microsoft.com/office/officeart/2016/7/layout/BasicLinearProcessNumbered"/>
    <dgm:cxn modelId="{EA735B8D-A847-4889-9AD8-0E108D3D02DE}" type="presParOf" srcId="{3190E13C-3069-4BB7-9321-37D8E2C45D9E}" destId="{97405AE7-6822-4097-B096-2A73AEC2DD56}" srcOrd="1" destOrd="0" presId="urn:microsoft.com/office/officeart/2016/7/layout/BasicLinearProcessNumbered"/>
    <dgm:cxn modelId="{760C28DC-7214-4E9E-B023-B7D2AEA99AB2}" type="presParOf" srcId="{3190E13C-3069-4BB7-9321-37D8E2C45D9E}" destId="{D5D8098B-6B07-457E-82E2-825316453D7C}" srcOrd="2" destOrd="0" presId="urn:microsoft.com/office/officeart/2016/7/layout/BasicLinearProcessNumbered"/>
    <dgm:cxn modelId="{32551703-9DD9-45AA-AA3C-A114DA743B2A}" type="presParOf" srcId="{3190E13C-3069-4BB7-9321-37D8E2C45D9E}" destId="{6733E42E-E514-463B-953F-235861DE0B4D}" srcOrd="3" destOrd="0" presId="urn:microsoft.com/office/officeart/2016/7/layout/BasicLinearProcessNumbered"/>
    <dgm:cxn modelId="{C770BC10-888B-4DE4-AC93-343757424F2A}" type="presParOf" srcId="{D2B4162B-5318-438B-BE6F-7956A73EBAB6}" destId="{00466D55-8DF9-41F5-9E87-42FB14EF6C26}" srcOrd="1" destOrd="0" presId="urn:microsoft.com/office/officeart/2016/7/layout/BasicLinearProcessNumbered"/>
    <dgm:cxn modelId="{8D5A9CE9-F9BA-4755-9D8D-590BBC183125}" type="presParOf" srcId="{D2B4162B-5318-438B-BE6F-7956A73EBAB6}" destId="{D7440982-D28D-425C-8F3D-DCDCFBD25410}" srcOrd="2" destOrd="0" presId="urn:microsoft.com/office/officeart/2016/7/layout/BasicLinearProcessNumbered"/>
    <dgm:cxn modelId="{F89C3F5B-ED7D-4534-B95C-AF1515340086}" type="presParOf" srcId="{D7440982-D28D-425C-8F3D-DCDCFBD25410}" destId="{A6F515D6-A65C-4C6E-97FD-1AFDF2FC6AF6}" srcOrd="0" destOrd="0" presId="urn:microsoft.com/office/officeart/2016/7/layout/BasicLinearProcessNumbered"/>
    <dgm:cxn modelId="{8ADAB620-1374-44E8-BFC3-DA49D26DED3A}" type="presParOf" srcId="{D7440982-D28D-425C-8F3D-DCDCFBD25410}" destId="{E69B03D4-1E0C-4F15-8819-110B359ECBBA}" srcOrd="1" destOrd="0" presId="urn:microsoft.com/office/officeart/2016/7/layout/BasicLinearProcessNumbered"/>
    <dgm:cxn modelId="{71879426-F9A8-4DD4-9F80-7FDA2A546F0C}" type="presParOf" srcId="{D7440982-D28D-425C-8F3D-DCDCFBD25410}" destId="{1215B18E-BFA1-483B-AF95-D1127EC2E7A3}" srcOrd="2" destOrd="0" presId="urn:microsoft.com/office/officeart/2016/7/layout/BasicLinearProcessNumbered"/>
    <dgm:cxn modelId="{FFF8123B-C001-4402-B83E-E01012ACB9DC}" type="presParOf" srcId="{D7440982-D28D-425C-8F3D-DCDCFBD25410}" destId="{A1AE1BCD-8DD3-4180-82B5-899B83F5571D}" srcOrd="3" destOrd="0" presId="urn:microsoft.com/office/officeart/2016/7/layout/BasicLinearProcessNumbered"/>
    <dgm:cxn modelId="{140DC4F4-8EB9-44A0-AF63-8F3CF96F08F5}" type="presParOf" srcId="{D2B4162B-5318-438B-BE6F-7956A73EBAB6}" destId="{92D9C135-0964-42D2-A6A5-FF07C44DD29D}" srcOrd="3" destOrd="0" presId="urn:microsoft.com/office/officeart/2016/7/layout/BasicLinearProcessNumbered"/>
    <dgm:cxn modelId="{96D8CAF5-6775-469F-90FF-86AE709A1D50}" type="presParOf" srcId="{D2B4162B-5318-438B-BE6F-7956A73EBAB6}" destId="{6F119C8D-8816-4455-8B4E-77931C5CAE48}" srcOrd="4" destOrd="0" presId="urn:microsoft.com/office/officeart/2016/7/layout/BasicLinearProcessNumbered"/>
    <dgm:cxn modelId="{0622E076-ACCE-4AD4-B2DC-A118DB7A9FD9}" type="presParOf" srcId="{6F119C8D-8816-4455-8B4E-77931C5CAE48}" destId="{9644E07D-4ADA-4CB4-9735-119383A04CF7}" srcOrd="0" destOrd="0" presId="urn:microsoft.com/office/officeart/2016/7/layout/BasicLinearProcessNumbered"/>
    <dgm:cxn modelId="{23808C0C-1A8D-423C-AE25-D4B547A083F0}" type="presParOf" srcId="{6F119C8D-8816-4455-8B4E-77931C5CAE48}" destId="{67C51A93-258E-4E7F-8A33-FF2BFD274C93}" srcOrd="1" destOrd="0" presId="urn:microsoft.com/office/officeart/2016/7/layout/BasicLinearProcessNumbered"/>
    <dgm:cxn modelId="{216C6FAF-DAD7-42FF-8797-B4F39F1D0E8C}" type="presParOf" srcId="{6F119C8D-8816-4455-8B4E-77931C5CAE48}" destId="{D74C0B12-DC54-4F54-833F-C0808AA20D7A}" srcOrd="2" destOrd="0" presId="urn:microsoft.com/office/officeart/2016/7/layout/BasicLinearProcessNumbered"/>
    <dgm:cxn modelId="{9EC46F0C-EB37-4C0E-AC21-6368D818F9C1}" type="presParOf" srcId="{6F119C8D-8816-4455-8B4E-77931C5CAE48}" destId="{32D3A43F-1EBD-44D2-BBF0-98FE8C6D8D8D}"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379F96-584B-4EF0-9BF5-3BE76CF994AC}"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0BE23363-5AE4-4459-8BE7-449D5345F9E5}">
      <dgm:prSet/>
      <dgm:spPr/>
      <dgm:t>
        <a:bodyPr/>
        <a:lstStyle/>
        <a:p>
          <a:r>
            <a:rPr lang="en-US" b="1"/>
            <a:t>Brist på vårdpersonal</a:t>
          </a:r>
          <a:r>
            <a:rPr lang="en-US"/>
            <a:t>, särskilt inom primärvård</a:t>
          </a:r>
        </a:p>
      </dgm:t>
    </dgm:pt>
    <dgm:pt modelId="{7ECEA9EC-13A5-467A-8CEA-0F3F4A253F66}" type="parTrans" cxnId="{4A896630-3CD5-478B-9042-024560B313D3}">
      <dgm:prSet/>
      <dgm:spPr/>
      <dgm:t>
        <a:bodyPr/>
        <a:lstStyle/>
        <a:p>
          <a:endParaRPr lang="en-US"/>
        </a:p>
      </dgm:t>
    </dgm:pt>
    <dgm:pt modelId="{B09AF9E6-8D23-4D17-B2DA-0F6444683FF4}" type="sibTrans" cxnId="{4A896630-3CD5-478B-9042-024560B313D3}">
      <dgm:prSet/>
      <dgm:spPr/>
      <dgm:t>
        <a:bodyPr/>
        <a:lstStyle/>
        <a:p>
          <a:endParaRPr lang="en-US"/>
        </a:p>
      </dgm:t>
    </dgm:pt>
    <dgm:pt modelId="{DF6972BC-EBD2-4FA1-AB69-A00516727065}">
      <dgm:prSet/>
      <dgm:spPr/>
      <dgm:t>
        <a:bodyPr/>
        <a:lstStyle/>
        <a:p>
          <a:r>
            <a:rPr lang="en-US" b="1"/>
            <a:t>Svårigheter att samverka</a:t>
          </a:r>
          <a:r>
            <a:rPr lang="en-US"/>
            <a:t> mellan kommun och region. Har kommun och region samma bild av omställningen? Har vi kommit olika långt?</a:t>
          </a:r>
        </a:p>
      </dgm:t>
    </dgm:pt>
    <dgm:pt modelId="{0088290F-69BA-4EB5-9934-FF8868832656}" type="parTrans" cxnId="{532D331F-58C1-47B8-B6E7-D894C7747CAC}">
      <dgm:prSet/>
      <dgm:spPr/>
      <dgm:t>
        <a:bodyPr/>
        <a:lstStyle/>
        <a:p>
          <a:endParaRPr lang="en-US"/>
        </a:p>
      </dgm:t>
    </dgm:pt>
    <dgm:pt modelId="{80188F92-B462-45E5-85B4-AF0F8CA25A22}" type="sibTrans" cxnId="{532D331F-58C1-47B8-B6E7-D894C7747CAC}">
      <dgm:prSet/>
      <dgm:spPr/>
      <dgm:t>
        <a:bodyPr/>
        <a:lstStyle/>
        <a:p>
          <a:endParaRPr lang="en-US"/>
        </a:p>
      </dgm:t>
    </dgm:pt>
    <dgm:pt modelId="{0AC330BE-512A-4702-94A4-69FB056A4851}">
      <dgm:prSet/>
      <dgm:spPr/>
      <dgm:t>
        <a:bodyPr/>
        <a:lstStyle/>
        <a:p>
          <a:r>
            <a:rPr lang="en-US" b="1"/>
            <a:t>Digitala hinder</a:t>
          </a:r>
          <a:r>
            <a:rPr lang="en-US"/>
            <a:t> – olika system, sekretessproblem</a:t>
          </a:r>
        </a:p>
      </dgm:t>
    </dgm:pt>
    <dgm:pt modelId="{237D887F-3A1C-4681-86A2-6E585567CF1E}" type="parTrans" cxnId="{00FF87B9-BDC6-47D4-AD4A-48FDDFEBA12B}">
      <dgm:prSet/>
      <dgm:spPr/>
      <dgm:t>
        <a:bodyPr/>
        <a:lstStyle/>
        <a:p>
          <a:endParaRPr lang="en-US"/>
        </a:p>
      </dgm:t>
    </dgm:pt>
    <dgm:pt modelId="{2A616085-D714-4DD7-8D7E-9240228EA19E}" type="sibTrans" cxnId="{00FF87B9-BDC6-47D4-AD4A-48FDDFEBA12B}">
      <dgm:prSet/>
      <dgm:spPr/>
      <dgm:t>
        <a:bodyPr/>
        <a:lstStyle/>
        <a:p>
          <a:endParaRPr lang="en-US"/>
        </a:p>
      </dgm:t>
    </dgm:pt>
    <dgm:pt modelId="{07B4292B-C5A4-431B-ABC0-729810B68C53}">
      <dgm:prSet/>
      <dgm:spPr/>
      <dgm:t>
        <a:bodyPr/>
        <a:lstStyle/>
        <a:p>
          <a:r>
            <a:rPr lang="en-US"/>
            <a:t>Vården styrs ibland mer av organisation än av </a:t>
          </a:r>
          <a:r>
            <a:rPr lang="en-US" b="1"/>
            <a:t>individens behov</a:t>
          </a:r>
          <a:endParaRPr lang="en-US"/>
        </a:p>
      </dgm:t>
    </dgm:pt>
    <dgm:pt modelId="{C9743376-0408-418B-8DEE-31613847E591}" type="parTrans" cxnId="{1C8BD681-6DFF-455E-B203-FA70B5F01A26}">
      <dgm:prSet/>
      <dgm:spPr/>
      <dgm:t>
        <a:bodyPr/>
        <a:lstStyle/>
        <a:p>
          <a:endParaRPr lang="en-US"/>
        </a:p>
      </dgm:t>
    </dgm:pt>
    <dgm:pt modelId="{899BE18D-5247-4E0B-95C1-EDFDDC1E0FE5}" type="sibTrans" cxnId="{1C8BD681-6DFF-455E-B203-FA70B5F01A26}">
      <dgm:prSet/>
      <dgm:spPr/>
      <dgm:t>
        <a:bodyPr/>
        <a:lstStyle/>
        <a:p>
          <a:endParaRPr lang="en-US"/>
        </a:p>
      </dgm:t>
    </dgm:pt>
    <dgm:pt modelId="{60BC3637-0608-4A73-8C08-E94C6A01175C}" type="pres">
      <dgm:prSet presAssocID="{87379F96-584B-4EF0-9BF5-3BE76CF994AC}" presName="vert0" presStyleCnt="0">
        <dgm:presLayoutVars>
          <dgm:dir/>
          <dgm:animOne val="branch"/>
          <dgm:animLvl val="lvl"/>
        </dgm:presLayoutVars>
      </dgm:prSet>
      <dgm:spPr/>
    </dgm:pt>
    <dgm:pt modelId="{F11ABD98-6644-4AC3-B345-449E17255D36}" type="pres">
      <dgm:prSet presAssocID="{0BE23363-5AE4-4459-8BE7-449D5345F9E5}" presName="thickLine" presStyleLbl="alignNode1" presStyleIdx="0" presStyleCnt="4"/>
      <dgm:spPr/>
    </dgm:pt>
    <dgm:pt modelId="{EB5DE098-9244-40B0-9985-3D1DB1535445}" type="pres">
      <dgm:prSet presAssocID="{0BE23363-5AE4-4459-8BE7-449D5345F9E5}" presName="horz1" presStyleCnt="0"/>
      <dgm:spPr/>
    </dgm:pt>
    <dgm:pt modelId="{EF14E8DE-3685-4BB6-9F95-E9082B30B9CA}" type="pres">
      <dgm:prSet presAssocID="{0BE23363-5AE4-4459-8BE7-449D5345F9E5}" presName="tx1" presStyleLbl="revTx" presStyleIdx="0" presStyleCnt="4"/>
      <dgm:spPr/>
    </dgm:pt>
    <dgm:pt modelId="{2C78D718-EBCB-451D-8369-A9250AF11032}" type="pres">
      <dgm:prSet presAssocID="{0BE23363-5AE4-4459-8BE7-449D5345F9E5}" presName="vert1" presStyleCnt="0"/>
      <dgm:spPr/>
    </dgm:pt>
    <dgm:pt modelId="{BE8D240D-EF45-4BBE-A2CB-341A60A3E11D}" type="pres">
      <dgm:prSet presAssocID="{DF6972BC-EBD2-4FA1-AB69-A00516727065}" presName="thickLine" presStyleLbl="alignNode1" presStyleIdx="1" presStyleCnt="4"/>
      <dgm:spPr/>
    </dgm:pt>
    <dgm:pt modelId="{6598FDDD-B421-448D-8674-75915DC8D946}" type="pres">
      <dgm:prSet presAssocID="{DF6972BC-EBD2-4FA1-AB69-A00516727065}" presName="horz1" presStyleCnt="0"/>
      <dgm:spPr/>
    </dgm:pt>
    <dgm:pt modelId="{0E37A22E-C57B-406C-AC04-108B927C1CF6}" type="pres">
      <dgm:prSet presAssocID="{DF6972BC-EBD2-4FA1-AB69-A00516727065}" presName="tx1" presStyleLbl="revTx" presStyleIdx="1" presStyleCnt="4"/>
      <dgm:spPr/>
    </dgm:pt>
    <dgm:pt modelId="{0233F2A3-0BDF-47B3-994C-06729FEC83C6}" type="pres">
      <dgm:prSet presAssocID="{DF6972BC-EBD2-4FA1-AB69-A00516727065}" presName="vert1" presStyleCnt="0"/>
      <dgm:spPr/>
    </dgm:pt>
    <dgm:pt modelId="{DE5C1703-A538-4994-8758-63384F0679F3}" type="pres">
      <dgm:prSet presAssocID="{0AC330BE-512A-4702-94A4-69FB056A4851}" presName="thickLine" presStyleLbl="alignNode1" presStyleIdx="2" presStyleCnt="4"/>
      <dgm:spPr/>
    </dgm:pt>
    <dgm:pt modelId="{AD7328FC-D327-4CCD-B273-3A5101430F50}" type="pres">
      <dgm:prSet presAssocID="{0AC330BE-512A-4702-94A4-69FB056A4851}" presName="horz1" presStyleCnt="0"/>
      <dgm:spPr/>
    </dgm:pt>
    <dgm:pt modelId="{CF380DA7-86C2-4E22-B5A8-8073D0719CA1}" type="pres">
      <dgm:prSet presAssocID="{0AC330BE-512A-4702-94A4-69FB056A4851}" presName="tx1" presStyleLbl="revTx" presStyleIdx="2" presStyleCnt="4"/>
      <dgm:spPr/>
    </dgm:pt>
    <dgm:pt modelId="{159FA757-4ACA-40CB-8CE1-53384FACA9D3}" type="pres">
      <dgm:prSet presAssocID="{0AC330BE-512A-4702-94A4-69FB056A4851}" presName="vert1" presStyleCnt="0"/>
      <dgm:spPr/>
    </dgm:pt>
    <dgm:pt modelId="{E3B29C23-025C-4A00-895E-73DB95A79CAF}" type="pres">
      <dgm:prSet presAssocID="{07B4292B-C5A4-431B-ABC0-729810B68C53}" presName="thickLine" presStyleLbl="alignNode1" presStyleIdx="3" presStyleCnt="4"/>
      <dgm:spPr/>
    </dgm:pt>
    <dgm:pt modelId="{2D654E50-AA8B-447D-BC12-373C4E4603DF}" type="pres">
      <dgm:prSet presAssocID="{07B4292B-C5A4-431B-ABC0-729810B68C53}" presName="horz1" presStyleCnt="0"/>
      <dgm:spPr/>
    </dgm:pt>
    <dgm:pt modelId="{4C1C14DB-6508-4A62-BB91-504A55D70B8E}" type="pres">
      <dgm:prSet presAssocID="{07B4292B-C5A4-431B-ABC0-729810B68C53}" presName="tx1" presStyleLbl="revTx" presStyleIdx="3" presStyleCnt="4"/>
      <dgm:spPr/>
    </dgm:pt>
    <dgm:pt modelId="{A3663C87-F81A-46EE-AF5A-4AC16E07AE05}" type="pres">
      <dgm:prSet presAssocID="{07B4292B-C5A4-431B-ABC0-729810B68C53}" presName="vert1" presStyleCnt="0"/>
      <dgm:spPr/>
    </dgm:pt>
  </dgm:ptLst>
  <dgm:cxnLst>
    <dgm:cxn modelId="{532D331F-58C1-47B8-B6E7-D894C7747CAC}" srcId="{87379F96-584B-4EF0-9BF5-3BE76CF994AC}" destId="{DF6972BC-EBD2-4FA1-AB69-A00516727065}" srcOrd="1" destOrd="0" parTransId="{0088290F-69BA-4EB5-9934-FF8868832656}" sibTransId="{80188F92-B462-45E5-85B4-AF0F8CA25A22}"/>
    <dgm:cxn modelId="{4A896630-3CD5-478B-9042-024560B313D3}" srcId="{87379F96-584B-4EF0-9BF5-3BE76CF994AC}" destId="{0BE23363-5AE4-4459-8BE7-449D5345F9E5}" srcOrd="0" destOrd="0" parTransId="{7ECEA9EC-13A5-467A-8CEA-0F3F4A253F66}" sibTransId="{B09AF9E6-8D23-4D17-B2DA-0F6444683FF4}"/>
    <dgm:cxn modelId="{3D424F32-B09B-42FC-B62E-30B5D5973663}" type="presOf" srcId="{DF6972BC-EBD2-4FA1-AB69-A00516727065}" destId="{0E37A22E-C57B-406C-AC04-108B927C1CF6}" srcOrd="0" destOrd="0" presId="urn:microsoft.com/office/officeart/2008/layout/LinedList"/>
    <dgm:cxn modelId="{52562636-CF21-4EDE-B903-715460207DF8}" type="presOf" srcId="{0AC330BE-512A-4702-94A4-69FB056A4851}" destId="{CF380DA7-86C2-4E22-B5A8-8073D0719CA1}" srcOrd="0" destOrd="0" presId="urn:microsoft.com/office/officeart/2008/layout/LinedList"/>
    <dgm:cxn modelId="{F72D9E73-A7D6-4CF4-9862-090F9F88E957}" type="presOf" srcId="{0BE23363-5AE4-4459-8BE7-449D5345F9E5}" destId="{EF14E8DE-3685-4BB6-9F95-E9082B30B9CA}" srcOrd="0" destOrd="0" presId="urn:microsoft.com/office/officeart/2008/layout/LinedList"/>
    <dgm:cxn modelId="{1C8BD681-6DFF-455E-B203-FA70B5F01A26}" srcId="{87379F96-584B-4EF0-9BF5-3BE76CF994AC}" destId="{07B4292B-C5A4-431B-ABC0-729810B68C53}" srcOrd="3" destOrd="0" parTransId="{C9743376-0408-418B-8DEE-31613847E591}" sibTransId="{899BE18D-5247-4E0B-95C1-EDFDDC1E0FE5}"/>
    <dgm:cxn modelId="{84626EB6-6BF0-4101-A6D1-BFA9BD7FCABF}" type="presOf" srcId="{87379F96-584B-4EF0-9BF5-3BE76CF994AC}" destId="{60BC3637-0608-4A73-8C08-E94C6A01175C}" srcOrd="0" destOrd="0" presId="urn:microsoft.com/office/officeart/2008/layout/LinedList"/>
    <dgm:cxn modelId="{00FF87B9-BDC6-47D4-AD4A-48FDDFEBA12B}" srcId="{87379F96-584B-4EF0-9BF5-3BE76CF994AC}" destId="{0AC330BE-512A-4702-94A4-69FB056A4851}" srcOrd="2" destOrd="0" parTransId="{237D887F-3A1C-4681-86A2-6E585567CF1E}" sibTransId="{2A616085-D714-4DD7-8D7E-9240228EA19E}"/>
    <dgm:cxn modelId="{9D97B0DB-5ED8-486D-B3FA-C38FBB4777EC}" type="presOf" srcId="{07B4292B-C5A4-431B-ABC0-729810B68C53}" destId="{4C1C14DB-6508-4A62-BB91-504A55D70B8E}" srcOrd="0" destOrd="0" presId="urn:microsoft.com/office/officeart/2008/layout/LinedList"/>
    <dgm:cxn modelId="{4DA28712-C20B-4A31-8B83-902CC36E2BFC}" type="presParOf" srcId="{60BC3637-0608-4A73-8C08-E94C6A01175C}" destId="{F11ABD98-6644-4AC3-B345-449E17255D36}" srcOrd="0" destOrd="0" presId="urn:microsoft.com/office/officeart/2008/layout/LinedList"/>
    <dgm:cxn modelId="{D71049F2-673D-4E2D-ADDD-3FAF5916FD70}" type="presParOf" srcId="{60BC3637-0608-4A73-8C08-E94C6A01175C}" destId="{EB5DE098-9244-40B0-9985-3D1DB1535445}" srcOrd="1" destOrd="0" presId="urn:microsoft.com/office/officeart/2008/layout/LinedList"/>
    <dgm:cxn modelId="{129A3C09-27B2-4408-8563-A9642380A277}" type="presParOf" srcId="{EB5DE098-9244-40B0-9985-3D1DB1535445}" destId="{EF14E8DE-3685-4BB6-9F95-E9082B30B9CA}" srcOrd="0" destOrd="0" presId="urn:microsoft.com/office/officeart/2008/layout/LinedList"/>
    <dgm:cxn modelId="{1E5D403E-B5C5-426C-BE55-2CF2B585F7FC}" type="presParOf" srcId="{EB5DE098-9244-40B0-9985-3D1DB1535445}" destId="{2C78D718-EBCB-451D-8369-A9250AF11032}" srcOrd="1" destOrd="0" presId="urn:microsoft.com/office/officeart/2008/layout/LinedList"/>
    <dgm:cxn modelId="{AF0F2669-9F7E-45B3-B312-77EC4E018FB7}" type="presParOf" srcId="{60BC3637-0608-4A73-8C08-E94C6A01175C}" destId="{BE8D240D-EF45-4BBE-A2CB-341A60A3E11D}" srcOrd="2" destOrd="0" presId="urn:microsoft.com/office/officeart/2008/layout/LinedList"/>
    <dgm:cxn modelId="{D8EA6233-5292-426F-8110-C839171E9D84}" type="presParOf" srcId="{60BC3637-0608-4A73-8C08-E94C6A01175C}" destId="{6598FDDD-B421-448D-8674-75915DC8D946}" srcOrd="3" destOrd="0" presId="urn:microsoft.com/office/officeart/2008/layout/LinedList"/>
    <dgm:cxn modelId="{461A4C3F-BB50-4904-9828-FE1B4CA1909B}" type="presParOf" srcId="{6598FDDD-B421-448D-8674-75915DC8D946}" destId="{0E37A22E-C57B-406C-AC04-108B927C1CF6}" srcOrd="0" destOrd="0" presId="urn:microsoft.com/office/officeart/2008/layout/LinedList"/>
    <dgm:cxn modelId="{D6C3686C-F9F9-4131-8014-D9F4B49EBC4A}" type="presParOf" srcId="{6598FDDD-B421-448D-8674-75915DC8D946}" destId="{0233F2A3-0BDF-47B3-994C-06729FEC83C6}" srcOrd="1" destOrd="0" presId="urn:microsoft.com/office/officeart/2008/layout/LinedList"/>
    <dgm:cxn modelId="{F3AE3158-1C18-415D-98DA-C599C9C4988D}" type="presParOf" srcId="{60BC3637-0608-4A73-8C08-E94C6A01175C}" destId="{DE5C1703-A538-4994-8758-63384F0679F3}" srcOrd="4" destOrd="0" presId="urn:microsoft.com/office/officeart/2008/layout/LinedList"/>
    <dgm:cxn modelId="{0CE700A3-8819-4E62-9D11-94B6F86B016A}" type="presParOf" srcId="{60BC3637-0608-4A73-8C08-E94C6A01175C}" destId="{AD7328FC-D327-4CCD-B273-3A5101430F50}" srcOrd="5" destOrd="0" presId="urn:microsoft.com/office/officeart/2008/layout/LinedList"/>
    <dgm:cxn modelId="{CC9532A8-2404-4829-9C2C-5C4FB8A8C083}" type="presParOf" srcId="{AD7328FC-D327-4CCD-B273-3A5101430F50}" destId="{CF380DA7-86C2-4E22-B5A8-8073D0719CA1}" srcOrd="0" destOrd="0" presId="urn:microsoft.com/office/officeart/2008/layout/LinedList"/>
    <dgm:cxn modelId="{3D7845F9-118D-4AEE-99C6-D768F8251189}" type="presParOf" srcId="{AD7328FC-D327-4CCD-B273-3A5101430F50}" destId="{159FA757-4ACA-40CB-8CE1-53384FACA9D3}" srcOrd="1" destOrd="0" presId="urn:microsoft.com/office/officeart/2008/layout/LinedList"/>
    <dgm:cxn modelId="{02B38FEC-8FF6-4B75-9E74-C03351B6B64D}" type="presParOf" srcId="{60BC3637-0608-4A73-8C08-E94C6A01175C}" destId="{E3B29C23-025C-4A00-895E-73DB95A79CAF}" srcOrd="6" destOrd="0" presId="urn:microsoft.com/office/officeart/2008/layout/LinedList"/>
    <dgm:cxn modelId="{8B5DD53C-264D-45AE-8A5E-60B6D416BA94}" type="presParOf" srcId="{60BC3637-0608-4A73-8C08-E94C6A01175C}" destId="{2D654E50-AA8B-447D-BC12-373C4E4603DF}" srcOrd="7" destOrd="0" presId="urn:microsoft.com/office/officeart/2008/layout/LinedList"/>
    <dgm:cxn modelId="{769BAC36-D059-4277-BD63-3E2608275212}" type="presParOf" srcId="{2D654E50-AA8B-447D-BC12-373C4E4603DF}" destId="{4C1C14DB-6508-4A62-BB91-504A55D70B8E}" srcOrd="0" destOrd="0" presId="urn:microsoft.com/office/officeart/2008/layout/LinedList"/>
    <dgm:cxn modelId="{F863BA17-2018-47F9-B17E-E9C224AC400C}" type="presParOf" srcId="{2D654E50-AA8B-447D-BC12-373C4E4603DF}" destId="{A3663C87-F81A-46EE-AF5A-4AC16E07AE0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9F8B92-54FB-47B9-A670-8D9994D38BC1}"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8D40D9E7-EB28-4AA9-BE55-91BFCB876CF3}">
      <dgm:prSet/>
      <dgm:spPr/>
      <dgm:t>
        <a:bodyPr/>
        <a:lstStyle/>
        <a:p>
          <a:r>
            <a:rPr lang="en-US" b="1"/>
            <a:t>Individens behov i centrum</a:t>
          </a:r>
          <a:r>
            <a:rPr lang="en-US"/>
            <a:t> – både vård och omsorg ska utgå från vad som är viktigt för den enskilde</a:t>
          </a:r>
        </a:p>
      </dgm:t>
    </dgm:pt>
    <dgm:pt modelId="{01152725-6DC9-499C-9C22-31E1CDFE1AC1}" type="parTrans" cxnId="{9A7F52A9-81A6-482F-B190-25282CF9B14B}">
      <dgm:prSet/>
      <dgm:spPr/>
      <dgm:t>
        <a:bodyPr/>
        <a:lstStyle/>
        <a:p>
          <a:endParaRPr lang="en-US"/>
        </a:p>
      </dgm:t>
    </dgm:pt>
    <dgm:pt modelId="{A1055531-63BA-46AC-8610-C205D5BD126B}" type="sibTrans" cxnId="{9A7F52A9-81A6-482F-B190-25282CF9B14B}">
      <dgm:prSet/>
      <dgm:spPr/>
      <dgm:t>
        <a:bodyPr/>
        <a:lstStyle/>
        <a:p>
          <a:endParaRPr lang="en-US"/>
        </a:p>
      </dgm:t>
    </dgm:pt>
    <dgm:pt modelId="{157714EC-C8A3-4573-A5C8-8DC9223A4049}">
      <dgm:prSet/>
      <dgm:spPr/>
      <dgm:t>
        <a:bodyPr/>
        <a:lstStyle/>
        <a:p>
          <a:r>
            <a:rPr lang="en-US" b="1"/>
            <a:t>Delaktighet och personcentrering</a:t>
          </a:r>
          <a:r>
            <a:rPr lang="en-US"/>
            <a:t> är grundläggande i båda reformerna</a:t>
          </a:r>
        </a:p>
      </dgm:t>
    </dgm:pt>
    <dgm:pt modelId="{12EE115C-22CA-4555-824C-84AC3F203FF6}" type="parTrans" cxnId="{D5F7250A-F16E-4B29-AE4A-935B4CA43FFA}">
      <dgm:prSet/>
      <dgm:spPr/>
      <dgm:t>
        <a:bodyPr/>
        <a:lstStyle/>
        <a:p>
          <a:endParaRPr lang="en-US"/>
        </a:p>
      </dgm:t>
    </dgm:pt>
    <dgm:pt modelId="{9732771C-0638-4FEA-B874-E759DC446B71}" type="sibTrans" cxnId="{D5F7250A-F16E-4B29-AE4A-935B4CA43FFA}">
      <dgm:prSet/>
      <dgm:spPr/>
      <dgm:t>
        <a:bodyPr/>
        <a:lstStyle/>
        <a:p>
          <a:endParaRPr lang="en-US"/>
        </a:p>
      </dgm:t>
    </dgm:pt>
    <dgm:pt modelId="{72092235-F2F1-4487-9C41-64B5CC40A868}">
      <dgm:prSet/>
      <dgm:spPr/>
      <dgm:t>
        <a:bodyPr/>
        <a:lstStyle/>
        <a:p>
          <a:r>
            <a:rPr lang="en-US" b="1"/>
            <a:t>Samverkan mellan aktörer</a:t>
          </a:r>
          <a:r>
            <a:rPr lang="en-US"/>
            <a:t> – region, kommun, civilsamhälle och individen ska arbeta tillsammans</a:t>
          </a:r>
        </a:p>
      </dgm:t>
    </dgm:pt>
    <dgm:pt modelId="{AB6B1E64-1009-44A3-82A0-4745E80C5635}" type="parTrans" cxnId="{66EE6C7C-EB39-43D5-A8BC-DA9C18D4C69A}">
      <dgm:prSet/>
      <dgm:spPr/>
      <dgm:t>
        <a:bodyPr/>
        <a:lstStyle/>
        <a:p>
          <a:endParaRPr lang="en-US"/>
        </a:p>
      </dgm:t>
    </dgm:pt>
    <dgm:pt modelId="{89D4672C-73DF-48A7-9412-2FEBE95168AF}" type="sibTrans" cxnId="{66EE6C7C-EB39-43D5-A8BC-DA9C18D4C69A}">
      <dgm:prSet/>
      <dgm:spPr/>
      <dgm:t>
        <a:bodyPr/>
        <a:lstStyle/>
        <a:p>
          <a:endParaRPr lang="en-US"/>
        </a:p>
      </dgm:t>
    </dgm:pt>
    <dgm:pt modelId="{5B428646-8F78-41AF-A028-613E2A51BAB4}" type="pres">
      <dgm:prSet presAssocID="{9F9F8B92-54FB-47B9-A670-8D9994D38BC1}" presName="vert0" presStyleCnt="0">
        <dgm:presLayoutVars>
          <dgm:dir/>
          <dgm:animOne val="branch"/>
          <dgm:animLvl val="lvl"/>
        </dgm:presLayoutVars>
      </dgm:prSet>
      <dgm:spPr/>
    </dgm:pt>
    <dgm:pt modelId="{A9ABC57A-46AE-41EF-A301-1CF7F1E44547}" type="pres">
      <dgm:prSet presAssocID="{8D40D9E7-EB28-4AA9-BE55-91BFCB876CF3}" presName="thickLine" presStyleLbl="alignNode1" presStyleIdx="0" presStyleCnt="3"/>
      <dgm:spPr/>
    </dgm:pt>
    <dgm:pt modelId="{E02A8D4D-B7C4-4386-9A0B-39A702B17629}" type="pres">
      <dgm:prSet presAssocID="{8D40D9E7-EB28-4AA9-BE55-91BFCB876CF3}" presName="horz1" presStyleCnt="0"/>
      <dgm:spPr/>
    </dgm:pt>
    <dgm:pt modelId="{37ADE527-56F0-474E-8214-94D39CDA6FC8}" type="pres">
      <dgm:prSet presAssocID="{8D40D9E7-EB28-4AA9-BE55-91BFCB876CF3}" presName="tx1" presStyleLbl="revTx" presStyleIdx="0" presStyleCnt="3"/>
      <dgm:spPr/>
    </dgm:pt>
    <dgm:pt modelId="{EFC6AD8E-34BB-4D9A-8ABF-7B63FBDE413B}" type="pres">
      <dgm:prSet presAssocID="{8D40D9E7-EB28-4AA9-BE55-91BFCB876CF3}" presName="vert1" presStyleCnt="0"/>
      <dgm:spPr/>
    </dgm:pt>
    <dgm:pt modelId="{5A0517F9-2FFF-42D2-BED7-FCAC54320998}" type="pres">
      <dgm:prSet presAssocID="{157714EC-C8A3-4573-A5C8-8DC9223A4049}" presName="thickLine" presStyleLbl="alignNode1" presStyleIdx="1" presStyleCnt="3"/>
      <dgm:spPr/>
    </dgm:pt>
    <dgm:pt modelId="{DD419A4F-6294-41C6-A8C6-DCBF2AF37338}" type="pres">
      <dgm:prSet presAssocID="{157714EC-C8A3-4573-A5C8-8DC9223A4049}" presName="horz1" presStyleCnt="0"/>
      <dgm:spPr/>
    </dgm:pt>
    <dgm:pt modelId="{ADDD594C-C419-458B-9663-D8A10107759C}" type="pres">
      <dgm:prSet presAssocID="{157714EC-C8A3-4573-A5C8-8DC9223A4049}" presName="tx1" presStyleLbl="revTx" presStyleIdx="1" presStyleCnt="3"/>
      <dgm:spPr/>
    </dgm:pt>
    <dgm:pt modelId="{2603C368-4C53-4576-8B45-DFF5B5ABBE6B}" type="pres">
      <dgm:prSet presAssocID="{157714EC-C8A3-4573-A5C8-8DC9223A4049}" presName="vert1" presStyleCnt="0"/>
      <dgm:spPr/>
    </dgm:pt>
    <dgm:pt modelId="{B1E2B283-2FB3-44C4-91CA-967B9B07A0A0}" type="pres">
      <dgm:prSet presAssocID="{72092235-F2F1-4487-9C41-64B5CC40A868}" presName="thickLine" presStyleLbl="alignNode1" presStyleIdx="2" presStyleCnt="3"/>
      <dgm:spPr/>
    </dgm:pt>
    <dgm:pt modelId="{D36DA659-26A4-4D61-9F60-F52BD69E917B}" type="pres">
      <dgm:prSet presAssocID="{72092235-F2F1-4487-9C41-64B5CC40A868}" presName="horz1" presStyleCnt="0"/>
      <dgm:spPr/>
    </dgm:pt>
    <dgm:pt modelId="{AC024E5C-5689-404A-9CD3-EFB4A5CE9821}" type="pres">
      <dgm:prSet presAssocID="{72092235-F2F1-4487-9C41-64B5CC40A868}" presName="tx1" presStyleLbl="revTx" presStyleIdx="2" presStyleCnt="3"/>
      <dgm:spPr/>
    </dgm:pt>
    <dgm:pt modelId="{EDC14F01-E88E-475E-98C8-BAE61538F7EB}" type="pres">
      <dgm:prSet presAssocID="{72092235-F2F1-4487-9C41-64B5CC40A868}" presName="vert1" presStyleCnt="0"/>
      <dgm:spPr/>
    </dgm:pt>
  </dgm:ptLst>
  <dgm:cxnLst>
    <dgm:cxn modelId="{E4FA1806-48C0-4082-9B78-E7B0995AC48B}" type="presOf" srcId="{9F9F8B92-54FB-47B9-A670-8D9994D38BC1}" destId="{5B428646-8F78-41AF-A028-613E2A51BAB4}" srcOrd="0" destOrd="0" presId="urn:microsoft.com/office/officeart/2008/layout/LinedList"/>
    <dgm:cxn modelId="{D5F7250A-F16E-4B29-AE4A-935B4CA43FFA}" srcId="{9F9F8B92-54FB-47B9-A670-8D9994D38BC1}" destId="{157714EC-C8A3-4573-A5C8-8DC9223A4049}" srcOrd="1" destOrd="0" parTransId="{12EE115C-22CA-4555-824C-84AC3F203FF6}" sibTransId="{9732771C-0638-4FEA-B874-E759DC446B71}"/>
    <dgm:cxn modelId="{1965860B-11A5-40A7-B01B-A00FC0ACD207}" type="presOf" srcId="{8D40D9E7-EB28-4AA9-BE55-91BFCB876CF3}" destId="{37ADE527-56F0-474E-8214-94D39CDA6FC8}" srcOrd="0" destOrd="0" presId="urn:microsoft.com/office/officeart/2008/layout/LinedList"/>
    <dgm:cxn modelId="{F9563622-0719-47AA-9044-178372D2D360}" type="presOf" srcId="{157714EC-C8A3-4573-A5C8-8DC9223A4049}" destId="{ADDD594C-C419-458B-9663-D8A10107759C}" srcOrd="0" destOrd="0" presId="urn:microsoft.com/office/officeart/2008/layout/LinedList"/>
    <dgm:cxn modelId="{8A4CEE3E-7A93-4F85-9055-8A4C514626ED}" type="presOf" srcId="{72092235-F2F1-4487-9C41-64B5CC40A868}" destId="{AC024E5C-5689-404A-9CD3-EFB4A5CE9821}" srcOrd="0" destOrd="0" presId="urn:microsoft.com/office/officeart/2008/layout/LinedList"/>
    <dgm:cxn modelId="{66EE6C7C-EB39-43D5-A8BC-DA9C18D4C69A}" srcId="{9F9F8B92-54FB-47B9-A670-8D9994D38BC1}" destId="{72092235-F2F1-4487-9C41-64B5CC40A868}" srcOrd="2" destOrd="0" parTransId="{AB6B1E64-1009-44A3-82A0-4745E80C5635}" sibTransId="{89D4672C-73DF-48A7-9412-2FEBE95168AF}"/>
    <dgm:cxn modelId="{9A7F52A9-81A6-482F-B190-25282CF9B14B}" srcId="{9F9F8B92-54FB-47B9-A670-8D9994D38BC1}" destId="{8D40D9E7-EB28-4AA9-BE55-91BFCB876CF3}" srcOrd="0" destOrd="0" parTransId="{01152725-6DC9-499C-9C22-31E1CDFE1AC1}" sibTransId="{A1055531-63BA-46AC-8610-C205D5BD126B}"/>
    <dgm:cxn modelId="{E2781039-4E82-444C-A12B-0639F2AD058B}" type="presParOf" srcId="{5B428646-8F78-41AF-A028-613E2A51BAB4}" destId="{A9ABC57A-46AE-41EF-A301-1CF7F1E44547}" srcOrd="0" destOrd="0" presId="urn:microsoft.com/office/officeart/2008/layout/LinedList"/>
    <dgm:cxn modelId="{9E3E1017-ED4A-4849-A9E0-1B6651C9CDA1}" type="presParOf" srcId="{5B428646-8F78-41AF-A028-613E2A51BAB4}" destId="{E02A8D4D-B7C4-4386-9A0B-39A702B17629}" srcOrd="1" destOrd="0" presId="urn:microsoft.com/office/officeart/2008/layout/LinedList"/>
    <dgm:cxn modelId="{B0232C5A-8EC3-4594-95A5-B4D57540DB0D}" type="presParOf" srcId="{E02A8D4D-B7C4-4386-9A0B-39A702B17629}" destId="{37ADE527-56F0-474E-8214-94D39CDA6FC8}" srcOrd="0" destOrd="0" presId="urn:microsoft.com/office/officeart/2008/layout/LinedList"/>
    <dgm:cxn modelId="{B905C29A-41CB-49B2-82C9-C49983FCA46D}" type="presParOf" srcId="{E02A8D4D-B7C4-4386-9A0B-39A702B17629}" destId="{EFC6AD8E-34BB-4D9A-8ABF-7B63FBDE413B}" srcOrd="1" destOrd="0" presId="urn:microsoft.com/office/officeart/2008/layout/LinedList"/>
    <dgm:cxn modelId="{80DB2904-EB38-4ECE-9873-2A988C35D08E}" type="presParOf" srcId="{5B428646-8F78-41AF-A028-613E2A51BAB4}" destId="{5A0517F9-2FFF-42D2-BED7-FCAC54320998}" srcOrd="2" destOrd="0" presId="urn:microsoft.com/office/officeart/2008/layout/LinedList"/>
    <dgm:cxn modelId="{B2EAEA60-D314-4FF6-BB32-FB1FE6E2F4D7}" type="presParOf" srcId="{5B428646-8F78-41AF-A028-613E2A51BAB4}" destId="{DD419A4F-6294-41C6-A8C6-DCBF2AF37338}" srcOrd="3" destOrd="0" presId="urn:microsoft.com/office/officeart/2008/layout/LinedList"/>
    <dgm:cxn modelId="{3C2F99C1-770D-4074-821F-3510D8911356}" type="presParOf" srcId="{DD419A4F-6294-41C6-A8C6-DCBF2AF37338}" destId="{ADDD594C-C419-458B-9663-D8A10107759C}" srcOrd="0" destOrd="0" presId="urn:microsoft.com/office/officeart/2008/layout/LinedList"/>
    <dgm:cxn modelId="{D59368C2-757C-4A78-8A46-3F166DF6A737}" type="presParOf" srcId="{DD419A4F-6294-41C6-A8C6-DCBF2AF37338}" destId="{2603C368-4C53-4576-8B45-DFF5B5ABBE6B}" srcOrd="1" destOrd="0" presId="urn:microsoft.com/office/officeart/2008/layout/LinedList"/>
    <dgm:cxn modelId="{85600510-8F8E-461C-A0A0-594F79A84C0E}" type="presParOf" srcId="{5B428646-8F78-41AF-A028-613E2A51BAB4}" destId="{B1E2B283-2FB3-44C4-91CA-967B9B07A0A0}" srcOrd="4" destOrd="0" presId="urn:microsoft.com/office/officeart/2008/layout/LinedList"/>
    <dgm:cxn modelId="{DF8E86BB-B582-4888-9BC9-C2B9E6281D6C}" type="presParOf" srcId="{5B428646-8F78-41AF-A028-613E2A51BAB4}" destId="{D36DA659-26A4-4D61-9F60-F52BD69E917B}" srcOrd="5" destOrd="0" presId="urn:microsoft.com/office/officeart/2008/layout/LinedList"/>
    <dgm:cxn modelId="{5781F2B0-16A8-4F35-9A01-0237754837E0}" type="presParOf" srcId="{D36DA659-26A4-4D61-9F60-F52BD69E917B}" destId="{AC024E5C-5689-404A-9CD3-EFB4A5CE9821}" srcOrd="0" destOrd="0" presId="urn:microsoft.com/office/officeart/2008/layout/LinedList"/>
    <dgm:cxn modelId="{EDB4FC17-0671-45E6-830F-4BDD20C2F1FE}" type="presParOf" srcId="{D36DA659-26A4-4D61-9F60-F52BD69E917B}" destId="{EDC14F01-E88E-475E-98C8-BAE61538F7E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37FE6-723A-4D01-A3E1-1E7A09651734}">
      <dsp:nvSpPr>
        <dsp:cNvPr id="0" name=""/>
        <dsp:cNvSpPr/>
      </dsp:nvSpPr>
      <dsp:spPr>
        <a:xfrm>
          <a:off x="0" y="0"/>
          <a:ext cx="2850058" cy="32766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2202" tIns="330200" rIns="222202" bIns="330200" numCol="1" spcCol="1270" anchor="t" anchorCtr="0">
          <a:noAutofit/>
        </a:bodyPr>
        <a:lstStyle/>
        <a:p>
          <a:pPr marL="0" lvl="0" indent="0" algn="l" defTabSz="844550">
            <a:lnSpc>
              <a:spcPct val="90000"/>
            </a:lnSpc>
            <a:spcBef>
              <a:spcPct val="0"/>
            </a:spcBef>
            <a:spcAft>
              <a:spcPct val="35000"/>
            </a:spcAft>
            <a:buNone/>
          </a:pPr>
          <a:r>
            <a:rPr lang="en-US" sz="1900" kern="1200"/>
            <a:t>Region Sörmland och kommunerna har en </a:t>
          </a:r>
          <a:r>
            <a:rPr lang="en-US" sz="1900" b="1" kern="1200"/>
            <a:t>gemensam färdplan</a:t>
          </a:r>
          <a:r>
            <a:rPr lang="en-US" sz="1900" kern="1200"/>
            <a:t>.</a:t>
          </a:r>
        </a:p>
      </dsp:txBody>
      <dsp:txXfrm>
        <a:off x="0" y="1245108"/>
        <a:ext cx="2850058" cy="1965960"/>
      </dsp:txXfrm>
    </dsp:sp>
    <dsp:sp modelId="{97405AE7-6822-4097-B096-2A73AEC2DD56}">
      <dsp:nvSpPr>
        <dsp:cNvPr id="0" name=""/>
        <dsp:cNvSpPr/>
      </dsp:nvSpPr>
      <dsp:spPr>
        <a:xfrm>
          <a:off x="933539" y="327659"/>
          <a:ext cx="982980" cy="98298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637" tIns="12700" rIns="76637" bIns="12700" numCol="1" spcCol="1270" anchor="ctr" anchorCtr="0">
          <a:noAutofit/>
        </a:bodyPr>
        <a:lstStyle/>
        <a:p>
          <a:pPr marL="0" lvl="0" indent="0" algn="ctr" defTabSz="2089150">
            <a:lnSpc>
              <a:spcPct val="90000"/>
            </a:lnSpc>
            <a:spcBef>
              <a:spcPct val="0"/>
            </a:spcBef>
            <a:spcAft>
              <a:spcPct val="35000"/>
            </a:spcAft>
            <a:buNone/>
          </a:pPr>
          <a:r>
            <a:rPr lang="en-US" sz="4700" kern="1200"/>
            <a:t>1</a:t>
          </a:r>
        </a:p>
      </dsp:txBody>
      <dsp:txXfrm>
        <a:off x="1077493" y="471613"/>
        <a:ext cx="695072" cy="695072"/>
      </dsp:txXfrm>
    </dsp:sp>
    <dsp:sp modelId="{D5D8098B-6B07-457E-82E2-825316453D7C}">
      <dsp:nvSpPr>
        <dsp:cNvPr id="0" name=""/>
        <dsp:cNvSpPr/>
      </dsp:nvSpPr>
      <dsp:spPr>
        <a:xfrm>
          <a:off x="0" y="3276528"/>
          <a:ext cx="2850058"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F515D6-A65C-4C6E-97FD-1AFDF2FC6AF6}">
      <dsp:nvSpPr>
        <dsp:cNvPr id="0" name=""/>
        <dsp:cNvSpPr/>
      </dsp:nvSpPr>
      <dsp:spPr>
        <a:xfrm>
          <a:off x="3135064" y="0"/>
          <a:ext cx="2850058" cy="32766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2202" tIns="330200" rIns="222202" bIns="330200" numCol="1" spcCol="1270" anchor="t" anchorCtr="0">
          <a:noAutofit/>
        </a:bodyPr>
        <a:lstStyle/>
        <a:p>
          <a:pPr marL="0" lvl="0" indent="0" algn="l" defTabSz="844550">
            <a:lnSpc>
              <a:spcPct val="90000"/>
            </a:lnSpc>
            <a:spcBef>
              <a:spcPct val="0"/>
            </a:spcBef>
            <a:spcAft>
              <a:spcPct val="35000"/>
            </a:spcAft>
            <a:buNone/>
          </a:pPr>
          <a:r>
            <a:rPr lang="en-US" sz="1900" kern="1200"/>
            <a:t>Lokala projekt har startat, t.ex. samverkan kring äldre och barn.</a:t>
          </a:r>
        </a:p>
      </dsp:txBody>
      <dsp:txXfrm>
        <a:off x="3135064" y="1245108"/>
        <a:ext cx="2850058" cy="1965960"/>
      </dsp:txXfrm>
    </dsp:sp>
    <dsp:sp modelId="{E69B03D4-1E0C-4F15-8819-110B359ECBBA}">
      <dsp:nvSpPr>
        <dsp:cNvPr id="0" name=""/>
        <dsp:cNvSpPr/>
      </dsp:nvSpPr>
      <dsp:spPr>
        <a:xfrm>
          <a:off x="4068603" y="327659"/>
          <a:ext cx="982980" cy="98298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637" tIns="12700" rIns="76637" bIns="12700" numCol="1" spcCol="1270" anchor="ctr" anchorCtr="0">
          <a:noAutofit/>
        </a:bodyPr>
        <a:lstStyle/>
        <a:p>
          <a:pPr marL="0" lvl="0" indent="0" algn="ctr" defTabSz="2089150">
            <a:lnSpc>
              <a:spcPct val="90000"/>
            </a:lnSpc>
            <a:spcBef>
              <a:spcPct val="0"/>
            </a:spcBef>
            <a:spcAft>
              <a:spcPct val="35000"/>
            </a:spcAft>
            <a:buNone/>
          </a:pPr>
          <a:r>
            <a:rPr lang="en-US" sz="4700" kern="1200"/>
            <a:t>2</a:t>
          </a:r>
        </a:p>
      </dsp:txBody>
      <dsp:txXfrm>
        <a:off x="4212557" y="471613"/>
        <a:ext cx="695072" cy="695072"/>
      </dsp:txXfrm>
    </dsp:sp>
    <dsp:sp modelId="{1215B18E-BFA1-483B-AF95-D1127EC2E7A3}">
      <dsp:nvSpPr>
        <dsp:cNvPr id="0" name=""/>
        <dsp:cNvSpPr/>
      </dsp:nvSpPr>
      <dsp:spPr>
        <a:xfrm>
          <a:off x="3135064" y="3276528"/>
          <a:ext cx="2850058"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44E07D-4ADA-4CB4-9735-119383A04CF7}">
      <dsp:nvSpPr>
        <dsp:cNvPr id="0" name=""/>
        <dsp:cNvSpPr/>
      </dsp:nvSpPr>
      <dsp:spPr>
        <a:xfrm>
          <a:off x="6270128" y="0"/>
          <a:ext cx="2850058" cy="32766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2202" tIns="330200" rIns="222202" bIns="330200" numCol="1" spcCol="1270" anchor="t" anchorCtr="0">
          <a:noAutofit/>
        </a:bodyPr>
        <a:lstStyle/>
        <a:p>
          <a:pPr marL="0" lvl="0" indent="0" algn="l" defTabSz="844550">
            <a:lnSpc>
              <a:spcPct val="90000"/>
            </a:lnSpc>
            <a:spcBef>
              <a:spcPct val="0"/>
            </a:spcBef>
            <a:spcAft>
              <a:spcPct val="35000"/>
            </a:spcAft>
            <a:buNone/>
          </a:pPr>
          <a:r>
            <a:rPr lang="en-US" sz="1900" kern="1200"/>
            <a:t>Mycket arbete sker fortfarande på </a:t>
          </a:r>
          <a:r>
            <a:rPr lang="en-US" sz="1900" b="1" kern="1200"/>
            <a:t>strategisk nivå</a:t>
          </a:r>
          <a:r>
            <a:rPr lang="en-US" sz="1900" kern="1200"/>
            <a:t> – inte alltid synligt i vardagen.</a:t>
          </a:r>
        </a:p>
      </dsp:txBody>
      <dsp:txXfrm>
        <a:off x="6270128" y="1245108"/>
        <a:ext cx="2850058" cy="1965960"/>
      </dsp:txXfrm>
    </dsp:sp>
    <dsp:sp modelId="{67C51A93-258E-4E7F-8A33-FF2BFD274C93}">
      <dsp:nvSpPr>
        <dsp:cNvPr id="0" name=""/>
        <dsp:cNvSpPr/>
      </dsp:nvSpPr>
      <dsp:spPr>
        <a:xfrm>
          <a:off x="7203667" y="327659"/>
          <a:ext cx="982980" cy="98298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637" tIns="12700" rIns="76637" bIns="12700" numCol="1" spcCol="1270" anchor="ctr" anchorCtr="0">
          <a:noAutofit/>
        </a:bodyPr>
        <a:lstStyle/>
        <a:p>
          <a:pPr marL="0" lvl="0" indent="0" algn="ctr" defTabSz="2089150">
            <a:lnSpc>
              <a:spcPct val="90000"/>
            </a:lnSpc>
            <a:spcBef>
              <a:spcPct val="0"/>
            </a:spcBef>
            <a:spcAft>
              <a:spcPct val="35000"/>
            </a:spcAft>
            <a:buNone/>
          </a:pPr>
          <a:r>
            <a:rPr lang="en-US" sz="4700" kern="1200"/>
            <a:t>3</a:t>
          </a:r>
        </a:p>
      </dsp:txBody>
      <dsp:txXfrm>
        <a:off x="7347621" y="471613"/>
        <a:ext cx="695072" cy="695072"/>
      </dsp:txXfrm>
    </dsp:sp>
    <dsp:sp modelId="{D74C0B12-DC54-4F54-833F-C0808AA20D7A}">
      <dsp:nvSpPr>
        <dsp:cNvPr id="0" name=""/>
        <dsp:cNvSpPr/>
      </dsp:nvSpPr>
      <dsp:spPr>
        <a:xfrm>
          <a:off x="6270128" y="3276528"/>
          <a:ext cx="2850058"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ABD98-6644-4AC3-B345-449E17255D36}">
      <dsp:nvSpPr>
        <dsp:cNvPr id="0" name=""/>
        <dsp:cNvSpPr/>
      </dsp:nvSpPr>
      <dsp:spPr>
        <a:xfrm>
          <a:off x="0" y="0"/>
          <a:ext cx="912018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14E8DE-3685-4BB6-9F95-E9082B30B9CA}">
      <dsp:nvSpPr>
        <dsp:cNvPr id="0" name=""/>
        <dsp:cNvSpPr/>
      </dsp:nvSpPr>
      <dsp:spPr>
        <a:xfrm>
          <a:off x="0" y="0"/>
          <a:ext cx="9120187" cy="819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Brist på vårdpersonal</a:t>
          </a:r>
          <a:r>
            <a:rPr lang="en-US" sz="2300" kern="1200"/>
            <a:t>, särskilt inom primärvård</a:t>
          </a:r>
        </a:p>
      </dsp:txBody>
      <dsp:txXfrm>
        <a:off x="0" y="0"/>
        <a:ext cx="9120187" cy="819150"/>
      </dsp:txXfrm>
    </dsp:sp>
    <dsp:sp modelId="{BE8D240D-EF45-4BBE-A2CB-341A60A3E11D}">
      <dsp:nvSpPr>
        <dsp:cNvPr id="0" name=""/>
        <dsp:cNvSpPr/>
      </dsp:nvSpPr>
      <dsp:spPr>
        <a:xfrm>
          <a:off x="0" y="819149"/>
          <a:ext cx="912018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37A22E-C57B-406C-AC04-108B927C1CF6}">
      <dsp:nvSpPr>
        <dsp:cNvPr id="0" name=""/>
        <dsp:cNvSpPr/>
      </dsp:nvSpPr>
      <dsp:spPr>
        <a:xfrm>
          <a:off x="0" y="819150"/>
          <a:ext cx="9120187" cy="819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Svårigheter att samverka</a:t>
          </a:r>
          <a:r>
            <a:rPr lang="en-US" sz="2300" kern="1200"/>
            <a:t> mellan kommun och region. Har kommun och region samma bild av omställningen? Har vi kommit olika långt?</a:t>
          </a:r>
        </a:p>
      </dsp:txBody>
      <dsp:txXfrm>
        <a:off x="0" y="819150"/>
        <a:ext cx="9120187" cy="819150"/>
      </dsp:txXfrm>
    </dsp:sp>
    <dsp:sp modelId="{DE5C1703-A538-4994-8758-63384F0679F3}">
      <dsp:nvSpPr>
        <dsp:cNvPr id="0" name=""/>
        <dsp:cNvSpPr/>
      </dsp:nvSpPr>
      <dsp:spPr>
        <a:xfrm>
          <a:off x="0" y="1638299"/>
          <a:ext cx="912018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380DA7-86C2-4E22-B5A8-8073D0719CA1}">
      <dsp:nvSpPr>
        <dsp:cNvPr id="0" name=""/>
        <dsp:cNvSpPr/>
      </dsp:nvSpPr>
      <dsp:spPr>
        <a:xfrm>
          <a:off x="0" y="1638300"/>
          <a:ext cx="9120187" cy="819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Digitala hinder</a:t>
          </a:r>
          <a:r>
            <a:rPr lang="en-US" sz="2300" kern="1200"/>
            <a:t> – olika system, sekretessproblem</a:t>
          </a:r>
        </a:p>
      </dsp:txBody>
      <dsp:txXfrm>
        <a:off x="0" y="1638300"/>
        <a:ext cx="9120187" cy="819150"/>
      </dsp:txXfrm>
    </dsp:sp>
    <dsp:sp modelId="{E3B29C23-025C-4A00-895E-73DB95A79CAF}">
      <dsp:nvSpPr>
        <dsp:cNvPr id="0" name=""/>
        <dsp:cNvSpPr/>
      </dsp:nvSpPr>
      <dsp:spPr>
        <a:xfrm>
          <a:off x="0" y="2457450"/>
          <a:ext cx="912018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1C14DB-6508-4A62-BB91-504A55D70B8E}">
      <dsp:nvSpPr>
        <dsp:cNvPr id="0" name=""/>
        <dsp:cNvSpPr/>
      </dsp:nvSpPr>
      <dsp:spPr>
        <a:xfrm>
          <a:off x="0" y="2457450"/>
          <a:ext cx="9120187" cy="819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Vården styrs ibland mer av organisation än av </a:t>
          </a:r>
          <a:r>
            <a:rPr lang="en-US" sz="2300" b="1" kern="1200"/>
            <a:t>individens behov</a:t>
          </a:r>
          <a:endParaRPr lang="en-US" sz="2300" kern="1200"/>
        </a:p>
      </dsp:txBody>
      <dsp:txXfrm>
        <a:off x="0" y="2457450"/>
        <a:ext cx="9120187" cy="8191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BC57A-46AE-41EF-A301-1CF7F1E44547}">
      <dsp:nvSpPr>
        <dsp:cNvPr id="0" name=""/>
        <dsp:cNvSpPr/>
      </dsp:nvSpPr>
      <dsp:spPr>
        <a:xfrm>
          <a:off x="0" y="1599"/>
          <a:ext cx="912018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ADE527-56F0-474E-8214-94D39CDA6FC8}">
      <dsp:nvSpPr>
        <dsp:cNvPr id="0" name=""/>
        <dsp:cNvSpPr/>
      </dsp:nvSpPr>
      <dsp:spPr>
        <a:xfrm>
          <a:off x="0" y="1599"/>
          <a:ext cx="9120187" cy="1091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Individens behov i centrum</a:t>
          </a:r>
          <a:r>
            <a:rPr lang="en-US" sz="3000" kern="1200"/>
            <a:t> – både vård och omsorg ska utgå från vad som är viktigt för den enskilde</a:t>
          </a:r>
        </a:p>
      </dsp:txBody>
      <dsp:txXfrm>
        <a:off x="0" y="1599"/>
        <a:ext cx="9120187" cy="1091133"/>
      </dsp:txXfrm>
    </dsp:sp>
    <dsp:sp modelId="{5A0517F9-2FFF-42D2-BED7-FCAC54320998}">
      <dsp:nvSpPr>
        <dsp:cNvPr id="0" name=""/>
        <dsp:cNvSpPr/>
      </dsp:nvSpPr>
      <dsp:spPr>
        <a:xfrm>
          <a:off x="0" y="1092733"/>
          <a:ext cx="912018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DD594C-C419-458B-9663-D8A10107759C}">
      <dsp:nvSpPr>
        <dsp:cNvPr id="0" name=""/>
        <dsp:cNvSpPr/>
      </dsp:nvSpPr>
      <dsp:spPr>
        <a:xfrm>
          <a:off x="0" y="1092733"/>
          <a:ext cx="9120187" cy="1091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Delaktighet och personcentrering</a:t>
          </a:r>
          <a:r>
            <a:rPr lang="en-US" sz="3000" kern="1200"/>
            <a:t> är grundläggande i båda reformerna</a:t>
          </a:r>
        </a:p>
      </dsp:txBody>
      <dsp:txXfrm>
        <a:off x="0" y="1092733"/>
        <a:ext cx="9120187" cy="1091133"/>
      </dsp:txXfrm>
    </dsp:sp>
    <dsp:sp modelId="{B1E2B283-2FB3-44C4-91CA-967B9B07A0A0}">
      <dsp:nvSpPr>
        <dsp:cNvPr id="0" name=""/>
        <dsp:cNvSpPr/>
      </dsp:nvSpPr>
      <dsp:spPr>
        <a:xfrm>
          <a:off x="0" y="2183866"/>
          <a:ext cx="912018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024E5C-5689-404A-9CD3-EFB4A5CE9821}">
      <dsp:nvSpPr>
        <dsp:cNvPr id="0" name=""/>
        <dsp:cNvSpPr/>
      </dsp:nvSpPr>
      <dsp:spPr>
        <a:xfrm>
          <a:off x="0" y="2183866"/>
          <a:ext cx="9120187" cy="1091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Samverkan mellan aktörer</a:t>
          </a:r>
          <a:r>
            <a:rPr lang="en-US" sz="3000" kern="1200"/>
            <a:t> – region, kommun, civilsamhälle och individen ska arbeta tillsammans</a:t>
          </a:r>
        </a:p>
      </dsp:txBody>
      <dsp:txXfrm>
        <a:off x="0" y="2183866"/>
        <a:ext cx="9120187" cy="1091133"/>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F7D065-2BD1-40DF-9F3C-28015C5392D2}" type="datetimeFigureOut">
              <a:rPr lang="sv-SE" smtClean="0"/>
              <a:t>2025-11-24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E20E8-F6AB-43BE-AC0C-B565C6729109}" type="slidenum">
              <a:rPr lang="sv-SE" smtClean="0"/>
              <a:t>‹#›</a:t>
            </a:fld>
            <a:endParaRPr lang="sv-SE"/>
          </a:p>
        </p:txBody>
      </p:sp>
    </p:spTree>
    <p:extLst>
      <p:ext uri="{BB962C8B-B14F-4D97-AF65-F5344CB8AC3E}">
        <p14:creationId xmlns:p14="http://schemas.microsoft.com/office/powerpoint/2010/main" val="2106953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Från organisation till relation</a:t>
            </a:r>
          </a:p>
          <a:p>
            <a:pPr marL="171450" indent="-171450">
              <a:buFont typeface="Arial" panose="020B0604020202020204" pitchFamily="34" charset="0"/>
              <a:buChar char="•"/>
            </a:pPr>
            <a:r>
              <a:rPr lang="sv-SE" sz="1200" dirty="0">
                <a:solidFill>
                  <a:schemeClr val="tx1"/>
                </a:solidFill>
              </a:rPr>
              <a:t>Utgå från patientens/brukarens individuella förutsättningar, förmågor och behov och bidra till trygghet</a:t>
            </a:r>
            <a:endParaRPr lang="sv-SE" sz="1200" dirty="0"/>
          </a:p>
          <a:p>
            <a:pPr marL="171450" indent="-171450">
              <a:buFont typeface="Arial" panose="020B0604020202020204" pitchFamily="34" charset="0"/>
              <a:buChar char="•"/>
            </a:pPr>
            <a:r>
              <a:rPr lang="sv-SE" sz="1200" dirty="0">
                <a:solidFill>
                  <a:schemeClr val="tx1"/>
                </a:solidFill>
              </a:rPr>
              <a:t>Utgå från att relationer är centrala för kvalitet och effektivitet</a:t>
            </a:r>
          </a:p>
          <a:p>
            <a:endParaRPr lang="sv-SE" dirty="0"/>
          </a:p>
          <a:p>
            <a:r>
              <a:rPr lang="sv-SE" dirty="0"/>
              <a:t>Från reaktiv till proaktiv och hälsofrämjande</a:t>
            </a:r>
          </a:p>
          <a:p>
            <a:pPr marL="171450" indent="-171450">
              <a:buFont typeface="Arial" panose="020B0604020202020204" pitchFamily="34" charset="0"/>
              <a:buChar char="•"/>
            </a:pPr>
            <a:r>
              <a:rPr lang="sv-SE" sz="1200" dirty="0">
                <a:solidFill>
                  <a:schemeClr val="tx1"/>
                </a:solidFill>
              </a:rPr>
              <a:t>Hälsofrämjande, förebyggande och proaktiva insatser är det mest hållbara arbetssättet</a:t>
            </a:r>
          </a:p>
          <a:p>
            <a:pPr marL="171450" indent="-171450">
              <a:buFont typeface="Arial" panose="020B0604020202020204" pitchFamily="34" charset="0"/>
              <a:buChar char="•"/>
            </a:pPr>
            <a:r>
              <a:rPr lang="sv-SE" sz="1200" dirty="0">
                <a:solidFill>
                  <a:schemeClr val="tx1"/>
                </a:solidFill>
              </a:rPr>
              <a:t>Skapa förutsättningar för självständighet och livskvalitet</a:t>
            </a:r>
          </a:p>
          <a:p>
            <a:pPr marL="171450" indent="-171450">
              <a:buFont typeface="Arial" panose="020B0604020202020204" pitchFamily="34" charset="0"/>
              <a:buChar char="•"/>
            </a:pPr>
            <a:r>
              <a:rPr lang="sv-SE" sz="1200" dirty="0">
                <a:solidFill>
                  <a:schemeClr val="tx1"/>
                </a:solidFill>
              </a:rPr>
              <a:t>Skapa förutsättningar för jämlik hälsa</a:t>
            </a:r>
          </a:p>
          <a:p>
            <a:pPr marL="171450" indent="-171450">
              <a:buFont typeface="Arial" panose="020B0604020202020204" pitchFamily="34" charset="0"/>
              <a:buChar char="•"/>
            </a:pPr>
            <a:endParaRPr lang="sv-SE" sz="1200" dirty="0">
              <a:solidFill>
                <a:schemeClr val="tx1"/>
              </a:solidFill>
            </a:endParaRPr>
          </a:p>
          <a:p>
            <a:pPr marL="0" indent="0">
              <a:buFont typeface="Arial" panose="020B0604020202020204" pitchFamily="34" charset="0"/>
              <a:buNone/>
            </a:pPr>
            <a:r>
              <a:rPr lang="sv-SE" dirty="0"/>
              <a:t>Från isolerade vård- och omsorgsinsatser till samordning utifrån personens fokus</a:t>
            </a:r>
          </a:p>
          <a:p>
            <a:pPr marL="171450" indent="-171450">
              <a:buFont typeface="Arial" panose="020B0604020202020204" pitchFamily="34" charset="0"/>
              <a:buChar char="•"/>
            </a:pPr>
            <a:r>
              <a:rPr lang="sv-SE" sz="1200" dirty="0">
                <a:solidFill>
                  <a:srgbClr val="222221"/>
                </a:solidFill>
              </a:rPr>
              <a:t>Utgå från det bästa för patienten/brukaren i hela vård- och omsorgsprocessen</a:t>
            </a:r>
          </a:p>
          <a:p>
            <a:pPr marL="171450" indent="-171450">
              <a:buFont typeface="Arial" panose="020B0604020202020204" pitchFamily="34" charset="0"/>
              <a:buChar char="•"/>
            </a:pPr>
            <a:r>
              <a:rPr lang="sv-SE" sz="1200" dirty="0">
                <a:solidFill>
                  <a:srgbClr val="222221"/>
                </a:solidFill>
              </a:rPr>
              <a:t>Främja gemensamt ansvarstagande och tillit</a:t>
            </a:r>
          </a:p>
          <a:p>
            <a:pPr marL="171450" indent="-171450">
              <a:buFont typeface="Arial" panose="020B0604020202020204" pitchFamily="34" charset="0"/>
              <a:buChar char="•"/>
            </a:pPr>
            <a:r>
              <a:rPr lang="sv-SE" sz="1200" dirty="0">
                <a:solidFill>
                  <a:srgbClr val="222221"/>
                </a:solidFill>
              </a:rPr>
              <a:t>Skapa förutsättningar för jämlik vård och omsorg</a:t>
            </a:r>
            <a:endParaRPr lang="sv-SE" sz="1200" dirty="0"/>
          </a:p>
          <a:p>
            <a:pPr marL="0" indent="0">
              <a:buFont typeface="Arial" panose="020B0604020202020204" pitchFamily="34" charset="0"/>
              <a:buNone/>
            </a:pPr>
            <a:endParaRPr lang="sv-SE" sz="1200" dirty="0">
              <a:solidFill>
                <a:schemeClr val="tx1"/>
              </a:solidFill>
            </a:endParaRPr>
          </a:p>
          <a:p>
            <a:r>
              <a:rPr lang="sv-SE" dirty="0"/>
              <a:t>Från passiv mottagare till aktiv medskapare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solidFill>
                  <a:schemeClr val="tx1"/>
                </a:solidFill>
              </a:rPr>
              <a:t>Skapa tillsammans med invånare, patienter och brukare</a:t>
            </a:r>
          </a:p>
          <a:p>
            <a:endParaRPr lang="sv-SE" dirty="0"/>
          </a:p>
        </p:txBody>
      </p:sp>
      <p:sp>
        <p:nvSpPr>
          <p:cNvPr id="4" name="Platshållare för bildnummer 3"/>
          <p:cNvSpPr>
            <a:spLocks noGrp="1"/>
          </p:cNvSpPr>
          <p:nvPr>
            <p:ph type="sldNum" sz="quarter" idx="5"/>
          </p:nvPr>
        </p:nvSpPr>
        <p:spPr/>
        <p:txBody>
          <a:bodyPr/>
          <a:lstStyle/>
          <a:p>
            <a:fld id="{D9EE20E8-F6AB-43BE-AC0C-B565C6729109}" type="slidenum">
              <a:rPr lang="sv-SE" smtClean="0"/>
              <a:t>2</a:t>
            </a:fld>
            <a:endParaRPr lang="sv-SE"/>
          </a:p>
        </p:txBody>
      </p:sp>
    </p:spTree>
    <p:extLst>
      <p:ext uri="{BB962C8B-B14F-4D97-AF65-F5344CB8AC3E}">
        <p14:creationId xmlns:p14="http://schemas.microsoft.com/office/powerpoint/2010/main" val="2909082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Egenvård är den vård en person själv utför för att främja sin hälsa, förebygga sjukdom eller hantera en redan existerande sjukdom eller funktionsnedsättning. Det kan till exempel vara att ta mediciner enligt ordination, motionera, äta hälsosamt eller följa råd från vården.</a:t>
            </a:r>
          </a:p>
          <a:p>
            <a:endParaRPr lang="sv-SE" dirty="0"/>
          </a:p>
          <a:p>
            <a:r>
              <a:rPr lang="sv-SE" dirty="0"/>
              <a:t>Rehabilitering är en viktig del av folkhälsoarbetet eftersom den bidrar till att människor kan återfå eller behålla sin funktionsförmåga efter sjukdom eller skada, vilket i sin tur stärker individens livskvalitet och möjligheter till delaktighet i samhället.</a:t>
            </a:r>
          </a:p>
          <a:p>
            <a:endParaRPr lang="sv-SE" dirty="0"/>
          </a:p>
        </p:txBody>
      </p:sp>
      <p:sp>
        <p:nvSpPr>
          <p:cNvPr id="4" name="Platshållare för bildnummer 3"/>
          <p:cNvSpPr>
            <a:spLocks noGrp="1"/>
          </p:cNvSpPr>
          <p:nvPr>
            <p:ph type="sldNum" sz="quarter" idx="5"/>
          </p:nvPr>
        </p:nvSpPr>
        <p:spPr/>
        <p:txBody>
          <a:bodyPr/>
          <a:lstStyle/>
          <a:p>
            <a:fld id="{D9EE20E8-F6AB-43BE-AC0C-B565C6729109}" type="slidenum">
              <a:rPr lang="sv-SE" smtClean="0"/>
              <a:t>17</a:t>
            </a:fld>
            <a:endParaRPr lang="sv-SE"/>
          </a:p>
        </p:txBody>
      </p:sp>
    </p:spTree>
    <p:extLst>
      <p:ext uri="{BB962C8B-B14F-4D97-AF65-F5344CB8AC3E}">
        <p14:creationId xmlns:p14="http://schemas.microsoft.com/office/powerpoint/2010/main" val="3044631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600" dirty="0">
                <a:cs typeface="Calibri"/>
              </a:rPr>
              <a:t>Det </a:t>
            </a:r>
            <a:r>
              <a:rPr lang="en-US" sz="1600" dirty="0" err="1">
                <a:cs typeface="Calibri"/>
              </a:rPr>
              <a:t>är</a:t>
            </a:r>
            <a:r>
              <a:rPr lang="en-US" sz="1600" dirty="0">
                <a:cs typeface="Calibri"/>
              </a:rPr>
              <a:t> </a:t>
            </a:r>
            <a:r>
              <a:rPr lang="en-US" sz="1600" dirty="0" err="1">
                <a:cs typeface="Calibri"/>
              </a:rPr>
              <a:t>så</a:t>
            </a:r>
            <a:r>
              <a:rPr lang="en-US" sz="1600" dirty="0">
                <a:cs typeface="Calibri"/>
              </a:rPr>
              <a:t> </a:t>
            </a:r>
            <a:r>
              <a:rPr lang="en-US" sz="1600" dirty="0" err="1">
                <a:cs typeface="Calibri"/>
              </a:rPr>
              <a:t>viktigt</a:t>
            </a:r>
            <a:r>
              <a:rPr lang="en-US" sz="1600" dirty="0">
                <a:cs typeface="Calibri"/>
              </a:rPr>
              <a:t> </a:t>
            </a:r>
            <a:r>
              <a:rPr lang="en-US" sz="1600" dirty="0" err="1">
                <a:cs typeface="Calibri"/>
              </a:rPr>
              <a:t>att</a:t>
            </a:r>
            <a:r>
              <a:rPr lang="en-US" sz="1600" dirty="0">
                <a:cs typeface="Calibri"/>
              </a:rPr>
              <a:t> </a:t>
            </a:r>
            <a:r>
              <a:rPr lang="en-US" sz="1600" dirty="0" err="1">
                <a:cs typeface="Calibri"/>
              </a:rPr>
              <a:t>hålla</a:t>
            </a:r>
            <a:r>
              <a:rPr lang="en-US" sz="1600" dirty="0">
                <a:cs typeface="Calibri"/>
              </a:rPr>
              <a:t> </a:t>
            </a:r>
            <a:r>
              <a:rPr lang="en-US" sz="1600" dirty="0" err="1">
                <a:cs typeface="Calibri"/>
              </a:rPr>
              <a:t>fokus</a:t>
            </a:r>
            <a:r>
              <a:rPr lang="en-US" sz="1600" dirty="0">
                <a:cs typeface="Calibri"/>
              </a:rPr>
              <a:t> </a:t>
            </a:r>
            <a:r>
              <a:rPr lang="en-US" sz="1600" dirty="0" err="1">
                <a:cs typeface="Calibri"/>
              </a:rPr>
              <a:t>åt</a:t>
            </a:r>
            <a:r>
              <a:rPr lang="en-US" sz="1600" dirty="0">
                <a:cs typeface="Calibri"/>
              </a:rPr>
              <a:t> </a:t>
            </a:r>
            <a:r>
              <a:rPr lang="en-US" sz="1600" dirty="0" err="1">
                <a:cs typeface="Calibri"/>
              </a:rPr>
              <a:t>rätt</a:t>
            </a:r>
            <a:r>
              <a:rPr lang="en-US" sz="1600" dirty="0">
                <a:cs typeface="Calibri"/>
              </a:rPr>
              <a:t> </a:t>
            </a:r>
            <a:r>
              <a:rPr lang="en-US" sz="1600" dirty="0" err="1">
                <a:cs typeface="Calibri"/>
              </a:rPr>
              <a:t>håll</a:t>
            </a:r>
            <a:r>
              <a:rPr lang="en-US" sz="1600" dirty="0">
                <a:cs typeface="Calibri"/>
              </a:rPr>
              <a:t> men </a:t>
            </a:r>
            <a:r>
              <a:rPr lang="en-US" sz="1600" dirty="0" err="1">
                <a:cs typeface="Calibri"/>
              </a:rPr>
              <a:t>lära</a:t>
            </a:r>
            <a:r>
              <a:rPr lang="en-US" sz="1600" dirty="0">
                <a:cs typeface="Calibri"/>
              </a:rPr>
              <a:t> sig av </a:t>
            </a:r>
            <a:r>
              <a:rPr lang="en-US" sz="1600" dirty="0" err="1">
                <a:cs typeface="Calibri"/>
              </a:rPr>
              <a:t>vårt</a:t>
            </a:r>
            <a:r>
              <a:rPr lang="en-US" sz="1600" dirty="0">
                <a:cs typeface="Calibri"/>
              </a:rPr>
              <a:t> </a:t>
            </a:r>
            <a:r>
              <a:rPr lang="en-US" sz="1600" dirty="0" err="1">
                <a:cs typeface="Calibri"/>
              </a:rPr>
              <a:t>förflutna</a:t>
            </a:r>
            <a:r>
              <a:rPr lang="en-US" sz="1600" dirty="0">
                <a:cs typeface="Calibri"/>
              </a:rPr>
              <a:t>....</a:t>
            </a:r>
          </a:p>
        </p:txBody>
      </p:sp>
      <p:sp>
        <p:nvSpPr>
          <p:cNvPr id="4" name="Platshållare för bildnummer 3"/>
          <p:cNvSpPr>
            <a:spLocks noGrp="1"/>
          </p:cNvSpPr>
          <p:nvPr>
            <p:ph type="sldNum" sz="quarter" idx="5"/>
          </p:nvPr>
        </p:nvSpPr>
        <p:spPr/>
        <p:txBody>
          <a:bodyPr/>
          <a:lstStyle/>
          <a:p>
            <a:fld id="{5C61A89C-BE9D-4C96-A1C6-E0DF52B7FAB7}" type="slidenum">
              <a:rPr lang="sv-SE" smtClean="0"/>
              <a:t>19</a:t>
            </a:fld>
            <a:endParaRPr lang="sv-SE"/>
          </a:p>
        </p:txBody>
      </p:sp>
    </p:spTree>
    <p:extLst>
      <p:ext uri="{BB962C8B-B14F-4D97-AF65-F5344CB8AC3E}">
        <p14:creationId xmlns:p14="http://schemas.microsoft.com/office/powerpoint/2010/main" val="1880949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Utifrån patient/brukares perspektiv</a:t>
            </a:r>
          </a:p>
          <a:p>
            <a:endParaRPr lang="sv-SE" dirty="0"/>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pPr rtl="0" fontAlgn="base"/>
            <a:r>
              <a:rPr lang="sv-SE" sz="1200" b="0" i="0" kern="1200" dirty="0">
                <a:solidFill>
                  <a:schemeClr val="tx1"/>
                </a:solidFill>
                <a:effectLst/>
                <a:latin typeface="+mn-lt"/>
                <a:ea typeface="+mn-ea"/>
                <a:cs typeface="+mn-cs"/>
              </a:rPr>
              <a:t> </a:t>
            </a:r>
            <a:endParaRPr lang="sv-SE" b="0" i="0" dirty="0">
              <a:effectLst/>
            </a:endParaRPr>
          </a:p>
          <a:p>
            <a:endParaRPr lang="sv-SE" dirty="0"/>
          </a:p>
        </p:txBody>
      </p:sp>
      <p:sp>
        <p:nvSpPr>
          <p:cNvPr id="4" name="Platshållare för bildnummer 3"/>
          <p:cNvSpPr>
            <a:spLocks noGrp="1"/>
          </p:cNvSpPr>
          <p:nvPr>
            <p:ph type="sldNum" sz="quarter" idx="5"/>
          </p:nvPr>
        </p:nvSpPr>
        <p:spPr/>
        <p:txBody>
          <a:bodyPr/>
          <a:lstStyle/>
          <a:p>
            <a:fld id="{39434ED3-4FE8-40B3-A82F-994C47327E3F}" type="slidenum">
              <a:rPr lang="sv-SE" smtClean="0"/>
              <a:t>20</a:t>
            </a:fld>
            <a:endParaRPr lang="sv-SE" dirty="0"/>
          </a:p>
        </p:txBody>
      </p:sp>
    </p:spTree>
    <p:extLst>
      <p:ext uri="{BB962C8B-B14F-4D97-AF65-F5344CB8AC3E}">
        <p14:creationId xmlns:p14="http://schemas.microsoft.com/office/powerpoint/2010/main" val="2335482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b="1" dirty="0"/>
              <a:t>Kort sammanfattning</a:t>
            </a:r>
            <a:r>
              <a:rPr lang="sv-SE" dirty="0"/>
              <a:t> av </a:t>
            </a:r>
            <a:r>
              <a:rPr lang="sv-SE" b="1" dirty="0"/>
              <a:t>SOU 2023:5 – </a:t>
            </a:r>
            <a:r>
              <a:rPr lang="sv-SE" b="1" i="1" dirty="0"/>
              <a:t>Från delar till helhet</a:t>
            </a:r>
            <a:r>
              <a:rPr lang="sv-SE" dirty="0"/>
              <a:t>:</a:t>
            </a:r>
          </a:p>
          <a:p>
            <a:r>
              <a:rPr lang="sv-SE" dirty="0"/>
              <a:t>Utredningen föreslår en </a:t>
            </a:r>
            <a:r>
              <a:rPr lang="sv-SE" b="1" dirty="0"/>
              <a:t>ny lagstiftning för tvångsvård</a:t>
            </a:r>
            <a:r>
              <a:rPr lang="sv-SE" dirty="0"/>
              <a:t> av personer med </a:t>
            </a:r>
            <a:r>
              <a:rPr lang="sv-SE" b="1" dirty="0"/>
              <a:t>skadligt bruk eller beroende</a:t>
            </a:r>
            <a:r>
              <a:rPr lang="sv-SE" dirty="0"/>
              <a:t>, som ska vara en del av en </a:t>
            </a:r>
            <a:r>
              <a:rPr lang="sv-SE" b="1" dirty="0"/>
              <a:t>sammanhållen och personcentrerad vårdkedja</a:t>
            </a:r>
            <a:r>
              <a:rPr lang="sv-SE" dirty="0"/>
              <a:t>. Målet är att förbättra samordningen mellan psykiatrisk vård och beroendevård, öka rättssäkerheten och minska dödsfall och allvarlig sjukdom. Tvångsvård ska endast användas när det är absolut nödvändigt och vården ska vara trygg, meningsfull och i ständig utveckling.</a:t>
            </a: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D9EE20E8-F6AB-43BE-AC0C-B565C6729109}" type="slidenum">
              <a:rPr lang="sv-SE" smtClean="0"/>
              <a:t>4</a:t>
            </a:fld>
            <a:endParaRPr lang="sv-SE"/>
          </a:p>
        </p:txBody>
      </p:sp>
    </p:spTree>
    <p:extLst>
      <p:ext uri="{BB962C8B-B14F-4D97-AF65-F5344CB8AC3E}">
        <p14:creationId xmlns:p14="http://schemas.microsoft.com/office/powerpoint/2010/main" val="1962205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Region Sörmland har en </a:t>
            </a:r>
            <a:r>
              <a:rPr lang="sv-SE" b="1" dirty="0"/>
              <a:t>regional strategi för suicidprevention</a:t>
            </a:r>
            <a:r>
              <a:rPr lang="sv-SE" dirty="0"/>
              <a:t> som omfattar sju fokusområden. Dessa är utformade för att vägleda ett långsiktigt och kunskapsbaserat arbete inom hela regionen. De sju fokusområdena är:</a:t>
            </a:r>
          </a:p>
          <a:p>
            <a:r>
              <a:rPr lang="sv-SE" b="1" dirty="0"/>
              <a:t>Ledarskap och styrning</a:t>
            </a:r>
            <a:br>
              <a:rPr lang="sv-SE" dirty="0"/>
            </a:br>
            <a:r>
              <a:rPr lang="sv-SE" dirty="0"/>
              <a:t>För att säkerställa att suicidpreventivt arbete är en prioriterad fråga på alla nivåer inom regionens verksamheter.</a:t>
            </a:r>
          </a:p>
          <a:p>
            <a:r>
              <a:rPr lang="sv-SE" b="1" dirty="0"/>
              <a:t>Kunskapsbaserad praktik</a:t>
            </a:r>
            <a:br>
              <a:rPr lang="sv-SE" dirty="0"/>
            </a:br>
            <a:r>
              <a:rPr lang="sv-SE" dirty="0"/>
              <a:t>Insatser ska bygga på aktuell forskning och beprövad erfarenhet. Det innebär att personalen ska ha tillgång till utbildning och metoder som är evidensbaserade.</a:t>
            </a:r>
          </a:p>
          <a:p>
            <a:r>
              <a:rPr lang="sv-SE" b="1" dirty="0"/>
              <a:t>Samverkan och samordning</a:t>
            </a:r>
            <a:br>
              <a:rPr lang="sv-SE" dirty="0"/>
            </a:br>
            <a:r>
              <a:rPr lang="sv-SE" dirty="0"/>
              <a:t>Ett effektivt suicidpreventivt arbete kräver samverkan mellan olika aktörer – exempelvis hälso- och sjukvård, kommuner, civilsamhälle och myndigheter.</a:t>
            </a:r>
          </a:p>
          <a:p>
            <a:r>
              <a:rPr lang="sv-SE" b="1" dirty="0"/>
              <a:t>Tidiga och förebyggande insatser</a:t>
            </a:r>
            <a:br>
              <a:rPr lang="sv-SE" dirty="0"/>
            </a:br>
            <a:r>
              <a:rPr lang="sv-SE" dirty="0"/>
              <a:t>Fokus på att identifiera riskfaktorer tidigt och sätta in stöd innan suicidrisk uppstår, särskilt bland barn och unga.</a:t>
            </a:r>
          </a:p>
          <a:p>
            <a:r>
              <a:rPr lang="sv-SE" b="1" dirty="0"/>
              <a:t>Insatser för särskilt utsatta grupper</a:t>
            </a:r>
            <a:br>
              <a:rPr lang="sv-SE" dirty="0"/>
            </a:br>
            <a:r>
              <a:rPr lang="sv-SE" dirty="0"/>
              <a:t>Exempelvis personer med psykisk ohälsa, tidigare suicidförsök, eller social utsatthet. Dessa grupper ska få särskilt riktade insatser.</a:t>
            </a:r>
          </a:p>
          <a:p>
            <a:r>
              <a:rPr lang="sv-SE" b="1" dirty="0"/>
              <a:t>Efterlevandestöd</a:t>
            </a:r>
            <a:br>
              <a:rPr lang="sv-SE" dirty="0"/>
            </a:br>
            <a:r>
              <a:rPr lang="sv-SE" dirty="0"/>
              <a:t>Stöd till anhöriga och närstående efter ett suicid är en viktig del av det suicidpreventiva arbetet.</a:t>
            </a:r>
          </a:p>
          <a:p>
            <a:r>
              <a:rPr lang="sv-SE" b="1" dirty="0"/>
              <a:t>Uppföljning och lärande</a:t>
            </a:r>
            <a:br>
              <a:rPr lang="sv-SE" dirty="0"/>
            </a:br>
            <a:r>
              <a:rPr lang="sv-SE" dirty="0"/>
              <a:t>Systematisk uppföljning av insatser och resultat för att kunna förbättra och utveckla arbetet kontinuerligt.</a:t>
            </a:r>
          </a:p>
          <a:p>
            <a:endParaRPr lang="sv-SE" dirty="0"/>
          </a:p>
          <a:p>
            <a:r>
              <a:rPr lang="sv-SE" sz="1200" b="1" i="0" kern="1200" dirty="0">
                <a:solidFill>
                  <a:schemeClr val="tx1"/>
                </a:solidFill>
                <a:effectLst/>
                <a:latin typeface="+mn-lt"/>
                <a:ea typeface="+mn-ea"/>
                <a:cs typeface="+mn-cs"/>
              </a:rPr>
              <a:t>De fem "fingrarna"</a:t>
            </a:r>
          </a:p>
          <a:p>
            <a:r>
              <a:rPr lang="sv-SE" sz="1200" b="1" i="0" kern="1200" dirty="0">
                <a:solidFill>
                  <a:schemeClr val="tx1"/>
                </a:solidFill>
                <a:effectLst/>
                <a:latin typeface="+mn-lt"/>
                <a:ea typeface="+mn-ea"/>
                <a:cs typeface="+mn-cs"/>
              </a:rPr>
              <a:t>Kosten:</a:t>
            </a:r>
            <a:r>
              <a:rPr lang="sv-SE" sz="1200" b="0" i="0" kern="1200" dirty="0">
                <a:solidFill>
                  <a:schemeClr val="tx1"/>
                </a:solidFill>
                <a:effectLst/>
                <a:latin typeface="+mn-lt"/>
                <a:ea typeface="+mn-ea"/>
                <a:cs typeface="+mn-cs"/>
              </a:rPr>
              <a:t> </a:t>
            </a:r>
          </a:p>
          <a:p>
            <a:r>
              <a:rPr lang="sv-SE" sz="1200" b="0" i="0" kern="1200" dirty="0">
                <a:solidFill>
                  <a:schemeClr val="tx1"/>
                </a:solidFill>
                <a:effectLst/>
                <a:latin typeface="+mn-lt"/>
                <a:ea typeface="+mn-ea"/>
                <a:cs typeface="+mn-cs"/>
              </a:rPr>
              <a:t>Att äta en hälsosam och varierad kost är viktigt för hjärnan. </a:t>
            </a:r>
          </a:p>
          <a:p>
            <a:r>
              <a:rPr lang="sv-SE" sz="1200" b="1" i="0" kern="1200" dirty="0">
                <a:solidFill>
                  <a:schemeClr val="tx1"/>
                </a:solidFill>
                <a:effectLst/>
                <a:latin typeface="+mn-lt"/>
                <a:ea typeface="+mn-ea"/>
                <a:cs typeface="+mn-cs"/>
              </a:rPr>
              <a:t>Fysisk aktivitet:</a:t>
            </a:r>
            <a:r>
              <a:rPr lang="sv-SE" sz="1200" b="0" i="0" kern="1200" dirty="0">
                <a:solidFill>
                  <a:schemeClr val="tx1"/>
                </a:solidFill>
                <a:effectLst/>
                <a:latin typeface="+mn-lt"/>
                <a:ea typeface="+mn-ea"/>
                <a:cs typeface="+mn-cs"/>
              </a:rPr>
              <a:t> </a:t>
            </a:r>
          </a:p>
          <a:p>
            <a:r>
              <a:rPr lang="sv-SE" sz="1200" b="0" i="0" kern="1200" dirty="0">
                <a:solidFill>
                  <a:schemeClr val="tx1"/>
                </a:solidFill>
                <a:effectLst/>
                <a:latin typeface="+mn-lt"/>
                <a:ea typeface="+mn-ea"/>
                <a:cs typeface="+mn-cs"/>
              </a:rPr>
              <a:t>Regelbunden motion, som promenader, cykling och simning, bidrar till att hålla hjärnan i skick. </a:t>
            </a:r>
          </a:p>
          <a:p>
            <a:r>
              <a:rPr lang="sv-SE" sz="1200" b="1" i="0" kern="1200" dirty="0">
                <a:solidFill>
                  <a:schemeClr val="tx1"/>
                </a:solidFill>
                <a:effectLst/>
                <a:latin typeface="+mn-lt"/>
                <a:ea typeface="+mn-ea"/>
                <a:cs typeface="+mn-cs"/>
              </a:rPr>
              <a:t>Hjärngymnastik:</a:t>
            </a:r>
            <a:r>
              <a:rPr lang="sv-SE" sz="1200" b="0" i="0" kern="1200" dirty="0">
                <a:solidFill>
                  <a:schemeClr val="tx1"/>
                </a:solidFill>
                <a:effectLst/>
                <a:latin typeface="+mn-lt"/>
                <a:ea typeface="+mn-ea"/>
                <a:cs typeface="+mn-cs"/>
              </a:rPr>
              <a:t> </a:t>
            </a:r>
          </a:p>
          <a:p>
            <a:r>
              <a:rPr lang="sv-SE" sz="1200" b="0" i="0" kern="1200" dirty="0">
                <a:solidFill>
                  <a:schemeClr val="tx1"/>
                </a:solidFill>
                <a:effectLst/>
                <a:latin typeface="+mn-lt"/>
                <a:ea typeface="+mn-ea"/>
                <a:cs typeface="+mn-cs"/>
              </a:rPr>
              <a:t>Att utmana hjärnan genom aktiviteter som att lösa problem, diskutera eller pussla är viktigt för att bibehålla kognitiva funktioner. </a:t>
            </a:r>
          </a:p>
          <a:p>
            <a:r>
              <a:rPr lang="sv-SE" sz="1200" b="1" i="0" kern="1200" dirty="0">
                <a:solidFill>
                  <a:schemeClr val="tx1"/>
                </a:solidFill>
                <a:effectLst/>
                <a:latin typeface="+mn-lt"/>
                <a:ea typeface="+mn-ea"/>
                <a:cs typeface="+mn-cs"/>
              </a:rPr>
              <a:t>Sociala aktiviteter:</a:t>
            </a:r>
            <a:r>
              <a:rPr lang="sv-SE" sz="1200" b="0" i="0" kern="1200" dirty="0">
                <a:solidFill>
                  <a:schemeClr val="tx1"/>
                </a:solidFill>
                <a:effectLst/>
                <a:latin typeface="+mn-lt"/>
                <a:ea typeface="+mn-ea"/>
                <a:cs typeface="+mn-cs"/>
              </a:rPr>
              <a:t> </a:t>
            </a:r>
          </a:p>
          <a:p>
            <a:r>
              <a:rPr lang="sv-SE" sz="1200" b="0" i="0" kern="1200" dirty="0">
                <a:solidFill>
                  <a:schemeClr val="tx1"/>
                </a:solidFill>
                <a:effectLst/>
                <a:latin typeface="+mn-lt"/>
                <a:ea typeface="+mn-ea"/>
                <a:cs typeface="+mn-cs"/>
              </a:rPr>
              <a:t>Att upprätthålla sociala relationer och delta i sociala sammanhang är positivt för hjärnhälsan. </a:t>
            </a:r>
          </a:p>
          <a:p>
            <a:r>
              <a:rPr lang="sv-SE" sz="1200" b="1" i="0" kern="1200" dirty="0">
                <a:solidFill>
                  <a:schemeClr val="tx1"/>
                </a:solidFill>
                <a:effectLst/>
                <a:latin typeface="+mn-lt"/>
                <a:ea typeface="+mn-ea"/>
                <a:cs typeface="+mn-cs"/>
              </a:rPr>
              <a:t>Hjärta- och kärlhälsa:</a:t>
            </a:r>
            <a:r>
              <a:rPr lang="sv-SE" sz="1200" b="0" i="0" kern="1200" dirty="0">
                <a:solidFill>
                  <a:schemeClr val="tx1"/>
                </a:solidFill>
                <a:effectLst/>
                <a:latin typeface="+mn-lt"/>
                <a:ea typeface="+mn-ea"/>
                <a:cs typeface="+mn-cs"/>
              </a:rPr>
              <a:t> </a:t>
            </a:r>
          </a:p>
          <a:p>
            <a:r>
              <a:rPr lang="sv-SE" sz="1200" b="0" i="0" kern="1200" dirty="0">
                <a:solidFill>
                  <a:schemeClr val="tx1"/>
                </a:solidFill>
                <a:effectLst/>
                <a:latin typeface="+mn-lt"/>
                <a:ea typeface="+mn-ea"/>
                <a:cs typeface="+mn-cs"/>
              </a:rPr>
              <a:t>Att ha koll på blodtryck, kolesterol och blodsocker är grundläggande, då det som är bra för hjärtat också är bra för hjärnan. </a:t>
            </a:r>
          </a:p>
          <a:p>
            <a:br>
              <a:rPr lang="sv-SE" sz="1200" b="0" i="0" kern="1200" dirty="0">
                <a:solidFill>
                  <a:schemeClr val="tx1"/>
                </a:solidFill>
                <a:effectLst/>
                <a:latin typeface="+mn-lt"/>
                <a:ea typeface="+mn-ea"/>
                <a:cs typeface="+mn-cs"/>
              </a:rPr>
            </a:br>
            <a:endParaRPr lang="sv-SE" dirty="0"/>
          </a:p>
        </p:txBody>
      </p:sp>
      <p:sp>
        <p:nvSpPr>
          <p:cNvPr id="4" name="Platshållare för bildnummer 3"/>
          <p:cNvSpPr>
            <a:spLocks noGrp="1"/>
          </p:cNvSpPr>
          <p:nvPr>
            <p:ph type="sldNum" sz="quarter" idx="5"/>
          </p:nvPr>
        </p:nvSpPr>
        <p:spPr/>
        <p:txBody>
          <a:bodyPr/>
          <a:lstStyle/>
          <a:p>
            <a:fld id="{D9EE20E8-F6AB-43BE-AC0C-B565C6729109}" type="slidenum">
              <a:rPr lang="sv-SE" smtClean="0"/>
              <a:t>5</a:t>
            </a:fld>
            <a:endParaRPr lang="sv-SE"/>
          </a:p>
        </p:txBody>
      </p:sp>
    </p:spTree>
    <p:extLst>
      <p:ext uri="{BB962C8B-B14F-4D97-AF65-F5344CB8AC3E}">
        <p14:creationId xmlns:p14="http://schemas.microsoft.com/office/powerpoint/2010/main" val="1402492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Nästa steg för en god och nära vård (prop. 2025/26:19)</a:t>
            </a:r>
          </a:p>
          <a:p>
            <a:endParaRPr lang="sv-SE"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D9EE20E8-F6AB-43BE-AC0C-B565C6729109}" type="slidenum">
              <a:rPr lang="sv-SE" smtClean="0"/>
              <a:t>7</a:t>
            </a:fld>
            <a:endParaRPr lang="sv-SE"/>
          </a:p>
        </p:txBody>
      </p:sp>
    </p:spTree>
    <p:extLst>
      <p:ext uri="{BB962C8B-B14F-4D97-AF65-F5344CB8AC3E}">
        <p14:creationId xmlns:p14="http://schemas.microsoft.com/office/powerpoint/2010/main" val="3177003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Samverkan mellan kommun och vårdcentraler är god – men behöver utvecklas vidare</a:t>
            </a:r>
          </a:p>
          <a:p>
            <a:endParaRPr lang="sv-SE" dirty="0"/>
          </a:p>
        </p:txBody>
      </p:sp>
      <p:sp>
        <p:nvSpPr>
          <p:cNvPr id="4" name="Platshållare för bildnummer 3"/>
          <p:cNvSpPr>
            <a:spLocks noGrp="1"/>
          </p:cNvSpPr>
          <p:nvPr>
            <p:ph type="sldNum" sz="quarter" idx="5"/>
          </p:nvPr>
        </p:nvSpPr>
        <p:spPr/>
        <p:txBody>
          <a:bodyPr/>
          <a:lstStyle/>
          <a:p>
            <a:fld id="{D9EE20E8-F6AB-43BE-AC0C-B565C6729109}" type="slidenum">
              <a:rPr lang="sv-SE" smtClean="0"/>
              <a:t>8</a:t>
            </a:fld>
            <a:endParaRPr lang="sv-SE"/>
          </a:p>
        </p:txBody>
      </p:sp>
    </p:spTree>
    <p:extLst>
      <p:ext uri="{BB962C8B-B14F-4D97-AF65-F5344CB8AC3E}">
        <p14:creationId xmlns:p14="http://schemas.microsoft.com/office/powerpoint/2010/main" val="465602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Finns brukarundersökningar utifrån Äldreomsorgens perspektiv men vad kan den kommunala hälso- och sjukvården arbeta med för att få veta vad som är viktigt för varje individ.</a:t>
            </a:r>
          </a:p>
          <a:p>
            <a:r>
              <a:rPr lang="sv-SE" dirty="0"/>
              <a:t>”Vaccinfrågan”</a:t>
            </a:r>
          </a:p>
        </p:txBody>
      </p:sp>
      <p:sp>
        <p:nvSpPr>
          <p:cNvPr id="4" name="Platshållare för bildnummer 3"/>
          <p:cNvSpPr>
            <a:spLocks noGrp="1"/>
          </p:cNvSpPr>
          <p:nvPr>
            <p:ph type="sldNum" sz="quarter" idx="5"/>
          </p:nvPr>
        </p:nvSpPr>
        <p:spPr/>
        <p:txBody>
          <a:bodyPr/>
          <a:lstStyle/>
          <a:p>
            <a:fld id="{D9EE20E8-F6AB-43BE-AC0C-B565C6729109}" type="slidenum">
              <a:rPr lang="sv-SE" smtClean="0"/>
              <a:t>9</a:t>
            </a:fld>
            <a:endParaRPr lang="sv-SE"/>
          </a:p>
        </p:txBody>
      </p:sp>
    </p:spTree>
    <p:extLst>
      <p:ext uri="{BB962C8B-B14F-4D97-AF65-F5344CB8AC3E}">
        <p14:creationId xmlns:p14="http://schemas.microsoft.com/office/powerpoint/2010/main" val="2962129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9434ED3-4FE8-40B3-A82F-994C47327E3F}" type="slidenum">
              <a:rPr lang="sv-SE" smtClean="0"/>
              <a:t>11</a:t>
            </a:fld>
            <a:endParaRPr lang="sv-SE" dirty="0"/>
          </a:p>
        </p:txBody>
      </p:sp>
    </p:spTree>
    <p:extLst>
      <p:ext uri="{BB962C8B-B14F-4D97-AF65-F5344CB8AC3E}">
        <p14:creationId xmlns:p14="http://schemas.microsoft.com/office/powerpoint/2010/main" val="246048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den nära vården är </a:t>
            </a:r>
            <a:r>
              <a:rPr lang="sv-SE" b="1" dirty="0"/>
              <a:t>primärvården,</a:t>
            </a:r>
            <a:r>
              <a:rPr lang="sv-SE" dirty="0"/>
              <a:t> som utförs av såväl kommuner som regioner, basen och har ett viktigt uppdrag att </a:t>
            </a:r>
            <a:r>
              <a:rPr lang="sv-SE" b="1" dirty="0"/>
              <a:t>samverka</a:t>
            </a:r>
            <a:r>
              <a:rPr lang="sv-SE" dirty="0"/>
              <a:t> med andra delar av hälso- och sjukvården. </a:t>
            </a:r>
            <a:endParaRPr lang="en-US" dirty="0"/>
          </a:p>
          <a:p>
            <a:r>
              <a:rPr lang="sv-SE" dirty="0"/>
              <a:t>Det gör att det kommer krävas ännu mer samverkan mellan många olika aktörer inom hälso- och sjukvården, men även samverkan med ex socialtjänst och civilsamhället. </a:t>
            </a:r>
            <a:endParaRPr lang="en-US" dirty="0"/>
          </a:p>
          <a:p>
            <a:r>
              <a:rPr lang="sv-SE" dirty="0"/>
              <a:t>Sjukvården, omsorgen och samhället består av många delar och oavsett hur vi organiserar oss så uppstår det gränssnitt. </a:t>
            </a:r>
            <a:endParaRPr lang="en-US" dirty="0"/>
          </a:p>
          <a:p>
            <a:r>
              <a:rPr lang="sv-SE" dirty="0"/>
              <a:t>Det kan vara </a:t>
            </a:r>
            <a:r>
              <a:rPr lang="sv-SE" b="1" dirty="0"/>
              <a:t>lätt att tänka att det mest handlar om området mellan regionen och kommunerna, </a:t>
            </a:r>
            <a:r>
              <a:rPr lang="sv-SE" dirty="0"/>
              <a:t>och där behöver vi fortsätta att förbättra vår samverkan. </a:t>
            </a:r>
          </a:p>
          <a:p>
            <a:r>
              <a:rPr lang="sv-SE" b="1" dirty="0"/>
              <a:t>MEN – vi har också ett viktigt arbete att göra även inom våra egna organisationer, </a:t>
            </a:r>
            <a:r>
              <a:rPr lang="sv-SE" dirty="0"/>
              <a:t>mellan våra olika verksamheter och enheter t ex vårdcentraler emellan, kommuner emellan och med specialistvården. </a:t>
            </a:r>
          </a:p>
          <a:p>
            <a:r>
              <a:rPr lang="sv-SE" dirty="0"/>
              <a:t>Här finns det mycket att vinna både för de vi är till för och för oss i verksamheterna. </a:t>
            </a:r>
          </a:p>
          <a:p>
            <a:endParaRPr lang="sv-SE" dirty="0"/>
          </a:p>
          <a:p>
            <a:r>
              <a:rPr lang="sv-SE" dirty="0"/>
              <a:t>Historiskt sett har vi byggt upp enheter och skapat gränser och sen följt upp inom varje enhet. </a:t>
            </a:r>
            <a:endParaRPr lang="en-US" dirty="0"/>
          </a:p>
          <a:p>
            <a:r>
              <a:rPr lang="sv-SE" dirty="0"/>
              <a:t>I skiftet behöver vi hitta sätt att foga samman och skapa sammanhang i både ledning, styrning och uppföljning. </a:t>
            </a:r>
          </a:p>
          <a:p>
            <a:r>
              <a:rPr lang="sv-SE" dirty="0"/>
              <a:t>Vi behöver fundera över hur vi mäter och följer upp och vad vi premierar.  </a:t>
            </a:r>
            <a:r>
              <a:rPr lang="sv-SE" b="1" dirty="0"/>
              <a:t>Utmaningen ligger i att hitta sätt att mäta och premiera det som främjar Nära vård ex samverkan som skapar goda effekter för de som vi är till för.</a:t>
            </a:r>
          </a:p>
          <a:p>
            <a:endParaRPr lang="sv-SE" dirty="0"/>
          </a:p>
        </p:txBody>
      </p:sp>
      <p:sp>
        <p:nvSpPr>
          <p:cNvPr id="4" name="Platshållare för bildnummer 3"/>
          <p:cNvSpPr>
            <a:spLocks noGrp="1"/>
          </p:cNvSpPr>
          <p:nvPr>
            <p:ph type="sldNum" sz="quarter" idx="5"/>
          </p:nvPr>
        </p:nvSpPr>
        <p:spPr/>
        <p:txBody>
          <a:bodyPr/>
          <a:lstStyle/>
          <a:p>
            <a:fld id="{D9EE20E8-F6AB-43BE-AC0C-B565C6729109}" type="slidenum">
              <a:rPr lang="sv-SE" smtClean="0"/>
              <a:t>14</a:t>
            </a:fld>
            <a:endParaRPr lang="sv-SE"/>
          </a:p>
        </p:txBody>
      </p:sp>
    </p:spTree>
    <p:extLst>
      <p:ext uri="{BB962C8B-B14F-4D97-AF65-F5344CB8AC3E}">
        <p14:creationId xmlns:p14="http://schemas.microsoft.com/office/powerpoint/2010/main" val="3708398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Georgia" panose="02040502050405020303" pitchFamily="18" charset="0"/>
                <a:ea typeface="Times New Roman" panose="02020603050405020304" pitchFamily="18" charset="0"/>
                <a:cs typeface="Times New Roman" panose="02020603050405020304" pitchFamily="18" charset="0"/>
              </a:rPr>
              <a:t>Dessa förflyttningar är centrala både i Färdplanen och i den nya Socialtjänstlagen. </a:t>
            </a:r>
          </a:p>
          <a:p>
            <a:endParaRPr lang="sv-SE" dirty="0"/>
          </a:p>
        </p:txBody>
      </p:sp>
      <p:sp>
        <p:nvSpPr>
          <p:cNvPr id="4" name="Platshållare för bildnummer 3"/>
          <p:cNvSpPr>
            <a:spLocks noGrp="1"/>
          </p:cNvSpPr>
          <p:nvPr>
            <p:ph type="sldNum" sz="quarter" idx="5"/>
          </p:nvPr>
        </p:nvSpPr>
        <p:spPr/>
        <p:txBody>
          <a:bodyPr/>
          <a:lstStyle/>
          <a:p>
            <a:fld id="{D9EE20E8-F6AB-43BE-AC0C-B565C6729109}" type="slidenum">
              <a:rPr lang="sv-SE" smtClean="0"/>
              <a:t>15</a:t>
            </a:fld>
            <a:endParaRPr lang="sv-SE"/>
          </a:p>
        </p:txBody>
      </p:sp>
    </p:spTree>
    <p:extLst>
      <p:ext uri="{BB962C8B-B14F-4D97-AF65-F5344CB8AC3E}">
        <p14:creationId xmlns:p14="http://schemas.microsoft.com/office/powerpoint/2010/main" val="4589516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pic>
        <p:nvPicPr>
          <p:cNvPr id="4" name="Bildobjekt 9">
            <a:extLst>
              <a:ext uri="{FF2B5EF4-FFF2-40B4-BE49-F238E27FC236}">
                <a16:creationId xmlns:a16="http://schemas.microsoft.com/office/drawing/2014/main" id="{28AE3135-9BE3-DCBF-AEB9-AEEA94FF06C3}"/>
              </a:ext>
            </a:extLst>
          </p:cNvPr>
          <p:cNvPicPr>
            <a:picLocks noChangeAspect="1"/>
          </p:cNvPicPr>
          <p:nvPr/>
        </p:nvPicPr>
        <p:blipFill>
          <a:blip r:embed="rId2">
            <a:extLst>
              <a:ext uri="{28A0092B-C50C-407E-A947-70E740481C1C}">
                <a14:useLocalDpi xmlns:a14="http://schemas.microsoft.com/office/drawing/2010/main" val="0"/>
              </a:ext>
            </a:extLst>
          </a:blip>
          <a:srcRect t="10622"/>
          <a:stretch>
            <a:fillRect/>
          </a:stretch>
        </p:blipFill>
        <p:spPr bwMode="auto">
          <a:xfrm>
            <a:off x="3175" y="0"/>
            <a:ext cx="12199938"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10">
            <a:extLst>
              <a:ext uri="{FF2B5EF4-FFF2-40B4-BE49-F238E27FC236}">
                <a16:creationId xmlns:a16="http://schemas.microsoft.com/office/drawing/2014/main" id="{6F014DCA-E514-D6F5-1F0C-C16A5E16BFEB}"/>
              </a:ext>
            </a:extLst>
          </p:cNvPr>
          <p:cNvPicPr>
            <a:picLocks noChangeAspect="1"/>
          </p:cNvPicPr>
          <p:nvPr/>
        </p:nvPicPr>
        <p:blipFill>
          <a:blip r:embed="rId3">
            <a:extLst>
              <a:ext uri="{28A0092B-C50C-407E-A947-70E740481C1C}">
                <a14:useLocalDpi xmlns:a14="http://schemas.microsoft.com/office/drawing/2010/main" val="0"/>
              </a:ext>
            </a:extLst>
          </a:blip>
          <a:srcRect l="16321" r="12804" b="33897"/>
          <a:stretch>
            <a:fillRect/>
          </a:stretch>
        </p:blipFill>
        <p:spPr bwMode="auto">
          <a:xfrm>
            <a:off x="0" y="3902075"/>
            <a:ext cx="12206288"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objekt 11" descr="Strängnäs kommun logotyp">
            <a:extLst>
              <a:ext uri="{FF2B5EF4-FFF2-40B4-BE49-F238E27FC236}">
                <a16:creationId xmlns:a16="http://schemas.microsoft.com/office/drawing/2014/main" id="{B675448D-C9E3-BD82-F7C0-95B521A43D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4038" y="554038"/>
            <a:ext cx="4418012"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ktangel 12" descr="Tillsammans och med invånarnyttan i fokus, &#10;skapar vi framtidens hållbara kommun &#10;i hjärtat av Mälardalen. ">
            <a:extLst>
              <a:ext uri="{FF2B5EF4-FFF2-40B4-BE49-F238E27FC236}">
                <a16:creationId xmlns:a16="http://schemas.microsoft.com/office/drawing/2014/main" id="{E3AD84DA-CCFA-3EE0-A2E4-31CB0819A8F2}"/>
              </a:ext>
            </a:extLst>
          </p:cNvPr>
          <p:cNvSpPr>
            <a:spLocks noChangeArrowheads="1"/>
          </p:cNvSpPr>
          <p:nvPr/>
        </p:nvSpPr>
        <p:spPr bwMode="auto">
          <a:xfrm>
            <a:off x="2651125" y="4981575"/>
            <a:ext cx="6886575"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075"/>
              </a:lnSpc>
            </a:pPr>
            <a:r>
              <a:rPr lang="sv-SE" altLang="sv-SE" sz="2400">
                <a:solidFill>
                  <a:srgbClr val="CFE5E3"/>
                </a:solidFill>
                <a:latin typeface="Calibri Light" panose="020F0302020204030204" pitchFamily="34" charset="0"/>
                <a:ea typeface="Calibri" panose="020F0502020204030204" pitchFamily="34" charset="0"/>
                <a:cs typeface="Times New Roman" panose="02020603050405020304" pitchFamily="18" charset="0"/>
              </a:rPr>
              <a:t>Tillsammans och med invånarnyttan i fokus, </a:t>
            </a:r>
          </a:p>
          <a:p>
            <a:pPr algn="ctr" eaLnBrk="1" hangingPunct="1">
              <a:lnSpc>
                <a:spcPts val="3075"/>
              </a:lnSpc>
            </a:pPr>
            <a:r>
              <a:rPr lang="sv-SE" altLang="sv-SE" sz="2400">
                <a:solidFill>
                  <a:srgbClr val="CFE5E3"/>
                </a:solidFill>
                <a:latin typeface="Calibri Light" panose="020F0302020204030204" pitchFamily="34" charset="0"/>
                <a:ea typeface="Calibri" panose="020F0502020204030204" pitchFamily="34" charset="0"/>
                <a:cs typeface="Times New Roman" panose="02020603050405020304" pitchFamily="18" charset="0"/>
              </a:rPr>
              <a:t>skapar vi framtidens hållbara kommun </a:t>
            </a:r>
          </a:p>
          <a:p>
            <a:pPr algn="ctr" eaLnBrk="1" hangingPunct="1">
              <a:lnSpc>
                <a:spcPts val="3075"/>
              </a:lnSpc>
            </a:pPr>
            <a:r>
              <a:rPr lang="sv-SE" altLang="sv-SE" sz="2400">
                <a:solidFill>
                  <a:srgbClr val="CFE5E3"/>
                </a:solidFill>
                <a:latin typeface="Calibri Light" panose="020F0302020204030204" pitchFamily="34" charset="0"/>
                <a:ea typeface="Calibri" panose="020F0502020204030204" pitchFamily="34" charset="0"/>
                <a:cs typeface="Times New Roman" panose="02020603050405020304" pitchFamily="18" charset="0"/>
              </a:rPr>
              <a:t>i hjärtat av Mälardalen. </a:t>
            </a:r>
          </a:p>
        </p:txBody>
      </p:sp>
      <p:sp>
        <p:nvSpPr>
          <p:cNvPr id="2" name="Rubrik 1"/>
          <p:cNvSpPr>
            <a:spLocks noGrp="1"/>
          </p:cNvSpPr>
          <p:nvPr>
            <p:ph type="ctrTitle" hasCustomPrompt="1"/>
          </p:nvPr>
        </p:nvSpPr>
        <p:spPr>
          <a:xfrm>
            <a:off x="1526181" y="2237969"/>
            <a:ext cx="9120187" cy="720725"/>
          </a:xfrm>
        </p:spPr>
        <p:txBody>
          <a:bodyPr anchor="b">
            <a:noAutofit/>
          </a:bodyPr>
          <a:lstStyle>
            <a:lvl1pPr algn="ctr">
              <a:defRPr sz="5400"/>
            </a:lvl1pPr>
          </a:lstStyle>
          <a:p>
            <a:r>
              <a:rPr lang="sv-SE" dirty="0"/>
              <a:t>Klicka här för att lägga till huvudrubrik</a:t>
            </a:r>
          </a:p>
        </p:txBody>
      </p:sp>
      <p:sp>
        <p:nvSpPr>
          <p:cNvPr id="3" name="Underrubrik 2"/>
          <p:cNvSpPr>
            <a:spLocks noGrp="1"/>
          </p:cNvSpPr>
          <p:nvPr>
            <p:ph type="subTitle" idx="1" hasCustomPrompt="1"/>
          </p:nvPr>
        </p:nvSpPr>
        <p:spPr>
          <a:xfrm>
            <a:off x="1526182" y="3048032"/>
            <a:ext cx="9120187" cy="1091120"/>
          </a:xfrm>
        </p:spPr>
        <p:txBody>
          <a:bodyPr>
            <a:normAutofit/>
          </a:bodyPr>
          <a:lstStyle>
            <a:lvl1pPr marL="0" indent="0" algn="ctr">
              <a:buNone/>
              <a:defRPr sz="3200">
                <a:solidFill>
                  <a:srgbClr val="39836C"/>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lägga till underrubrik</a:t>
            </a:r>
          </a:p>
        </p:txBody>
      </p:sp>
    </p:spTree>
    <p:extLst>
      <p:ext uri="{BB962C8B-B14F-4D97-AF65-F5344CB8AC3E}">
        <p14:creationId xmlns:p14="http://schemas.microsoft.com/office/powerpoint/2010/main" val="1656508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Rubrik och innehåll - vit">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lvl1pPr>
          </a:lstStyle>
          <a:p>
            <a:r>
              <a:rPr lang="sv-SE" dirty="0"/>
              <a:t>Klicka här för att lägga till huvudrubrik</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31667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553562" y="645378"/>
            <a:ext cx="9084876" cy="720725"/>
          </a:xfrm>
        </p:spPr>
        <p:txBody>
          <a:bodyPr/>
          <a:lstStyle/>
          <a:p>
            <a:r>
              <a:rPr lang="sv-SE" dirty="0"/>
              <a:t>Klicka här för att lägga till huvudrubrik</a:t>
            </a:r>
          </a:p>
        </p:txBody>
      </p:sp>
      <p:sp>
        <p:nvSpPr>
          <p:cNvPr id="3" name="Platshållare för innehåll 2"/>
          <p:cNvSpPr>
            <a:spLocks noGrp="1"/>
          </p:cNvSpPr>
          <p:nvPr>
            <p:ph sz="half" idx="1"/>
          </p:nvPr>
        </p:nvSpPr>
        <p:spPr>
          <a:xfrm>
            <a:off x="1553564" y="1790700"/>
            <a:ext cx="4466238" cy="32766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172200" y="1790700"/>
            <a:ext cx="4466238" cy="32766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553832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553562" y="645378"/>
            <a:ext cx="9084876" cy="720725"/>
          </a:xfrm>
        </p:spPr>
        <p:txBody>
          <a:bodyPr/>
          <a:lstStyle/>
          <a:p>
            <a:r>
              <a:rPr lang="sv-SE" dirty="0"/>
              <a:t>Klicka här för att lägga till huvudrubrik</a:t>
            </a:r>
          </a:p>
        </p:txBody>
      </p:sp>
      <p:sp>
        <p:nvSpPr>
          <p:cNvPr id="3" name="Platshållare för text 2"/>
          <p:cNvSpPr>
            <a:spLocks noGrp="1"/>
          </p:cNvSpPr>
          <p:nvPr>
            <p:ph type="body" idx="1"/>
          </p:nvPr>
        </p:nvSpPr>
        <p:spPr>
          <a:xfrm>
            <a:off x="1553563" y="1790700"/>
            <a:ext cx="4466238" cy="655320"/>
          </a:xfrm>
        </p:spPr>
        <p:txBody>
          <a:bodyPr anchor="b"/>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1553563" y="2640970"/>
            <a:ext cx="4466238" cy="254508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6172200" y="1790700"/>
            <a:ext cx="4466237" cy="655320"/>
          </a:xfrm>
        </p:spPr>
        <p:txBody>
          <a:bodyPr anchor="b"/>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640970"/>
            <a:ext cx="4466237" cy="254508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357580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lvl1pPr>
          </a:lstStyle>
          <a:p>
            <a:r>
              <a:rPr lang="sv-SE" dirty="0"/>
              <a:t>Klicka här för att lägga till text</a:t>
            </a:r>
          </a:p>
        </p:txBody>
      </p:sp>
    </p:spTree>
    <p:extLst>
      <p:ext uri="{BB962C8B-B14F-4D97-AF65-F5344CB8AC3E}">
        <p14:creationId xmlns:p14="http://schemas.microsoft.com/office/powerpoint/2010/main" val="944220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142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Rubrik och innehåll - enkel sidfot">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lvl1pPr>
          </a:lstStyle>
          <a:p>
            <a:r>
              <a:rPr lang="sv-SE" dirty="0"/>
              <a:t>Klicka här för att lägga till huvudrubrik</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7" descr="En bild som visar svart, mörker&#10;&#10;Automatiskt genererad beskrivning">
            <a:extLst>
              <a:ext uri="{FF2B5EF4-FFF2-40B4-BE49-F238E27FC236}">
                <a16:creationId xmlns:a16="http://schemas.microsoft.com/office/drawing/2014/main" id="{34F93839-BB21-2F92-A9D4-D8E9882FE0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818" y="6307835"/>
            <a:ext cx="1908053" cy="366972"/>
          </a:xfrm>
          <a:prstGeom prst="rect">
            <a:avLst/>
          </a:prstGeom>
        </p:spPr>
      </p:pic>
      <p:sp>
        <p:nvSpPr>
          <p:cNvPr id="9" name="textruta 8">
            <a:extLst>
              <a:ext uri="{FF2B5EF4-FFF2-40B4-BE49-F238E27FC236}">
                <a16:creationId xmlns:a16="http://schemas.microsoft.com/office/drawing/2014/main" id="{F7231B89-3EFC-D8F0-5F7C-96771E71266C}"/>
              </a:ext>
            </a:extLst>
          </p:cNvPr>
          <p:cNvSpPr txBox="1"/>
          <p:nvPr userDrawn="1"/>
        </p:nvSpPr>
        <p:spPr>
          <a:xfrm>
            <a:off x="10394577" y="6404532"/>
            <a:ext cx="1908052" cy="276999"/>
          </a:xfrm>
          <a:prstGeom prst="rect">
            <a:avLst/>
          </a:prstGeom>
          <a:noFill/>
        </p:spPr>
        <p:txBody>
          <a:bodyPr wrap="square" rtlCol="0">
            <a:spAutoFit/>
          </a:bodyPr>
          <a:lstStyle/>
          <a:p>
            <a:r>
              <a:rPr lang="sv-SE" sz="1150" dirty="0"/>
              <a:t>WWW.STRANGNAS.SE</a:t>
            </a:r>
          </a:p>
        </p:txBody>
      </p:sp>
    </p:spTree>
    <p:extLst>
      <p:ext uri="{BB962C8B-B14F-4D97-AF65-F5344CB8AC3E}">
        <p14:creationId xmlns:p14="http://schemas.microsoft.com/office/powerpoint/2010/main" val="493616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om - enkelt sidhuvud">
    <p:spTree>
      <p:nvGrpSpPr>
        <p:cNvPr id="1" name=""/>
        <p:cNvGrpSpPr/>
        <p:nvPr/>
      </p:nvGrpSpPr>
      <p:grpSpPr>
        <a:xfrm>
          <a:off x="0" y="0"/>
          <a:ext cx="0" cy="0"/>
          <a:chOff x="0" y="0"/>
          <a:chExt cx="0" cy="0"/>
        </a:xfrm>
      </p:grpSpPr>
      <p:pic>
        <p:nvPicPr>
          <p:cNvPr id="8" name="Bildobjekt 7" descr="En bild som visar svart, mörker&#10;&#10;Automatiskt genererad beskrivning">
            <a:extLst>
              <a:ext uri="{FF2B5EF4-FFF2-40B4-BE49-F238E27FC236}">
                <a16:creationId xmlns:a16="http://schemas.microsoft.com/office/drawing/2014/main" id="{34F93839-BB21-2F92-A9D4-D8E9882FE0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818" y="322665"/>
            <a:ext cx="1908053" cy="366972"/>
          </a:xfrm>
          <a:prstGeom prst="rect">
            <a:avLst/>
          </a:prstGeom>
        </p:spPr>
      </p:pic>
    </p:spTree>
    <p:extLst>
      <p:ext uri="{BB962C8B-B14F-4D97-AF65-F5344CB8AC3E}">
        <p14:creationId xmlns:p14="http://schemas.microsoft.com/office/powerpoint/2010/main" val="173146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Rubrikbild - vit">
    <p:spTree>
      <p:nvGrpSpPr>
        <p:cNvPr id="1" name=""/>
        <p:cNvGrpSpPr/>
        <p:nvPr/>
      </p:nvGrpSpPr>
      <p:grpSpPr>
        <a:xfrm>
          <a:off x="0" y="0"/>
          <a:ext cx="0" cy="0"/>
          <a:chOff x="0" y="0"/>
          <a:chExt cx="0" cy="0"/>
        </a:xfrm>
      </p:grpSpPr>
      <p:pic>
        <p:nvPicPr>
          <p:cNvPr id="4" name="Bild 5" descr="Strängnäs kommun logotyp">
            <a:extLst>
              <a:ext uri="{FF2B5EF4-FFF2-40B4-BE49-F238E27FC236}">
                <a16:creationId xmlns:a16="http://schemas.microsoft.com/office/drawing/2014/main" id="{5A304C79-D50B-676D-9CAC-6EC288EA6E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4038" y="554038"/>
            <a:ext cx="4537075"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10">
            <a:extLst>
              <a:ext uri="{FF2B5EF4-FFF2-40B4-BE49-F238E27FC236}">
                <a16:creationId xmlns:a16="http://schemas.microsoft.com/office/drawing/2014/main" id="{72FE05B8-BDD0-008C-DAC6-3E13B1C3CE3D}"/>
              </a:ext>
            </a:extLst>
          </p:cNvPr>
          <p:cNvPicPr>
            <a:picLocks noChangeAspect="1"/>
          </p:cNvPicPr>
          <p:nvPr/>
        </p:nvPicPr>
        <p:blipFill>
          <a:blip r:embed="rId3">
            <a:extLst>
              <a:ext uri="{28A0092B-C50C-407E-A947-70E740481C1C}">
                <a14:useLocalDpi xmlns:a14="http://schemas.microsoft.com/office/drawing/2010/main" val="0"/>
              </a:ext>
            </a:extLst>
          </a:blip>
          <a:srcRect l="16321" r="12804" b="33897"/>
          <a:stretch>
            <a:fillRect/>
          </a:stretch>
        </p:blipFill>
        <p:spPr bwMode="auto">
          <a:xfrm>
            <a:off x="0" y="3902075"/>
            <a:ext cx="12206288"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11" descr="Tillsammans och med invånarnyttan i fokus, &#10;skapar vi framtidens hållbara kommun &#10;i hjärtat av Mälardalen. ">
            <a:extLst>
              <a:ext uri="{FF2B5EF4-FFF2-40B4-BE49-F238E27FC236}">
                <a16:creationId xmlns:a16="http://schemas.microsoft.com/office/drawing/2014/main" id="{7DA77CCD-1B05-AB57-B3D5-0E4C9184DB3D}"/>
              </a:ext>
            </a:extLst>
          </p:cNvPr>
          <p:cNvSpPr>
            <a:spLocks noChangeArrowheads="1"/>
          </p:cNvSpPr>
          <p:nvPr/>
        </p:nvSpPr>
        <p:spPr bwMode="auto">
          <a:xfrm>
            <a:off x="2651125" y="4981575"/>
            <a:ext cx="6886575"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075"/>
              </a:lnSpc>
            </a:pPr>
            <a:r>
              <a:rPr lang="sv-SE" altLang="sv-SE" sz="2400">
                <a:solidFill>
                  <a:srgbClr val="CFE5E3"/>
                </a:solidFill>
                <a:latin typeface="Calibri Light" panose="020F0302020204030204" pitchFamily="34" charset="0"/>
                <a:ea typeface="Calibri" panose="020F0502020204030204" pitchFamily="34" charset="0"/>
                <a:cs typeface="Times New Roman" panose="02020603050405020304" pitchFamily="18" charset="0"/>
              </a:rPr>
              <a:t>Tillsammans och med invånarnyttan i fokus, </a:t>
            </a:r>
          </a:p>
          <a:p>
            <a:pPr algn="ctr" eaLnBrk="1" hangingPunct="1">
              <a:lnSpc>
                <a:spcPts val="3075"/>
              </a:lnSpc>
            </a:pPr>
            <a:r>
              <a:rPr lang="sv-SE" altLang="sv-SE" sz="2400">
                <a:solidFill>
                  <a:srgbClr val="CFE5E3"/>
                </a:solidFill>
                <a:latin typeface="Calibri Light" panose="020F0302020204030204" pitchFamily="34" charset="0"/>
                <a:ea typeface="Calibri" panose="020F0502020204030204" pitchFamily="34" charset="0"/>
                <a:cs typeface="Times New Roman" panose="02020603050405020304" pitchFamily="18" charset="0"/>
              </a:rPr>
              <a:t>skapar vi framtidens hållbara kommun </a:t>
            </a:r>
          </a:p>
          <a:p>
            <a:pPr algn="ctr" eaLnBrk="1" hangingPunct="1">
              <a:lnSpc>
                <a:spcPts val="3075"/>
              </a:lnSpc>
            </a:pPr>
            <a:r>
              <a:rPr lang="sv-SE" altLang="sv-SE" sz="2400">
                <a:solidFill>
                  <a:srgbClr val="CFE5E3"/>
                </a:solidFill>
                <a:latin typeface="Calibri Light" panose="020F0302020204030204" pitchFamily="34" charset="0"/>
                <a:ea typeface="Calibri" panose="020F0502020204030204" pitchFamily="34" charset="0"/>
                <a:cs typeface="Times New Roman" panose="02020603050405020304" pitchFamily="18" charset="0"/>
              </a:rPr>
              <a:t>i hjärtat av Mälardalen. </a:t>
            </a:r>
          </a:p>
        </p:txBody>
      </p:sp>
      <p:sp>
        <p:nvSpPr>
          <p:cNvPr id="2" name="Rubrik 1"/>
          <p:cNvSpPr>
            <a:spLocks noGrp="1"/>
          </p:cNvSpPr>
          <p:nvPr>
            <p:ph type="ctrTitle" hasCustomPrompt="1"/>
          </p:nvPr>
        </p:nvSpPr>
        <p:spPr>
          <a:xfrm>
            <a:off x="1526181" y="2237969"/>
            <a:ext cx="9120187" cy="720725"/>
          </a:xfrm>
        </p:spPr>
        <p:txBody>
          <a:bodyPr anchor="b">
            <a:noAutofit/>
          </a:bodyPr>
          <a:lstStyle>
            <a:lvl1pPr algn="ctr">
              <a:defRPr sz="5400"/>
            </a:lvl1pPr>
          </a:lstStyle>
          <a:p>
            <a:r>
              <a:rPr lang="sv-SE" dirty="0"/>
              <a:t>Klicka här för att lägga till huvudrubrik</a:t>
            </a:r>
          </a:p>
        </p:txBody>
      </p:sp>
      <p:sp>
        <p:nvSpPr>
          <p:cNvPr id="3" name="Underrubrik 2"/>
          <p:cNvSpPr>
            <a:spLocks noGrp="1"/>
          </p:cNvSpPr>
          <p:nvPr>
            <p:ph type="subTitle" idx="1" hasCustomPrompt="1"/>
          </p:nvPr>
        </p:nvSpPr>
        <p:spPr>
          <a:xfrm>
            <a:off x="1526182" y="3048032"/>
            <a:ext cx="9120187" cy="1091120"/>
          </a:xfrm>
        </p:spPr>
        <p:txBody>
          <a:bodyPr>
            <a:normAutofit/>
          </a:bodyPr>
          <a:lstStyle>
            <a:lvl1pPr marL="0" indent="0" algn="ctr">
              <a:buNone/>
              <a:defRPr sz="3200">
                <a:solidFill>
                  <a:srgbClr val="39836C"/>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lägga till underrubrik</a:t>
            </a:r>
          </a:p>
        </p:txBody>
      </p:sp>
    </p:spTree>
    <p:extLst>
      <p:ext uri="{BB962C8B-B14F-4D97-AF65-F5344CB8AC3E}">
        <p14:creationId xmlns:p14="http://schemas.microsoft.com/office/powerpoint/2010/main" val="2598552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Rubrikbild kvadrater">
    <p:spTree>
      <p:nvGrpSpPr>
        <p:cNvPr id="1" name=""/>
        <p:cNvGrpSpPr/>
        <p:nvPr/>
      </p:nvGrpSpPr>
      <p:grpSpPr>
        <a:xfrm>
          <a:off x="0" y="0"/>
          <a:ext cx="0" cy="0"/>
          <a:chOff x="0" y="0"/>
          <a:chExt cx="0" cy="0"/>
        </a:xfrm>
      </p:grpSpPr>
      <p:pic>
        <p:nvPicPr>
          <p:cNvPr id="9" name="Bildobjekt 8" descr="En bild som visar text, skärmbild, design, Grafik&#10;&#10;Automatiskt genererad beskrivning">
            <a:extLst>
              <a:ext uri="{FF2B5EF4-FFF2-40B4-BE49-F238E27FC236}">
                <a16:creationId xmlns:a16="http://schemas.microsoft.com/office/drawing/2014/main" id="{B5A9A175-27B3-354A-F2CE-D8B487F038D6}"/>
              </a:ext>
            </a:extLst>
          </p:cNvPr>
          <p:cNvPicPr>
            <a:picLocks noChangeAspect="1"/>
          </p:cNvPicPr>
          <p:nvPr userDrawn="1"/>
        </p:nvPicPr>
        <p:blipFill>
          <a:blip r:embed="rId2">
            <a:extLst>
              <a:ext uri="{28A0092B-C50C-407E-A947-70E740481C1C}">
                <a14:useLocalDpi xmlns:a14="http://schemas.microsoft.com/office/drawing/2010/main" val="0"/>
              </a:ext>
            </a:extLst>
          </a:blip>
          <a:srcRect t="853" b="589"/>
          <a:stretch/>
        </p:blipFill>
        <p:spPr>
          <a:xfrm>
            <a:off x="0" y="0"/>
            <a:ext cx="12192000" cy="6858000"/>
          </a:xfrm>
          <a:prstGeom prst="rect">
            <a:avLst/>
          </a:prstGeom>
        </p:spPr>
      </p:pic>
      <p:sp>
        <p:nvSpPr>
          <p:cNvPr id="7" name="Rektangel 12" descr="Tillsammans och med invånarnyttan i fokus, &#10;skapar vi framtidens hållbara kommun &#10;i hjärtat av Mälardalen. ">
            <a:extLst>
              <a:ext uri="{FF2B5EF4-FFF2-40B4-BE49-F238E27FC236}">
                <a16:creationId xmlns:a16="http://schemas.microsoft.com/office/drawing/2014/main" id="{E3AD84DA-CCFA-3EE0-A2E4-31CB0819A8F2}"/>
              </a:ext>
            </a:extLst>
          </p:cNvPr>
          <p:cNvSpPr>
            <a:spLocks noChangeArrowheads="1"/>
          </p:cNvSpPr>
          <p:nvPr/>
        </p:nvSpPr>
        <p:spPr bwMode="auto">
          <a:xfrm>
            <a:off x="1757548" y="4328014"/>
            <a:ext cx="8728363" cy="68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300"/>
              </a:lnSpc>
            </a:pPr>
            <a:r>
              <a:rPr lang="sv-SE" altLang="sv-SE" sz="2000" dirty="0">
                <a:solidFill>
                  <a:srgbClr val="CFE5E3"/>
                </a:solidFill>
                <a:latin typeface="Calibri Light" panose="020F0302020204030204" pitchFamily="34" charset="0"/>
                <a:ea typeface="Calibri" panose="020F0502020204030204" pitchFamily="34" charset="0"/>
                <a:cs typeface="Times New Roman" panose="02020603050405020304" pitchFamily="18" charset="0"/>
              </a:rPr>
              <a:t>Tillsammans och med invånarnyttan i fokus, </a:t>
            </a:r>
          </a:p>
          <a:p>
            <a:pPr algn="ctr" eaLnBrk="1" hangingPunct="1">
              <a:lnSpc>
                <a:spcPts val="2300"/>
              </a:lnSpc>
            </a:pPr>
            <a:r>
              <a:rPr lang="sv-SE" altLang="sv-SE" sz="2000" dirty="0">
                <a:solidFill>
                  <a:srgbClr val="CFE5E3"/>
                </a:solidFill>
                <a:latin typeface="Calibri Light" panose="020F0302020204030204" pitchFamily="34" charset="0"/>
                <a:ea typeface="Calibri" panose="020F0502020204030204" pitchFamily="34" charset="0"/>
                <a:cs typeface="Times New Roman" panose="02020603050405020304" pitchFamily="18" charset="0"/>
              </a:rPr>
              <a:t>skapar vi framtidens hållbara kommun i hjärtat av Mälardalen. </a:t>
            </a:r>
          </a:p>
        </p:txBody>
      </p:sp>
      <p:sp>
        <p:nvSpPr>
          <p:cNvPr id="2" name="Rubrik 1"/>
          <p:cNvSpPr>
            <a:spLocks noGrp="1"/>
          </p:cNvSpPr>
          <p:nvPr>
            <p:ph type="ctrTitle" hasCustomPrompt="1"/>
          </p:nvPr>
        </p:nvSpPr>
        <p:spPr>
          <a:xfrm>
            <a:off x="2402773" y="2468191"/>
            <a:ext cx="7386453" cy="720725"/>
          </a:xfrm>
        </p:spPr>
        <p:txBody>
          <a:bodyPr anchor="b">
            <a:noAutofit/>
          </a:bodyPr>
          <a:lstStyle>
            <a:lvl1pPr algn="ctr">
              <a:defRPr sz="4200">
                <a:solidFill>
                  <a:schemeClr val="bg1"/>
                </a:solidFill>
              </a:defRPr>
            </a:lvl1pPr>
          </a:lstStyle>
          <a:p>
            <a:r>
              <a:rPr lang="sv-SE" dirty="0"/>
              <a:t>Klicka här för att lägga till huvudrubrik</a:t>
            </a:r>
          </a:p>
        </p:txBody>
      </p:sp>
      <p:sp>
        <p:nvSpPr>
          <p:cNvPr id="3" name="Underrubrik 2"/>
          <p:cNvSpPr>
            <a:spLocks noGrp="1"/>
          </p:cNvSpPr>
          <p:nvPr>
            <p:ph type="subTitle" idx="1" hasCustomPrompt="1"/>
          </p:nvPr>
        </p:nvSpPr>
        <p:spPr>
          <a:xfrm>
            <a:off x="2402773" y="3323826"/>
            <a:ext cx="7386453" cy="869278"/>
          </a:xfrm>
        </p:spPr>
        <p:txBody>
          <a:bodyPr>
            <a:normAutofit/>
          </a:bodyPr>
          <a:lstStyle>
            <a:lvl1pPr marL="0" indent="0" algn="ctr">
              <a:buNone/>
              <a:defRPr sz="280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lägga till underrubrik</a:t>
            </a:r>
          </a:p>
        </p:txBody>
      </p:sp>
      <p:sp>
        <p:nvSpPr>
          <p:cNvPr id="10" name="Rektangel 9">
            <a:extLst>
              <a:ext uri="{FF2B5EF4-FFF2-40B4-BE49-F238E27FC236}">
                <a16:creationId xmlns:a16="http://schemas.microsoft.com/office/drawing/2014/main" id="{A3821711-9FC0-EA1B-0494-2FDB88F445B4}"/>
              </a:ext>
            </a:extLst>
          </p:cNvPr>
          <p:cNvSpPr/>
          <p:nvPr userDrawn="1"/>
        </p:nvSpPr>
        <p:spPr>
          <a:xfrm>
            <a:off x="0" y="0"/>
            <a:ext cx="1757548" cy="1698171"/>
          </a:xfrm>
          <a:prstGeom prst="rect">
            <a:avLst/>
          </a:prstGeom>
          <a:solidFill>
            <a:srgbClr val="01A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descr="En bild som visar text, Teckensnitt, affisch, Grafik&#10;&#10;Automatiskt genererad beskrivning">
            <a:extLst>
              <a:ext uri="{FF2B5EF4-FFF2-40B4-BE49-F238E27FC236}">
                <a16:creationId xmlns:a16="http://schemas.microsoft.com/office/drawing/2014/main" id="{80D68E05-F104-1267-0082-D19BAF7E51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257" y="298559"/>
            <a:ext cx="1235034" cy="1098331"/>
          </a:xfrm>
          <a:prstGeom prst="rect">
            <a:avLst/>
          </a:prstGeom>
        </p:spPr>
      </p:pic>
    </p:spTree>
    <p:extLst>
      <p:ext uri="{BB962C8B-B14F-4D97-AF65-F5344CB8AC3E}">
        <p14:creationId xmlns:p14="http://schemas.microsoft.com/office/powerpoint/2010/main" val="3572140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vsnittsrubrik">
    <p:bg>
      <p:bgPr>
        <a:solidFill>
          <a:srgbClr val="39836C"/>
        </a:solidFill>
        <a:effectLst/>
      </p:bgPr>
    </p:bg>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BCB5D85D-1B5E-CE42-852E-B0985EAE4FFF}"/>
              </a:ext>
            </a:extLst>
          </p:cNvPr>
          <p:cNvSpPr txBox="1"/>
          <p:nvPr/>
        </p:nvSpPr>
        <p:spPr>
          <a:xfrm>
            <a:off x="10302875" y="6407150"/>
            <a:ext cx="1712913" cy="261938"/>
          </a:xfrm>
          <a:prstGeom prst="rect">
            <a:avLst/>
          </a:prstGeom>
          <a:noFill/>
        </p:spPr>
        <p:txBody>
          <a:bodyPr>
            <a:spAutoFit/>
          </a:bodyPr>
          <a:lstStyle/>
          <a:p>
            <a:pPr algn="r" eaLnBrk="1" fontAlgn="auto" hangingPunct="1">
              <a:spcBef>
                <a:spcPts val="0"/>
              </a:spcBef>
              <a:spcAft>
                <a:spcPts val="0"/>
              </a:spcAft>
              <a:defRPr/>
            </a:pPr>
            <a:r>
              <a:rPr lang="sv-SE" sz="1100" spc="80" dirty="0">
                <a:solidFill>
                  <a:schemeClr val="bg1"/>
                </a:solidFill>
                <a:latin typeface="+mn-lt"/>
              </a:rPr>
              <a:t>WWW.STRANGNAS.SE</a:t>
            </a:r>
          </a:p>
        </p:txBody>
      </p:sp>
      <p:pic>
        <p:nvPicPr>
          <p:cNvPr id="5" name="Bildobjekt 10">
            <a:extLst>
              <a:ext uri="{FF2B5EF4-FFF2-40B4-BE49-F238E27FC236}">
                <a16:creationId xmlns:a16="http://schemas.microsoft.com/office/drawing/2014/main" id="{FACE93B2-0B9D-86C1-4EC7-ACD9996CAE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713" y="6269038"/>
            <a:ext cx="20081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hasCustomPrompt="1"/>
          </p:nvPr>
        </p:nvSpPr>
        <p:spPr>
          <a:xfrm>
            <a:off x="1526182" y="2268537"/>
            <a:ext cx="9123561" cy="720725"/>
          </a:xfrm>
        </p:spPr>
        <p:txBody>
          <a:bodyPr anchor="b">
            <a:noAutofit/>
          </a:bodyPr>
          <a:lstStyle>
            <a:lvl1pPr algn="ctr">
              <a:defRPr sz="5000">
                <a:solidFill>
                  <a:schemeClr val="bg1"/>
                </a:solidFill>
              </a:defRPr>
            </a:lvl1pPr>
          </a:lstStyle>
          <a:p>
            <a:r>
              <a:rPr lang="sv-SE" dirty="0"/>
              <a:t>Klicka här för att lägga till huvudrubrik</a:t>
            </a:r>
          </a:p>
        </p:txBody>
      </p:sp>
      <p:sp>
        <p:nvSpPr>
          <p:cNvPr id="3" name="Platshållare för text 2"/>
          <p:cNvSpPr>
            <a:spLocks noGrp="1"/>
          </p:cNvSpPr>
          <p:nvPr>
            <p:ph type="body" idx="1" hasCustomPrompt="1"/>
          </p:nvPr>
        </p:nvSpPr>
        <p:spPr>
          <a:xfrm>
            <a:off x="1526182" y="3048032"/>
            <a:ext cx="9120187" cy="109112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här för att lägga till underrubrik</a:t>
            </a:r>
          </a:p>
        </p:txBody>
      </p:sp>
    </p:spTree>
    <p:extLst>
      <p:ext uri="{BB962C8B-B14F-4D97-AF65-F5344CB8AC3E}">
        <p14:creationId xmlns:p14="http://schemas.microsoft.com/office/powerpoint/2010/main" val="2509053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Avsnittsrubrik vågor">
    <p:bg>
      <p:bgPr>
        <a:solidFill>
          <a:srgbClr val="39836C"/>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C538898C-9E35-E3C0-BE57-8569C69F826E}"/>
              </a:ext>
            </a:extLst>
          </p:cNvPr>
          <p:cNvSpPr/>
          <p:nvPr userDrawn="1"/>
        </p:nvSpPr>
        <p:spPr>
          <a:xfrm>
            <a:off x="0" y="0"/>
            <a:ext cx="12192000" cy="6857999"/>
          </a:xfrm>
          <a:prstGeom prst="rect">
            <a:avLst/>
          </a:prstGeom>
          <a:pattFill prst="zigZag">
            <a:fgClr>
              <a:srgbClr val="39836C"/>
            </a:fgClr>
            <a:bgClr>
              <a:srgbClr val="4BAB8D"/>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BCB5D85D-1B5E-CE42-852E-B0985EAE4FFF}"/>
              </a:ext>
            </a:extLst>
          </p:cNvPr>
          <p:cNvSpPr txBox="1"/>
          <p:nvPr/>
        </p:nvSpPr>
        <p:spPr>
          <a:xfrm>
            <a:off x="10302875" y="6407150"/>
            <a:ext cx="1712913" cy="261938"/>
          </a:xfrm>
          <a:prstGeom prst="rect">
            <a:avLst/>
          </a:prstGeom>
          <a:noFill/>
        </p:spPr>
        <p:txBody>
          <a:bodyPr>
            <a:spAutoFit/>
          </a:bodyPr>
          <a:lstStyle/>
          <a:p>
            <a:pPr algn="r" eaLnBrk="1" fontAlgn="auto" hangingPunct="1">
              <a:spcBef>
                <a:spcPts val="0"/>
              </a:spcBef>
              <a:spcAft>
                <a:spcPts val="0"/>
              </a:spcAft>
              <a:defRPr/>
            </a:pPr>
            <a:r>
              <a:rPr lang="sv-SE" sz="1100" spc="80" dirty="0">
                <a:solidFill>
                  <a:schemeClr val="bg1"/>
                </a:solidFill>
                <a:latin typeface="+mn-lt"/>
              </a:rPr>
              <a:t>WWW.STRANGNAS.SE</a:t>
            </a:r>
          </a:p>
        </p:txBody>
      </p:sp>
      <p:pic>
        <p:nvPicPr>
          <p:cNvPr id="5" name="Bildobjekt 10">
            <a:extLst>
              <a:ext uri="{FF2B5EF4-FFF2-40B4-BE49-F238E27FC236}">
                <a16:creationId xmlns:a16="http://schemas.microsoft.com/office/drawing/2014/main" id="{FACE93B2-0B9D-86C1-4EC7-ACD9996CAE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713" y="6269038"/>
            <a:ext cx="20081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hasCustomPrompt="1"/>
          </p:nvPr>
        </p:nvSpPr>
        <p:spPr>
          <a:xfrm>
            <a:off x="1529556" y="2268537"/>
            <a:ext cx="9120187" cy="720725"/>
          </a:xfrm>
        </p:spPr>
        <p:txBody>
          <a:bodyPr anchor="b">
            <a:noAutofit/>
          </a:bodyPr>
          <a:lstStyle>
            <a:lvl1pPr algn="ctr">
              <a:defRPr sz="5000">
                <a:solidFill>
                  <a:schemeClr val="bg1"/>
                </a:solidFill>
              </a:defRPr>
            </a:lvl1pPr>
          </a:lstStyle>
          <a:p>
            <a:r>
              <a:rPr lang="sv-SE" dirty="0"/>
              <a:t>Klicka här för att lägga till huvudrubrik</a:t>
            </a:r>
          </a:p>
        </p:txBody>
      </p:sp>
      <p:sp>
        <p:nvSpPr>
          <p:cNvPr id="3" name="Platshållare för text 2"/>
          <p:cNvSpPr>
            <a:spLocks noGrp="1"/>
          </p:cNvSpPr>
          <p:nvPr>
            <p:ph type="body" idx="1" hasCustomPrompt="1"/>
          </p:nvPr>
        </p:nvSpPr>
        <p:spPr>
          <a:xfrm>
            <a:off x="1526182" y="3048032"/>
            <a:ext cx="9120187" cy="109112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här för att lägga till underrubrik</a:t>
            </a:r>
          </a:p>
        </p:txBody>
      </p:sp>
    </p:spTree>
    <p:extLst>
      <p:ext uri="{BB962C8B-B14F-4D97-AF65-F5344CB8AC3E}">
        <p14:creationId xmlns:p14="http://schemas.microsoft.com/office/powerpoint/2010/main" val="745015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vsnittsindelning">
    <p:bg>
      <p:bgPr>
        <a:solidFill>
          <a:srgbClr val="39836C"/>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C538898C-9E35-E3C0-BE57-8569C69F826E}"/>
              </a:ext>
            </a:extLst>
          </p:cNvPr>
          <p:cNvSpPr/>
          <p:nvPr userDrawn="1"/>
        </p:nvSpPr>
        <p:spPr>
          <a:xfrm>
            <a:off x="0" y="0"/>
            <a:ext cx="12192000" cy="6857999"/>
          </a:xfrm>
          <a:prstGeom prst="rect">
            <a:avLst/>
          </a:prstGeom>
          <a:pattFill prst="zigZag">
            <a:fgClr>
              <a:srgbClr val="39836C"/>
            </a:fgClr>
            <a:bgClr>
              <a:srgbClr val="4BAB8D"/>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58689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88DBAA7A-D694-1E97-A2BB-9B9B0FEA9942}"/>
              </a:ext>
            </a:extLst>
          </p:cNvPr>
          <p:cNvSpPr/>
          <p:nvPr userDrawn="1"/>
        </p:nvSpPr>
        <p:spPr>
          <a:xfrm>
            <a:off x="0" y="0"/>
            <a:ext cx="12192000" cy="6858000"/>
          </a:xfrm>
          <a:prstGeom prst="rect">
            <a:avLst/>
          </a:prstGeom>
          <a:pattFill prst="zigZag">
            <a:fgClr>
              <a:srgbClr val="39836C"/>
            </a:fgClr>
            <a:bgClr>
              <a:srgbClr val="4BAB8D"/>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10" descr="Agenda">
            <a:extLst>
              <a:ext uri="{FF2B5EF4-FFF2-40B4-BE49-F238E27FC236}">
                <a16:creationId xmlns:a16="http://schemas.microsoft.com/office/drawing/2014/main" id="{680046A0-BBBE-03F0-E898-2BF120E6F077}"/>
              </a:ext>
            </a:extLst>
          </p:cNvPr>
          <p:cNvSpPr txBox="1">
            <a:spLocks noChangeArrowheads="1"/>
          </p:cNvSpPr>
          <p:nvPr/>
        </p:nvSpPr>
        <p:spPr bwMode="auto">
          <a:xfrm>
            <a:off x="1554163" y="646113"/>
            <a:ext cx="91201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v-SE" altLang="sv-SE" sz="4000" dirty="0">
                <a:solidFill>
                  <a:schemeClr val="bg1"/>
                </a:solidFill>
              </a:rPr>
              <a:t>Agenda</a:t>
            </a:r>
          </a:p>
        </p:txBody>
      </p:sp>
      <p:sp>
        <p:nvSpPr>
          <p:cNvPr id="3" name="Platshållare för innehåll 2"/>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textruta 6">
            <a:extLst>
              <a:ext uri="{FF2B5EF4-FFF2-40B4-BE49-F238E27FC236}">
                <a16:creationId xmlns:a16="http://schemas.microsoft.com/office/drawing/2014/main" id="{C652D3A7-A0DC-961F-6BDF-E795D34AC338}"/>
              </a:ext>
            </a:extLst>
          </p:cNvPr>
          <p:cNvSpPr txBox="1"/>
          <p:nvPr userDrawn="1"/>
        </p:nvSpPr>
        <p:spPr>
          <a:xfrm>
            <a:off x="10394577" y="6404532"/>
            <a:ext cx="1908052" cy="276999"/>
          </a:xfrm>
          <a:prstGeom prst="rect">
            <a:avLst/>
          </a:prstGeom>
          <a:noFill/>
        </p:spPr>
        <p:txBody>
          <a:bodyPr wrap="square" rtlCol="0">
            <a:spAutoFit/>
          </a:bodyPr>
          <a:lstStyle/>
          <a:p>
            <a:r>
              <a:rPr lang="sv-SE" sz="1150" dirty="0">
                <a:solidFill>
                  <a:schemeClr val="bg1"/>
                </a:solidFill>
              </a:rPr>
              <a:t>WWW.STRANGNAS.SE</a:t>
            </a:r>
          </a:p>
        </p:txBody>
      </p:sp>
      <p:sp>
        <p:nvSpPr>
          <p:cNvPr id="10" name="Frihandsfigur: Form 9">
            <a:extLst>
              <a:ext uri="{FF2B5EF4-FFF2-40B4-BE49-F238E27FC236}">
                <a16:creationId xmlns:a16="http://schemas.microsoft.com/office/drawing/2014/main" id="{CBA61467-8465-4A68-00E2-0A85BDC9C7C8}"/>
              </a:ext>
            </a:extLst>
          </p:cNvPr>
          <p:cNvSpPr/>
          <p:nvPr userDrawn="1"/>
        </p:nvSpPr>
        <p:spPr>
          <a:xfrm>
            <a:off x="289169" y="6314831"/>
            <a:ext cx="277446" cy="324338"/>
          </a:xfrm>
          <a:custGeom>
            <a:avLst/>
            <a:gdLst>
              <a:gd name="connsiteX0" fmla="*/ 7816 w 277446"/>
              <a:gd name="connsiteY0" fmla="*/ 3907 h 324338"/>
              <a:gd name="connsiteX1" fmla="*/ 7816 w 277446"/>
              <a:gd name="connsiteY1" fmla="*/ 3907 h 324338"/>
              <a:gd name="connsiteX2" fmla="*/ 31262 w 277446"/>
              <a:gd name="connsiteY2" fmla="*/ 50800 h 324338"/>
              <a:gd name="connsiteX3" fmla="*/ 35169 w 277446"/>
              <a:gd name="connsiteY3" fmla="*/ 66431 h 324338"/>
              <a:gd name="connsiteX4" fmla="*/ 35169 w 277446"/>
              <a:gd name="connsiteY4" fmla="*/ 66431 h 324338"/>
              <a:gd name="connsiteX5" fmla="*/ 7816 w 277446"/>
              <a:gd name="connsiteY5" fmla="*/ 54707 h 324338"/>
              <a:gd name="connsiteX6" fmla="*/ 0 w 277446"/>
              <a:gd name="connsiteY6" fmla="*/ 171938 h 324338"/>
              <a:gd name="connsiteX7" fmla="*/ 23446 w 277446"/>
              <a:gd name="connsiteY7" fmla="*/ 277446 h 324338"/>
              <a:gd name="connsiteX8" fmla="*/ 89877 w 277446"/>
              <a:gd name="connsiteY8" fmla="*/ 324338 h 324338"/>
              <a:gd name="connsiteX9" fmla="*/ 164123 w 277446"/>
              <a:gd name="connsiteY9" fmla="*/ 324338 h 324338"/>
              <a:gd name="connsiteX10" fmla="*/ 218831 w 277446"/>
              <a:gd name="connsiteY10" fmla="*/ 316523 h 324338"/>
              <a:gd name="connsiteX11" fmla="*/ 277446 w 277446"/>
              <a:gd name="connsiteY11" fmla="*/ 261815 h 324338"/>
              <a:gd name="connsiteX12" fmla="*/ 277446 w 277446"/>
              <a:gd name="connsiteY12" fmla="*/ 144584 h 324338"/>
              <a:gd name="connsiteX13" fmla="*/ 277446 w 277446"/>
              <a:gd name="connsiteY13" fmla="*/ 7815 h 324338"/>
              <a:gd name="connsiteX14" fmla="*/ 82062 w 277446"/>
              <a:gd name="connsiteY14" fmla="*/ 0 h 324338"/>
              <a:gd name="connsiteX15" fmla="*/ 7816 w 277446"/>
              <a:gd name="connsiteY15" fmla="*/ 3907 h 32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446" h="324338">
                <a:moveTo>
                  <a:pt x="7816" y="3907"/>
                </a:moveTo>
                <a:lnTo>
                  <a:pt x="7816" y="3907"/>
                </a:lnTo>
                <a:cubicBezTo>
                  <a:pt x="15631" y="19538"/>
                  <a:pt x="27024" y="33846"/>
                  <a:pt x="31262" y="50800"/>
                </a:cubicBezTo>
                <a:lnTo>
                  <a:pt x="35169" y="66431"/>
                </a:lnTo>
                <a:lnTo>
                  <a:pt x="35169" y="66431"/>
                </a:lnTo>
                <a:lnTo>
                  <a:pt x="7816" y="54707"/>
                </a:lnTo>
                <a:lnTo>
                  <a:pt x="0" y="171938"/>
                </a:lnTo>
                <a:lnTo>
                  <a:pt x="23446" y="277446"/>
                </a:lnTo>
                <a:lnTo>
                  <a:pt x="89877" y="324338"/>
                </a:lnTo>
                <a:lnTo>
                  <a:pt x="164123" y="324338"/>
                </a:lnTo>
                <a:lnTo>
                  <a:pt x="218831" y="316523"/>
                </a:lnTo>
                <a:lnTo>
                  <a:pt x="277446" y="261815"/>
                </a:lnTo>
                <a:lnTo>
                  <a:pt x="277446" y="144584"/>
                </a:lnTo>
                <a:lnTo>
                  <a:pt x="277446" y="7815"/>
                </a:lnTo>
                <a:lnTo>
                  <a:pt x="82062" y="0"/>
                </a:lnTo>
                <a:lnTo>
                  <a:pt x="7816" y="3907"/>
                </a:lnTo>
                <a:close/>
              </a:path>
            </a:pathLst>
          </a:custGeom>
          <a:solidFill>
            <a:srgbClr val="4BAB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En bild som visar text, Teckensnitt, Grafik, logotyp&#10;&#10;Automatiskt genererad beskrivning">
            <a:extLst>
              <a:ext uri="{FF2B5EF4-FFF2-40B4-BE49-F238E27FC236}">
                <a16:creationId xmlns:a16="http://schemas.microsoft.com/office/drawing/2014/main" id="{2167F846-C90A-F105-53DF-2AAF5A679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817" y="6307834"/>
            <a:ext cx="1908053" cy="353229"/>
          </a:xfrm>
          <a:prstGeom prst="rect">
            <a:avLst/>
          </a:prstGeom>
        </p:spPr>
      </p:pic>
    </p:spTree>
    <p:extLst>
      <p:ext uri="{BB962C8B-B14F-4D97-AF65-F5344CB8AC3E}">
        <p14:creationId xmlns:p14="http://schemas.microsoft.com/office/powerpoint/2010/main" val="253681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86B98DB-D836-2E79-C418-822A30FE15D4}"/>
              </a:ext>
            </a:extLst>
          </p:cNvPr>
          <p:cNvSpPr/>
          <p:nvPr/>
        </p:nvSpPr>
        <p:spPr>
          <a:xfrm rot="10800000">
            <a:off x="0" y="0"/>
            <a:ext cx="12192000" cy="5688013"/>
          </a:xfrm>
          <a:prstGeom prst="rect">
            <a:avLst/>
          </a:prstGeom>
          <a:gradFill>
            <a:gsLst>
              <a:gs pos="0">
                <a:schemeClr val="bg1">
                  <a:lumMod val="0"/>
                  <a:lumOff val="100000"/>
                </a:schemeClr>
              </a:gs>
              <a:gs pos="18000">
                <a:srgbClr val="BDD7F2">
                  <a:alpha val="3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4" name="textruta 10" descr="Agenda">
            <a:extLst>
              <a:ext uri="{FF2B5EF4-FFF2-40B4-BE49-F238E27FC236}">
                <a16:creationId xmlns:a16="http://schemas.microsoft.com/office/drawing/2014/main" id="{680046A0-BBBE-03F0-E898-2BF120E6F077}"/>
              </a:ext>
            </a:extLst>
          </p:cNvPr>
          <p:cNvSpPr txBox="1">
            <a:spLocks noChangeArrowheads="1"/>
          </p:cNvSpPr>
          <p:nvPr/>
        </p:nvSpPr>
        <p:spPr bwMode="auto">
          <a:xfrm>
            <a:off x="1554163" y="646113"/>
            <a:ext cx="91201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v-SE" altLang="sv-SE" sz="4000">
                <a:solidFill>
                  <a:srgbClr val="39836C"/>
                </a:solidFill>
              </a:rPr>
              <a:t>Agenda</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509665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F99D86E-8CB1-9ABC-9535-324E1A1FA787}"/>
              </a:ext>
            </a:extLst>
          </p:cNvPr>
          <p:cNvSpPr/>
          <p:nvPr/>
        </p:nvSpPr>
        <p:spPr>
          <a:xfrm rot="10800000">
            <a:off x="0" y="0"/>
            <a:ext cx="12192000" cy="5688013"/>
          </a:xfrm>
          <a:prstGeom prst="rect">
            <a:avLst/>
          </a:prstGeom>
          <a:gradFill>
            <a:gsLst>
              <a:gs pos="0">
                <a:schemeClr val="bg1">
                  <a:lumMod val="0"/>
                  <a:lumOff val="100000"/>
                </a:schemeClr>
              </a:gs>
              <a:gs pos="18000">
                <a:srgbClr val="BDD7F2">
                  <a:alpha val="3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2" name="Rubrik 1"/>
          <p:cNvSpPr>
            <a:spLocks noGrp="1"/>
          </p:cNvSpPr>
          <p:nvPr>
            <p:ph type="title" hasCustomPrompt="1"/>
          </p:nvPr>
        </p:nvSpPr>
        <p:spPr/>
        <p:txBody>
          <a:bodyPr/>
          <a:lstStyle>
            <a:lvl1pPr>
              <a:defRPr/>
            </a:lvl1pPr>
          </a:lstStyle>
          <a:p>
            <a:r>
              <a:rPr lang="sv-SE" dirty="0"/>
              <a:t>Klicka här för att lägga till huvudrubrik</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82152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Bildobjekt 31">
            <a:extLst>
              <a:ext uri="{FF2B5EF4-FFF2-40B4-BE49-F238E27FC236}">
                <a16:creationId xmlns:a16="http://schemas.microsoft.com/office/drawing/2014/main" id="{EDCB8799-0FDE-4D9A-E893-2B9A43B52DAD}"/>
              </a:ext>
            </a:extLst>
          </p:cNvPr>
          <p:cNvPicPr>
            <a:picLocks noChangeAspect="1"/>
          </p:cNvPicPr>
          <p:nvPr/>
        </p:nvPicPr>
        <p:blipFill>
          <a:blip r:embed="rId18">
            <a:extLst>
              <a:ext uri="{28A0092B-C50C-407E-A947-70E740481C1C}">
                <a14:useLocalDpi xmlns:a14="http://schemas.microsoft.com/office/drawing/2010/main" val="0"/>
              </a:ext>
            </a:extLst>
          </a:blip>
          <a:srcRect l="551" r="5833" b="63962"/>
          <a:stretch>
            <a:fillRect/>
          </a:stretch>
        </p:blipFill>
        <p:spPr bwMode="auto">
          <a:xfrm>
            <a:off x="0" y="5635625"/>
            <a:ext cx="12192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ruta 32">
            <a:extLst>
              <a:ext uri="{FF2B5EF4-FFF2-40B4-BE49-F238E27FC236}">
                <a16:creationId xmlns:a16="http://schemas.microsoft.com/office/drawing/2014/main" id="{22693135-C513-9521-E4BF-B516169E955C}"/>
              </a:ext>
            </a:extLst>
          </p:cNvPr>
          <p:cNvSpPr txBox="1"/>
          <p:nvPr/>
        </p:nvSpPr>
        <p:spPr>
          <a:xfrm>
            <a:off x="10302875" y="6407150"/>
            <a:ext cx="1712913" cy="261938"/>
          </a:xfrm>
          <a:prstGeom prst="rect">
            <a:avLst/>
          </a:prstGeom>
          <a:noFill/>
        </p:spPr>
        <p:txBody>
          <a:bodyPr>
            <a:spAutoFit/>
          </a:bodyPr>
          <a:lstStyle/>
          <a:p>
            <a:pPr algn="r" eaLnBrk="1" fontAlgn="auto" hangingPunct="1">
              <a:spcBef>
                <a:spcPts val="0"/>
              </a:spcBef>
              <a:spcAft>
                <a:spcPts val="0"/>
              </a:spcAft>
              <a:defRPr/>
            </a:pPr>
            <a:r>
              <a:rPr lang="sv-SE" sz="1100" spc="80" dirty="0">
                <a:solidFill>
                  <a:schemeClr val="bg1"/>
                </a:solidFill>
                <a:latin typeface="+mn-lt"/>
              </a:rPr>
              <a:t>WWW.STRANGNAS.SE</a:t>
            </a:r>
          </a:p>
        </p:txBody>
      </p:sp>
      <p:pic>
        <p:nvPicPr>
          <p:cNvPr id="1028" name="Bildobjekt 33">
            <a:extLst>
              <a:ext uri="{FF2B5EF4-FFF2-40B4-BE49-F238E27FC236}">
                <a16:creationId xmlns:a16="http://schemas.microsoft.com/office/drawing/2014/main" id="{1AC450FE-C3BC-5924-AB7D-9C8F1B58D8EF}"/>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239713" y="6269038"/>
            <a:ext cx="20081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Platshållare för rubrik 1">
            <a:extLst>
              <a:ext uri="{FF2B5EF4-FFF2-40B4-BE49-F238E27FC236}">
                <a16:creationId xmlns:a16="http://schemas.microsoft.com/office/drawing/2014/main" id="{9426EC3A-810A-EDB0-4F9C-DDD0A2499092}"/>
              </a:ext>
            </a:extLst>
          </p:cNvPr>
          <p:cNvSpPr>
            <a:spLocks noGrp="1"/>
          </p:cNvSpPr>
          <p:nvPr userDrawn="1">
            <p:ph type="title"/>
          </p:nvPr>
        </p:nvSpPr>
        <p:spPr bwMode="auto">
          <a:xfrm>
            <a:off x="1554163" y="646113"/>
            <a:ext cx="91201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mall för rubrikformat</a:t>
            </a:r>
          </a:p>
        </p:txBody>
      </p:sp>
      <p:sp>
        <p:nvSpPr>
          <p:cNvPr id="1030" name="Platshållare för text 2">
            <a:extLst>
              <a:ext uri="{FF2B5EF4-FFF2-40B4-BE49-F238E27FC236}">
                <a16:creationId xmlns:a16="http://schemas.microsoft.com/office/drawing/2014/main" id="{4C45FDBC-9DCA-02FE-4B0B-8B4AEFD6312D}"/>
              </a:ext>
            </a:extLst>
          </p:cNvPr>
          <p:cNvSpPr>
            <a:spLocks noGrp="1"/>
          </p:cNvSpPr>
          <p:nvPr userDrawn="1">
            <p:ph type="body" idx="1"/>
          </p:nvPr>
        </p:nvSpPr>
        <p:spPr bwMode="auto">
          <a:xfrm>
            <a:off x="1554163" y="1790700"/>
            <a:ext cx="91201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Tree>
  </p:cSld>
  <p:clrMap bg1="lt1" tx1="dk1" bg2="lt2" tx2="dk2" accent1="accent1" accent2="accent2" accent3="accent3" accent4="accent4" accent5="accent5" accent6="accent6" hlink="hlink" folHlink="folHlink"/>
  <p:sldLayoutIdLst>
    <p:sldLayoutId id="2147483669" r:id="rId1"/>
    <p:sldLayoutId id="2147483673" r:id="rId2"/>
    <p:sldLayoutId id="2147483678" r:id="rId3"/>
    <p:sldLayoutId id="2147483671" r:id="rId4"/>
    <p:sldLayoutId id="2147483676" r:id="rId5"/>
    <p:sldLayoutId id="2147483677" r:id="rId6"/>
    <p:sldLayoutId id="2147483672" r:id="rId7"/>
    <p:sldLayoutId id="2147483679" r:id="rId8"/>
    <p:sldLayoutId id="2147483670" r:id="rId9"/>
    <p:sldLayoutId id="2147483668" r:id="rId10"/>
    <p:sldLayoutId id="2147483664" r:id="rId11"/>
    <p:sldLayoutId id="2147483665" r:id="rId12"/>
    <p:sldLayoutId id="2147483666" r:id="rId13"/>
    <p:sldLayoutId id="2147483667" r:id="rId14"/>
    <p:sldLayoutId id="2147483674" r:id="rId15"/>
    <p:sldLayoutId id="2147483675" r:id="rId16"/>
  </p:sldLayoutIdLst>
  <p:txStyles>
    <p:titleStyle>
      <a:lvl1pPr algn="l" rtl="0" eaLnBrk="1" fontAlgn="base" hangingPunct="1">
        <a:lnSpc>
          <a:spcPct val="90000"/>
        </a:lnSpc>
        <a:spcBef>
          <a:spcPct val="0"/>
        </a:spcBef>
        <a:spcAft>
          <a:spcPct val="0"/>
        </a:spcAft>
        <a:defRPr sz="4000" kern="1200">
          <a:solidFill>
            <a:srgbClr val="39836C"/>
          </a:solidFill>
          <a:latin typeface="+mj-lt"/>
          <a:ea typeface="+mj-ea"/>
          <a:cs typeface="+mj-cs"/>
        </a:defRPr>
      </a:lvl1pPr>
      <a:lvl2pPr algn="l" rtl="0" eaLnBrk="1" fontAlgn="base" hangingPunct="1">
        <a:lnSpc>
          <a:spcPct val="90000"/>
        </a:lnSpc>
        <a:spcBef>
          <a:spcPct val="0"/>
        </a:spcBef>
        <a:spcAft>
          <a:spcPct val="0"/>
        </a:spcAft>
        <a:defRPr sz="4000">
          <a:solidFill>
            <a:srgbClr val="39836C"/>
          </a:solidFill>
          <a:latin typeface="Calibri" panose="020F0502020204030204" pitchFamily="34" charset="0"/>
        </a:defRPr>
      </a:lvl2pPr>
      <a:lvl3pPr algn="l" rtl="0" eaLnBrk="1" fontAlgn="base" hangingPunct="1">
        <a:lnSpc>
          <a:spcPct val="90000"/>
        </a:lnSpc>
        <a:spcBef>
          <a:spcPct val="0"/>
        </a:spcBef>
        <a:spcAft>
          <a:spcPct val="0"/>
        </a:spcAft>
        <a:defRPr sz="4000">
          <a:solidFill>
            <a:srgbClr val="39836C"/>
          </a:solidFill>
          <a:latin typeface="Calibri" panose="020F0502020204030204" pitchFamily="34" charset="0"/>
        </a:defRPr>
      </a:lvl3pPr>
      <a:lvl4pPr algn="l" rtl="0" eaLnBrk="1" fontAlgn="base" hangingPunct="1">
        <a:lnSpc>
          <a:spcPct val="90000"/>
        </a:lnSpc>
        <a:spcBef>
          <a:spcPct val="0"/>
        </a:spcBef>
        <a:spcAft>
          <a:spcPct val="0"/>
        </a:spcAft>
        <a:defRPr sz="4000">
          <a:solidFill>
            <a:srgbClr val="39836C"/>
          </a:solidFill>
          <a:latin typeface="Calibri" panose="020F0502020204030204" pitchFamily="34" charset="0"/>
        </a:defRPr>
      </a:lvl4pPr>
      <a:lvl5pPr algn="l" rtl="0" eaLnBrk="1" fontAlgn="base" hangingPunct="1">
        <a:lnSpc>
          <a:spcPct val="90000"/>
        </a:lnSpc>
        <a:spcBef>
          <a:spcPct val="0"/>
        </a:spcBef>
        <a:spcAft>
          <a:spcPct val="0"/>
        </a:spcAft>
        <a:defRPr sz="4000">
          <a:solidFill>
            <a:srgbClr val="39836C"/>
          </a:solidFill>
          <a:latin typeface="Calibri" panose="020F0502020204030204" pitchFamily="34" charset="0"/>
        </a:defRPr>
      </a:lvl5pPr>
      <a:lvl6pPr marL="457200" algn="l" rtl="0" eaLnBrk="1" fontAlgn="base" hangingPunct="1">
        <a:lnSpc>
          <a:spcPct val="90000"/>
        </a:lnSpc>
        <a:spcBef>
          <a:spcPct val="0"/>
        </a:spcBef>
        <a:spcAft>
          <a:spcPct val="0"/>
        </a:spcAft>
        <a:defRPr sz="4000">
          <a:solidFill>
            <a:srgbClr val="39836C"/>
          </a:solidFill>
          <a:latin typeface="Calibri" panose="020F0502020204030204" pitchFamily="34" charset="0"/>
        </a:defRPr>
      </a:lvl6pPr>
      <a:lvl7pPr marL="914400" algn="l" rtl="0" eaLnBrk="1" fontAlgn="base" hangingPunct="1">
        <a:lnSpc>
          <a:spcPct val="90000"/>
        </a:lnSpc>
        <a:spcBef>
          <a:spcPct val="0"/>
        </a:spcBef>
        <a:spcAft>
          <a:spcPct val="0"/>
        </a:spcAft>
        <a:defRPr sz="4000">
          <a:solidFill>
            <a:srgbClr val="39836C"/>
          </a:solidFill>
          <a:latin typeface="Calibri" panose="020F0502020204030204" pitchFamily="34" charset="0"/>
        </a:defRPr>
      </a:lvl7pPr>
      <a:lvl8pPr marL="1371600" algn="l" rtl="0" eaLnBrk="1" fontAlgn="base" hangingPunct="1">
        <a:lnSpc>
          <a:spcPct val="90000"/>
        </a:lnSpc>
        <a:spcBef>
          <a:spcPct val="0"/>
        </a:spcBef>
        <a:spcAft>
          <a:spcPct val="0"/>
        </a:spcAft>
        <a:defRPr sz="4000">
          <a:solidFill>
            <a:srgbClr val="39836C"/>
          </a:solidFill>
          <a:latin typeface="Calibri" panose="020F0502020204030204" pitchFamily="34" charset="0"/>
        </a:defRPr>
      </a:lvl8pPr>
      <a:lvl9pPr marL="1828800" algn="l" rtl="0" eaLnBrk="1" fontAlgn="base" hangingPunct="1">
        <a:lnSpc>
          <a:spcPct val="90000"/>
        </a:lnSpc>
        <a:spcBef>
          <a:spcPct val="0"/>
        </a:spcBef>
        <a:spcAft>
          <a:spcPct val="0"/>
        </a:spcAft>
        <a:defRPr sz="4000">
          <a:solidFill>
            <a:srgbClr val="39836C"/>
          </a:solidFill>
          <a:latin typeface="Calibri" panose="020F0502020204030204" pitchFamily="34" charset="0"/>
        </a:defRPr>
      </a:lvl9pPr>
    </p:titleStyle>
    <p:bodyStyle>
      <a:lvl1pPr marL="228600" indent="-228600" algn="l" rtl="0" eaLnBrk="1" fontAlgn="base" hangingPunct="1">
        <a:lnSpc>
          <a:spcPct val="90000"/>
        </a:lnSpc>
        <a:spcBef>
          <a:spcPts val="1000"/>
        </a:spcBef>
        <a:spcAft>
          <a:spcPct val="0"/>
        </a:spcAft>
        <a:buClr>
          <a:srgbClr val="39836C"/>
        </a:buClr>
        <a:buFont typeface="Arial" panose="020B0604020202020204" pitchFamily="34" charset="0"/>
        <a:buChar char="•"/>
        <a:defRPr sz="26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Clr>
          <a:srgbClr val="39836C"/>
        </a:buClr>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Clr>
          <a:srgbClr val="39836C"/>
        </a:buClr>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Clr>
          <a:srgbClr val="39836C"/>
        </a:buClr>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Clr>
          <a:srgbClr val="39836C"/>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ceipvaldespartera.blogspot.com/2019/03/reto-de-la-semana-2.html" TargetMode="External"/><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hyperlink" Target="https://www.socialstyrelsen.se/kunskapsstod-och-regler/omraden/god-och-nara-vard/"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8.jpg"/><Relationship Id="rId4" Type="http://schemas.openxmlformats.org/officeDocument/2006/relationships/hyperlink" Target="https://skr.se/naravard/dethararnaravard.8396.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pxhere.com/no/photo/825473" TargetMode="External"/><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hyperlink" Target="https://www.fou.sormland.se/projekt/fallprevention/sormlands-fallpreventionsprojekt-har-startat/"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0974491-2747-8EFD-EB69-A729CABDC91B}"/>
              </a:ext>
            </a:extLst>
          </p:cNvPr>
          <p:cNvSpPr>
            <a:spLocks noGrp="1"/>
          </p:cNvSpPr>
          <p:nvPr>
            <p:ph type="ctrTitle"/>
          </p:nvPr>
        </p:nvSpPr>
        <p:spPr/>
        <p:txBody>
          <a:bodyPr/>
          <a:lstStyle/>
          <a:p>
            <a:r>
              <a:rPr lang="sv-SE" dirty="0"/>
              <a:t>Hur går det i våra välfärdsomställningar?</a:t>
            </a:r>
          </a:p>
        </p:txBody>
      </p:sp>
      <p:sp>
        <p:nvSpPr>
          <p:cNvPr id="5" name="Underrubrik 4">
            <a:extLst>
              <a:ext uri="{FF2B5EF4-FFF2-40B4-BE49-F238E27FC236}">
                <a16:creationId xmlns:a16="http://schemas.microsoft.com/office/drawing/2014/main" id="{EC2D7762-6D26-1E00-1115-41B96B9A2BC8}"/>
              </a:ext>
            </a:extLst>
          </p:cNvPr>
          <p:cNvSpPr>
            <a:spLocks noGrp="1"/>
          </p:cNvSpPr>
          <p:nvPr>
            <p:ph type="subTitle" idx="1"/>
          </p:nvPr>
        </p:nvSpPr>
        <p:spPr/>
        <p:txBody>
          <a:bodyPr/>
          <a:lstStyle/>
          <a:p>
            <a:r>
              <a:rPr lang="sv-SE" b="1" dirty="0"/>
              <a:t>Nära vård i Norra Sörmland – Vad händer nu?</a:t>
            </a:r>
            <a:endParaRPr lang="sv-SE" dirty="0"/>
          </a:p>
        </p:txBody>
      </p:sp>
    </p:spTree>
    <p:extLst>
      <p:ext uri="{BB962C8B-B14F-4D97-AF65-F5344CB8AC3E}">
        <p14:creationId xmlns:p14="http://schemas.microsoft.com/office/powerpoint/2010/main" val="1087147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A83881-C628-9B8A-1666-68EFAB8DAC6A}"/>
              </a:ext>
            </a:extLst>
          </p:cNvPr>
          <p:cNvSpPr>
            <a:spLocks noGrp="1"/>
          </p:cNvSpPr>
          <p:nvPr>
            <p:ph type="title"/>
          </p:nvPr>
        </p:nvSpPr>
        <p:spPr/>
        <p:txBody>
          <a:bodyPr/>
          <a:lstStyle/>
          <a:p>
            <a:r>
              <a:rPr lang="sv-SE"/>
              <a:t>”Vaccinfrågan” </a:t>
            </a:r>
            <a:r>
              <a:rPr lang="sv-SE" sz="2800"/>
              <a:t>(med start 2021)</a:t>
            </a:r>
            <a:endParaRPr lang="sv-SE" sz="2800" dirty="0"/>
          </a:p>
        </p:txBody>
      </p:sp>
      <p:sp>
        <p:nvSpPr>
          <p:cNvPr id="3" name="Platshållare för innehåll 2">
            <a:extLst>
              <a:ext uri="{FF2B5EF4-FFF2-40B4-BE49-F238E27FC236}">
                <a16:creationId xmlns:a16="http://schemas.microsoft.com/office/drawing/2014/main" id="{6D87D8DB-564E-84B9-0223-609A366CBE81}"/>
              </a:ext>
            </a:extLst>
          </p:cNvPr>
          <p:cNvSpPr>
            <a:spLocks noGrp="1"/>
          </p:cNvSpPr>
          <p:nvPr>
            <p:ph idx="1"/>
          </p:nvPr>
        </p:nvSpPr>
        <p:spPr>
          <a:xfrm>
            <a:off x="722848" y="1463329"/>
            <a:ext cx="7947427" cy="4332488"/>
          </a:xfrm>
        </p:spPr>
        <p:txBody>
          <a:bodyPr/>
          <a:lstStyle/>
          <a:p>
            <a:pPr marL="0" indent="0">
              <a:buNone/>
            </a:pPr>
            <a:r>
              <a:rPr lang="sv-SE" sz="2400" dirty="0"/>
              <a:t>I samband med vaccinering av influensa, covid mm så ställer den kommunala hälso- och sjukvården en fråga till varje person som ett extra samtalsämne:</a:t>
            </a:r>
          </a:p>
          <a:p>
            <a:pPr marL="0" indent="0">
              <a:buNone/>
            </a:pPr>
            <a:r>
              <a:rPr lang="sv-SE" sz="2400" dirty="0"/>
              <a:t>T ex så har frågor varit de senaste åren:</a:t>
            </a:r>
          </a:p>
          <a:p>
            <a:r>
              <a:rPr lang="sv-SE" sz="2400" dirty="0"/>
              <a:t>Vad är viktigast när vi kommer till dig?</a:t>
            </a:r>
          </a:p>
          <a:p>
            <a:r>
              <a:rPr lang="sv-SE" sz="2400" dirty="0"/>
              <a:t>Vad får dig att må bra?</a:t>
            </a:r>
          </a:p>
          <a:p>
            <a:r>
              <a:rPr lang="sv-SE" sz="2400" dirty="0"/>
              <a:t>Vad skulle underlätta i din vardag?</a:t>
            </a:r>
          </a:p>
          <a:p>
            <a:pPr marL="0" indent="0">
              <a:buNone/>
            </a:pPr>
            <a:r>
              <a:rPr lang="sv-SE" sz="2400" dirty="0"/>
              <a:t>Svaren samlas ihop (de är hundratals) och presenteras för kommunledning, politiker och framförallt för medarbetare och verksamhet som får verktyg att tänka framåt med att utveckla den personcentrerade vården</a:t>
            </a:r>
          </a:p>
          <a:p>
            <a:pPr marL="0" indent="0">
              <a:buNone/>
            </a:pPr>
            <a:endParaRPr lang="sv-SE" sz="2400" dirty="0"/>
          </a:p>
        </p:txBody>
      </p:sp>
      <p:pic>
        <p:nvPicPr>
          <p:cNvPr id="6" name="Bildobjekt 5">
            <a:extLst>
              <a:ext uri="{FF2B5EF4-FFF2-40B4-BE49-F238E27FC236}">
                <a16:creationId xmlns:a16="http://schemas.microsoft.com/office/drawing/2014/main" id="{CDEB2841-10E0-F093-28A0-D98D4B8C84D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581904" y="1607126"/>
            <a:ext cx="3521225" cy="3521225"/>
          </a:xfrm>
          <a:prstGeom prst="rect">
            <a:avLst/>
          </a:prstGeom>
        </p:spPr>
      </p:pic>
    </p:spTree>
    <p:extLst>
      <p:ext uri="{BB962C8B-B14F-4D97-AF65-F5344CB8AC3E}">
        <p14:creationId xmlns:p14="http://schemas.microsoft.com/office/powerpoint/2010/main" val="1841743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6">
            <a:extLst>
              <a:ext uri="{FF2B5EF4-FFF2-40B4-BE49-F238E27FC236}">
                <a16:creationId xmlns:a16="http://schemas.microsoft.com/office/drawing/2014/main" id="{D1711CF3-7AB5-A14C-93F9-A1F58465C4D4}"/>
              </a:ext>
            </a:extLst>
          </p:cNvPr>
          <p:cNvSpPr/>
          <p:nvPr/>
        </p:nvSpPr>
        <p:spPr>
          <a:xfrm>
            <a:off x="4762499" y="739415"/>
            <a:ext cx="790052" cy="790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0">
            <a:extLst>
              <a:ext uri="{FF2B5EF4-FFF2-40B4-BE49-F238E27FC236}">
                <a16:creationId xmlns:a16="http://schemas.microsoft.com/office/drawing/2014/main" id="{A92F6AB1-A952-094E-A181-D02FED0E143E}"/>
              </a:ext>
            </a:extLst>
          </p:cNvPr>
          <p:cNvSpPr txBox="1"/>
          <p:nvPr/>
        </p:nvSpPr>
        <p:spPr>
          <a:xfrm>
            <a:off x="5713332" y="614171"/>
            <a:ext cx="1876347" cy="369332"/>
          </a:xfrm>
          <a:prstGeom prst="rect">
            <a:avLst/>
          </a:prstGeom>
          <a:noFill/>
        </p:spPr>
        <p:txBody>
          <a:bodyPr wrap="none" rtlCol="0" anchor="b" anchorCtr="0">
            <a:spAutoFit/>
          </a:bodyPr>
          <a:lstStyle/>
          <a:p>
            <a:r>
              <a:rPr lang="sv-SE" b="1" dirty="0"/>
              <a:t>Tillit / bekräftelse</a:t>
            </a:r>
            <a:endParaRPr lang="en-US" b="1" dirty="0">
              <a:solidFill>
                <a:schemeClr val="tx2"/>
              </a:solidFill>
              <a:latin typeface="Poppins SemiBold" pitchFamily="2" charset="77"/>
              <a:ea typeface="League Spartan" charset="0"/>
              <a:cs typeface="Poppins SemiBold" pitchFamily="2" charset="77"/>
            </a:endParaRPr>
          </a:p>
        </p:txBody>
      </p:sp>
      <p:sp>
        <p:nvSpPr>
          <p:cNvPr id="16" name="Subtitle 2">
            <a:extLst>
              <a:ext uri="{FF2B5EF4-FFF2-40B4-BE49-F238E27FC236}">
                <a16:creationId xmlns:a16="http://schemas.microsoft.com/office/drawing/2014/main" id="{19D3006F-B381-0E46-A650-0CA81D06098D}"/>
              </a:ext>
            </a:extLst>
          </p:cNvPr>
          <p:cNvSpPr txBox="1">
            <a:spLocks/>
          </p:cNvSpPr>
          <p:nvPr/>
        </p:nvSpPr>
        <p:spPr>
          <a:xfrm>
            <a:off x="5713333" y="1021487"/>
            <a:ext cx="1948378" cy="826573"/>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sv-SE" sz="1400" i="1" dirty="0"/>
              <a:t>”jag får prata om det jag behöver och får svar på ett bra sätt”</a:t>
            </a:r>
          </a:p>
        </p:txBody>
      </p:sp>
      <p:sp>
        <p:nvSpPr>
          <p:cNvPr id="17" name="TextBox 56">
            <a:extLst>
              <a:ext uri="{FF2B5EF4-FFF2-40B4-BE49-F238E27FC236}">
                <a16:creationId xmlns:a16="http://schemas.microsoft.com/office/drawing/2014/main" id="{6173B80F-E2F0-1946-8D7E-FE695544C05A}"/>
              </a:ext>
            </a:extLst>
          </p:cNvPr>
          <p:cNvSpPr txBox="1"/>
          <p:nvPr/>
        </p:nvSpPr>
        <p:spPr>
          <a:xfrm>
            <a:off x="9153149" y="614171"/>
            <a:ext cx="1478353" cy="369332"/>
          </a:xfrm>
          <a:prstGeom prst="rect">
            <a:avLst/>
          </a:prstGeom>
          <a:noFill/>
        </p:spPr>
        <p:txBody>
          <a:bodyPr wrap="none" rtlCol="0" anchor="b" anchorCtr="0">
            <a:spAutoFit/>
          </a:bodyPr>
          <a:lstStyle/>
          <a:p>
            <a:r>
              <a:rPr lang="sv-SE" b="1" dirty="0"/>
              <a:t>Trygghet / tid</a:t>
            </a:r>
            <a:endParaRPr lang="en-US" b="1" dirty="0">
              <a:solidFill>
                <a:schemeClr val="tx2"/>
              </a:solidFill>
              <a:latin typeface="Poppins SemiBold" pitchFamily="2" charset="77"/>
              <a:ea typeface="League Spartan" charset="0"/>
              <a:cs typeface="Poppins SemiBold" pitchFamily="2" charset="77"/>
            </a:endParaRPr>
          </a:p>
        </p:txBody>
      </p:sp>
      <p:sp>
        <p:nvSpPr>
          <p:cNvPr id="18" name="Subtitle 2">
            <a:extLst>
              <a:ext uri="{FF2B5EF4-FFF2-40B4-BE49-F238E27FC236}">
                <a16:creationId xmlns:a16="http://schemas.microsoft.com/office/drawing/2014/main" id="{DAEE7FF9-904E-3643-A5E5-F0B31681B9B6}"/>
              </a:ext>
            </a:extLst>
          </p:cNvPr>
          <p:cNvSpPr txBox="1">
            <a:spLocks/>
          </p:cNvSpPr>
          <p:nvPr/>
        </p:nvSpPr>
        <p:spPr>
          <a:xfrm>
            <a:off x="9153150" y="1021487"/>
            <a:ext cx="2204210" cy="586892"/>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50"/>
              </a:lnSpc>
            </a:pPr>
            <a:r>
              <a:rPr lang="sv-SE" sz="1400" i="1" dirty="0"/>
              <a:t>”Att ni inte stressar utan tar er tid på ett lugnt sätt”</a:t>
            </a:r>
          </a:p>
        </p:txBody>
      </p:sp>
      <p:sp>
        <p:nvSpPr>
          <p:cNvPr id="19" name="Oval 50">
            <a:extLst>
              <a:ext uri="{FF2B5EF4-FFF2-40B4-BE49-F238E27FC236}">
                <a16:creationId xmlns:a16="http://schemas.microsoft.com/office/drawing/2014/main" id="{6D5DE31E-AB1B-B847-BE79-6D131D90325C}"/>
              </a:ext>
            </a:extLst>
          </p:cNvPr>
          <p:cNvSpPr/>
          <p:nvPr/>
        </p:nvSpPr>
        <p:spPr>
          <a:xfrm>
            <a:off x="8202316" y="739415"/>
            <a:ext cx="790052" cy="7900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8">
            <a:extLst>
              <a:ext uri="{FF2B5EF4-FFF2-40B4-BE49-F238E27FC236}">
                <a16:creationId xmlns:a16="http://schemas.microsoft.com/office/drawing/2014/main" id="{A7B00EC4-7032-AE49-BDF3-3C0FCF93CAFE}"/>
              </a:ext>
            </a:extLst>
          </p:cNvPr>
          <p:cNvSpPr/>
          <p:nvPr/>
        </p:nvSpPr>
        <p:spPr>
          <a:xfrm>
            <a:off x="4762499" y="2638948"/>
            <a:ext cx="790052" cy="7900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14">
            <a:extLst>
              <a:ext uri="{FF2B5EF4-FFF2-40B4-BE49-F238E27FC236}">
                <a16:creationId xmlns:a16="http://schemas.microsoft.com/office/drawing/2014/main" id="{B1A6CECF-C904-724A-83D2-CAFEBB3B8F0C}"/>
              </a:ext>
            </a:extLst>
          </p:cNvPr>
          <p:cNvSpPr txBox="1"/>
          <p:nvPr/>
        </p:nvSpPr>
        <p:spPr>
          <a:xfrm>
            <a:off x="5713332" y="2506509"/>
            <a:ext cx="1262846" cy="369332"/>
          </a:xfrm>
          <a:prstGeom prst="rect">
            <a:avLst/>
          </a:prstGeom>
          <a:noFill/>
        </p:spPr>
        <p:txBody>
          <a:bodyPr wrap="none" rtlCol="0" anchor="b" anchorCtr="0">
            <a:spAutoFit/>
          </a:bodyPr>
          <a:lstStyle/>
          <a:p>
            <a:r>
              <a:rPr lang="sv-SE" b="1" dirty="0"/>
              <a:t>Kontinuitet</a:t>
            </a:r>
            <a:endParaRPr lang="en-US" b="1" dirty="0">
              <a:solidFill>
                <a:schemeClr val="tx2"/>
              </a:solidFill>
              <a:latin typeface="Poppins SemiBold" pitchFamily="2" charset="77"/>
              <a:ea typeface="League Spartan" charset="0"/>
              <a:cs typeface="Poppins SemiBold" pitchFamily="2" charset="77"/>
            </a:endParaRPr>
          </a:p>
        </p:txBody>
      </p:sp>
      <p:sp>
        <p:nvSpPr>
          <p:cNvPr id="24" name="Subtitle 2">
            <a:extLst>
              <a:ext uri="{FF2B5EF4-FFF2-40B4-BE49-F238E27FC236}">
                <a16:creationId xmlns:a16="http://schemas.microsoft.com/office/drawing/2014/main" id="{C93149A4-186F-C641-B48A-7C0668F11AF9}"/>
              </a:ext>
            </a:extLst>
          </p:cNvPr>
          <p:cNvSpPr txBox="1">
            <a:spLocks/>
          </p:cNvSpPr>
          <p:nvPr/>
        </p:nvSpPr>
        <p:spPr>
          <a:xfrm>
            <a:off x="5713332" y="2913825"/>
            <a:ext cx="2204210" cy="826573"/>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sv-SE" sz="1400" i="1" dirty="0"/>
              <a:t>”Känner mig trygg, speciellt med ansvarig SSK som känner mig”</a:t>
            </a:r>
          </a:p>
        </p:txBody>
      </p:sp>
      <p:sp>
        <p:nvSpPr>
          <p:cNvPr id="25" name="Oval 7">
            <a:extLst>
              <a:ext uri="{FF2B5EF4-FFF2-40B4-BE49-F238E27FC236}">
                <a16:creationId xmlns:a16="http://schemas.microsoft.com/office/drawing/2014/main" id="{A80F2125-F76A-5046-B7FE-A02C07BC3D91}"/>
              </a:ext>
            </a:extLst>
          </p:cNvPr>
          <p:cNvSpPr/>
          <p:nvPr/>
        </p:nvSpPr>
        <p:spPr>
          <a:xfrm>
            <a:off x="8221202" y="2638948"/>
            <a:ext cx="790052" cy="7900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12">
            <a:extLst>
              <a:ext uri="{FF2B5EF4-FFF2-40B4-BE49-F238E27FC236}">
                <a16:creationId xmlns:a16="http://schemas.microsoft.com/office/drawing/2014/main" id="{104F30BC-AB80-6D4D-94FC-FB5341127A8D}"/>
              </a:ext>
            </a:extLst>
          </p:cNvPr>
          <p:cNvSpPr txBox="1"/>
          <p:nvPr/>
        </p:nvSpPr>
        <p:spPr>
          <a:xfrm>
            <a:off x="9172035" y="2520460"/>
            <a:ext cx="1692836" cy="646331"/>
          </a:xfrm>
          <a:prstGeom prst="rect">
            <a:avLst/>
          </a:prstGeom>
          <a:noFill/>
        </p:spPr>
        <p:txBody>
          <a:bodyPr wrap="none" rtlCol="0" anchor="b" anchorCtr="0">
            <a:spAutoFit/>
          </a:bodyPr>
          <a:lstStyle/>
          <a:p>
            <a:r>
              <a:rPr lang="sv-SE" b="1" dirty="0"/>
              <a:t>Information / </a:t>
            </a:r>
            <a:br>
              <a:rPr lang="sv-SE" b="1" dirty="0"/>
            </a:br>
            <a:r>
              <a:rPr lang="sv-SE" b="1" dirty="0"/>
              <a:t>kommunikation</a:t>
            </a:r>
            <a:endParaRPr lang="en-US" b="1" dirty="0">
              <a:solidFill>
                <a:schemeClr val="tx2"/>
              </a:solidFill>
              <a:latin typeface="Poppins SemiBold" pitchFamily="2" charset="77"/>
              <a:ea typeface="League Spartan" charset="0"/>
              <a:cs typeface="Poppins SemiBold" pitchFamily="2" charset="77"/>
            </a:endParaRPr>
          </a:p>
        </p:txBody>
      </p:sp>
      <p:sp>
        <p:nvSpPr>
          <p:cNvPr id="28" name="Subtitle 2">
            <a:extLst>
              <a:ext uri="{FF2B5EF4-FFF2-40B4-BE49-F238E27FC236}">
                <a16:creationId xmlns:a16="http://schemas.microsoft.com/office/drawing/2014/main" id="{7737A19B-8205-4846-BEA0-467CCA3D1F1C}"/>
              </a:ext>
            </a:extLst>
          </p:cNvPr>
          <p:cNvSpPr txBox="1">
            <a:spLocks/>
          </p:cNvSpPr>
          <p:nvPr/>
        </p:nvSpPr>
        <p:spPr>
          <a:xfrm>
            <a:off x="9172035" y="3204775"/>
            <a:ext cx="2507870" cy="568041"/>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sv-SE" sz="1400" i="1" dirty="0">
                <a:solidFill>
                  <a:schemeClr val="bg1">
                    <a:lumMod val="50000"/>
                  </a:schemeClr>
                </a:solidFill>
              </a:rPr>
              <a:t>”Viktigt att du säger vad du ska göra och pratar så man förstår”</a:t>
            </a:r>
          </a:p>
        </p:txBody>
      </p:sp>
      <p:sp>
        <p:nvSpPr>
          <p:cNvPr id="29" name="TextBox 46">
            <a:extLst>
              <a:ext uri="{FF2B5EF4-FFF2-40B4-BE49-F238E27FC236}">
                <a16:creationId xmlns:a16="http://schemas.microsoft.com/office/drawing/2014/main" id="{DD55B65C-CA65-F144-9767-B630A53A37AF}"/>
              </a:ext>
            </a:extLst>
          </p:cNvPr>
          <p:cNvSpPr txBox="1"/>
          <p:nvPr/>
        </p:nvSpPr>
        <p:spPr>
          <a:xfrm>
            <a:off x="5718361" y="4320746"/>
            <a:ext cx="2272032" cy="369332"/>
          </a:xfrm>
          <a:prstGeom prst="rect">
            <a:avLst/>
          </a:prstGeom>
          <a:noFill/>
        </p:spPr>
        <p:txBody>
          <a:bodyPr wrap="none" rtlCol="0" anchor="b" anchorCtr="0">
            <a:spAutoFit/>
          </a:bodyPr>
          <a:lstStyle/>
          <a:p>
            <a:r>
              <a:rPr lang="sv-SE" b="1" dirty="0"/>
              <a:t>Medicinsk kompetens</a:t>
            </a:r>
            <a:endParaRPr lang="en-US" b="1" dirty="0">
              <a:solidFill>
                <a:schemeClr val="tx2"/>
              </a:solidFill>
              <a:latin typeface="Poppins SemiBold" pitchFamily="2" charset="77"/>
              <a:ea typeface="League Spartan" charset="0"/>
              <a:cs typeface="Poppins SemiBold" pitchFamily="2" charset="77"/>
            </a:endParaRPr>
          </a:p>
        </p:txBody>
      </p:sp>
      <p:sp>
        <p:nvSpPr>
          <p:cNvPr id="30" name="Subtitle 2">
            <a:extLst>
              <a:ext uri="{FF2B5EF4-FFF2-40B4-BE49-F238E27FC236}">
                <a16:creationId xmlns:a16="http://schemas.microsoft.com/office/drawing/2014/main" id="{19CD1EB8-8777-024F-B223-D0F700C6F51C}"/>
              </a:ext>
            </a:extLst>
          </p:cNvPr>
          <p:cNvSpPr txBox="1">
            <a:spLocks/>
          </p:cNvSpPr>
          <p:nvPr/>
        </p:nvSpPr>
        <p:spPr>
          <a:xfrm>
            <a:off x="5789802" y="4728062"/>
            <a:ext cx="1948238" cy="889667"/>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50"/>
              </a:lnSpc>
            </a:pPr>
            <a:r>
              <a:rPr lang="sv-SE" sz="1400" i="1" dirty="0"/>
              <a:t>”att du kan din sak, och vet vad du ska göra”</a:t>
            </a:r>
          </a:p>
          <a:p>
            <a:pPr algn="l">
              <a:lnSpc>
                <a:spcPts val="2050"/>
              </a:lnSpc>
            </a:pPr>
            <a:r>
              <a:rPr lang="en-US" sz="125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31" name="TextBox 48">
            <a:extLst>
              <a:ext uri="{FF2B5EF4-FFF2-40B4-BE49-F238E27FC236}">
                <a16:creationId xmlns:a16="http://schemas.microsoft.com/office/drawing/2014/main" id="{B68B4074-F3E1-4947-9044-B0E7A139B257}"/>
              </a:ext>
            </a:extLst>
          </p:cNvPr>
          <p:cNvSpPr txBox="1"/>
          <p:nvPr/>
        </p:nvSpPr>
        <p:spPr>
          <a:xfrm>
            <a:off x="9115312" y="4326716"/>
            <a:ext cx="1894045" cy="369332"/>
          </a:xfrm>
          <a:prstGeom prst="rect">
            <a:avLst/>
          </a:prstGeom>
          <a:noFill/>
        </p:spPr>
        <p:txBody>
          <a:bodyPr wrap="none" rtlCol="0" anchor="b" anchorCtr="0">
            <a:spAutoFit/>
          </a:bodyPr>
          <a:lstStyle/>
          <a:p>
            <a:r>
              <a:rPr lang="sv-SE" b="1" dirty="0"/>
              <a:t>Aktivitet / träning</a:t>
            </a:r>
            <a:endParaRPr lang="en-US" b="1" dirty="0">
              <a:solidFill>
                <a:schemeClr val="tx2"/>
              </a:solidFill>
              <a:latin typeface="Poppins SemiBold" pitchFamily="2" charset="77"/>
              <a:ea typeface="League Spartan" charset="0"/>
              <a:cs typeface="Poppins SemiBold" pitchFamily="2" charset="77"/>
            </a:endParaRPr>
          </a:p>
        </p:txBody>
      </p:sp>
      <p:sp>
        <p:nvSpPr>
          <p:cNvPr id="32" name="Subtitle 2">
            <a:extLst>
              <a:ext uri="{FF2B5EF4-FFF2-40B4-BE49-F238E27FC236}">
                <a16:creationId xmlns:a16="http://schemas.microsoft.com/office/drawing/2014/main" id="{9928B3CC-1122-734B-9230-C0E51C615F1E}"/>
              </a:ext>
            </a:extLst>
          </p:cNvPr>
          <p:cNvSpPr txBox="1">
            <a:spLocks/>
          </p:cNvSpPr>
          <p:nvPr/>
        </p:nvSpPr>
        <p:spPr>
          <a:xfrm>
            <a:off x="9115313" y="4734032"/>
            <a:ext cx="1550938" cy="568041"/>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sv-SE" sz="1400" i="1" dirty="0"/>
              <a:t>”att få träna så man blir starkare”</a:t>
            </a:r>
          </a:p>
        </p:txBody>
      </p:sp>
      <p:sp>
        <p:nvSpPr>
          <p:cNvPr id="33" name="Oval 52">
            <a:extLst>
              <a:ext uri="{FF2B5EF4-FFF2-40B4-BE49-F238E27FC236}">
                <a16:creationId xmlns:a16="http://schemas.microsoft.com/office/drawing/2014/main" id="{55BF859C-5F7C-1445-A96A-EEE82C2BF156}"/>
              </a:ext>
            </a:extLst>
          </p:cNvPr>
          <p:cNvSpPr/>
          <p:nvPr/>
        </p:nvSpPr>
        <p:spPr>
          <a:xfrm>
            <a:off x="4767528" y="4453185"/>
            <a:ext cx="790052" cy="7900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54">
            <a:extLst>
              <a:ext uri="{FF2B5EF4-FFF2-40B4-BE49-F238E27FC236}">
                <a16:creationId xmlns:a16="http://schemas.microsoft.com/office/drawing/2014/main" id="{6F926430-E178-B148-A6FA-4D6DCB50B88C}"/>
              </a:ext>
            </a:extLst>
          </p:cNvPr>
          <p:cNvSpPr/>
          <p:nvPr/>
        </p:nvSpPr>
        <p:spPr>
          <a:xfrm>
            <a:off x="8164479" y="4459155"/>
            <a:ext cx="790052" cy="7900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22">
            <a:extLst>
              <a:ext uri="{FF2B5EF4-FFF2-40B4-BE49-F238E27FC236}">
                <a16:creationId xmlns:a16="http://schemas.microsoft.com/office/drawing/2014/main" id="{3FC0BEB4-FE2C-FC4A-B1A3-0DC5D71AD266}"/>
              </a:ext>
            </a:extLst>
          </p:cNvPr>
          <p:cNvSpPr>
            <a:spLocks noChangeAspect="1" noChangeArrowheads="1"/>
          </p:cNvSpPr>
          <p:nvPr/>
        </p:nvSpPr>
        <p:spPr bwMode="auto">
          <a:xfrm>
            <a:off x="4936673" y="1020418"/>
            <a:ext cx="508640" cy="328974"/>
          </a:xfrm>
          <a:custGeom>
            <a:avLst/>
            <a:gdLst>
              <a:gd name="connsiteX0" fmla="*/ 541769 w 1145819"/>
              <a:gd name="connsiteY0" fmla="*/ 621171 h 741084"/>
              <a:gd name="connsiteX1" fmla="*/ 539250 w 1145819"/>
              <a:gd name="connsiteY1" fmla="*/ 621531 h 741084"/>
              <a:gd name="connsiteX2" fmla="*/ 521251 w 1145819"/>
              <a:gd name="connsiteY2" fmla="*/ 630894 h 741084"/>
              <a:gd name="connsiteX3" fmla="*/ 503252 w 1145819"/>
              <a:gd name="connsiteY3" fmla="*/ 652860 h 741084"/>
              <a:gd name="connsiteX4" fmla="*/ 506851 w 1145819"/>
              <a:gd name="connsiteY4" fmla="*/ 689950 h 741084"/>
              <a:gd name="connsiteX5" fmla="*/ 526290 w 1145819"/>
              <a:gd name="connsiteY5" fmla="*/ 696072 h 741084"/>
              <a:gd name="connsiteX6" fmla="*/ 543929 w 1145819"/>
              <a:gd name="connsiteY6" fmla="*/ 686349 h 741084"/>
              <a:gd name="connsiteX7" fmla="*/ 562288 w 1145819"/>
              <a:gd name="connsiteY7" fmla="*/ 664383 h 741084"/>
              <a:gd name="connsiteX8" fmla="*/ 568048 w 1145819"/>
              <a:gd name="connsiteY8" fmla="*/ 644938 h 741084"/>
              <a:gd name="connsiteX9" fmla="*/ 558689 w 1145819"/>
              <a:gd name="connsiteY9" fmla="*/ 627293 h 741084"/>
              <a:gd name="connsiteX10" fmla="*/ 541769 w 1145819"/>
              <a:gd name="connsiteY10" fmla="*/ 621171 h 741084"/>
              <a:gd name="connsiteX11" fmla="*/ 466534 w 1145819"/>
              <a:gd name="connsiteY11" fmla="*/ 559234 h 741084"/>
              <a:gd name="connsiteX12" fmla="*/ 446015 w 1145819"/>
              <a:gd name="connsiteY12" fmla="*/ 568597 h 741084"/>
              <a:gd name="connsiteX13" fmla="*/ 428016 w 1145819"/>
              <a:gd name="connsiteY13" fmla="*/ 590923 h 741084"/>
              <a:gd name="connsiteX14" fmla="*/ 421896 w 1145819"/>
              <a:gd name="connsiteY14" fmla="*/ 610008 h 741084"/>
              <a:gd name="connsiteX15" fmla="*/ 431616 w 1145819"/>
              <a:gd name="connsiteY15" fmla="*/ 628013 h 741084"/>
              <a:gd name="connsiteX16" fmla="*/ 450695 w 1145819"/>
              <a:gd name="connsiteY16" fmla="*/ 634135 h 741084"/>
              <a:gd name="connsiteX17" fmla="*/ 468694 w 1145819"/>
              <a:gd name="connsiteY17" fmla="*/ 624412 h 741084"/>
              <a:gd name="connsiteX18" fmla="*/ 486693 w 1145819"/>
              <a:gd name="connsiteY18" fmla="*/ 602446 h 741084"/>
              <a:gd name="connsiteX19" fmla="*/ 483093 w 1145819"/>
              <a:gd name="connsiteY19" fmla="*/ 564996 h 741084"/>
              <a:gd name="connsiteX20" fmla="*/ 466534 w 1145819"/>
              <a:gd name="connsiteY20" fmla="*/ 559234 h 741084"/>
              <a:gd name="connsiteX21" fmla="*/ 390938 w 1145819"/>
              <a:gd name="connsiteY21" fmla="*/ 496937 h 741084"/>
              <a:gd name="connsiteX22" fmla="*/ 388418 w 1145819"/>
              <a:gd name="connsiteY22" fmla="*/ 497297 h 741084"/>
              <a:gd name="connsiteX23" fmla="*/ 370779 w 1145819"/>
              <a:gd name="connsiteY23" fmla="*/ 506660 h 741084"/>
              <a:gd name="connsiteX24" fmla="*/ 352420 w 1145819"/>
              <a:gd name="connsiteY24" fmla="*/ 528626 h 741084"/>
              <a:gd name="connsiteX25" fmla="*/ 346661 w 1145819"/>
              <a:gd name="connsiteY25" fmla="*/ 548071 h 741084"/>
              <a:gd name="connsiteX26" fmla="*/ 356020 w 1145819"/>
              <a:gd name="connsiteY26" fmla="*/ 566076 h 741084"/>
              <a:gd name="connsiteX27" fmla="*/ 393458 w 1145819"/>
              <a:gd name="connsiteY27" fmla="*/ 562475 h 741084"/>
              <a:gd name="connsiteX28" fmla="*/ 411457 w 1145819"/>
              <a:gd name="connsiteY28" fmla="*/ 540509 h 741084"/>
              <a:gd name="connsiteX29" fmla="*/ 417577 w 1145819"/>
              <a:gd name="connsiteY29" fmla="*/ 520704 h 741084"/>
              <a:gd name="connsiteX30" fmla="*/ 407857 w 1145819"/>
              <a:gd name="connsiteY30" fmla="*/ 503059 h 741084"/>
              <a:gd name="connsiteX31" fmla="*/ 390938 w 1145819"/>
              <a:gd name="connsiteY31" fmla="*/ 496937 h 741084"/>
              <a:gd name="connsiteX32" fmla="*/ 313182 w 1145819"/>
              <a:gd name="connsiteY32" fmla="*/ 435000 h 741084"/>
              <a:gd name="connsiteX33" fmla="*/ 295183 w 1145819"/>
              <a:gd name="connsiteY33" fmla="*/ 444363 h 741084"/>
              <a:gd name="connsiteX34" fmla="*/ 277185 w 1145819"/>
              <a:gd name="connsiteY34" fmla="*/ 466689 h 741084"/>
              <a:gd name="connsiteX35" fmla="*/ 280784 w 1145819"/>
              <a:gd name="connsiteY35" fmla="*/ 503779 h 741084"/>
              <a:gd name="connsiteX36" fmla="*/ 317862 w 1145819"/>
              <a:gd name="connsiteY36" fmla="*/ 500538 h 741084"/>
              <a:gd name="connsiteX37" fmla="*/ 336221 w 1145819"/>
              <a:gd name="connsiteY37" fmla="*/ 478212 h 741084"/>
              <a:gd name="connsiteX38" fmla="*/ 332621 w 1145819"/>
              <a:gd name="connsiteY38" fmla="*/ 440762 h 741084"/>
              <a:gd name="connsiteX39" fmla="*/ 315702 w 1145819"/>
              <a:gd name="connsiteY39" fmla="*/ 435000 h 741084"/>
              <a:gd name="connsiteX40" fmla="*/ 313182 w 1145819"/>
              <a:gd name="connsiteY40" fmla="*/ 435000 h 741084"/>
              <a:gd name="connsiteX41" fmla="*/ 1123772 w 1145819"/>
              <a:gd name="connsiteY41" fmla="*/ 235031 h 741084"/>
              <a:gd name="connsiteX42" fmla="*/ 1139419 w 1145819"/>
              <a:gd name="connsiteY42" fmla="*/ 241432 h 741084"/>
              <a:gd name="connsiteX43" fmla="*/ 1145819 w 1145819"/>
              <a:gd name="connsiteY43" fmla="*/ 257078 h 741084"/>
              <a:gd name="connsiteX44" fmla="*/ 1139419 w 1145819"/>
              <a:gd name="connsiteY44" fmla="*/ 272369 h 741084"/>
              <a:gd name="connsiteX45" fmla="*/ 1123772 w 1145819"/>
              <a:gd name="connsiteY45" fmla="*/ 279126 h 741084"/>
              <a:gd name="connsiteX46" fmla="*/ 1108126 w 1145819"/>
              <a:gd name="connsiteY46" fmla="*/ 272369 h 741084"/>
              <a:gd name="connsiteX47" fmla="*/ 1101725 w 1145819"/>
              <a:gd name="connsiteY47" fmla="*/ 257078 h 741084"/>
              <a:gd name="connsiteX48" fmla="*/ 1108126 w 1145819"/>
              <a:gd name="connsiteY48" fmla="*/ 241432 h 741084"/>
              <a:gd name="connsiteX49" fmla="*/ 1123772 w 1145819"/>
              <a:gd name="connsiteY49" fmla="*/ 235031 h 741084"/>
              <a:gd name="connsiteX50" fmla="*/ 22047 w 1145819"/>
              <a:gd name="connsiteY50" fmla="*/ 235031 h 741084"/>
              <a:gd name="connsiteX51" fmla="*/ 37694 w 1145819"/>
              <a:gd name="connsiteY51" fmla="*/ 241432 h 741084"/>
              <a:gd name="connsiteX52" fmla="*/ 44095 w 1145819"/>
              <a:gd name="connsiteY52" fmla="*/ 257078 h 741084"/>
              <a:gd name="connsiteX53" fmla="*/ 37694 w 1145819"/>
              <a:gd name="connsiteY53" fmla="*/ 272369 h 741084"/>
              <a:gd name="connsiteX54" fmla="*/ 22047 w 1145819"/>
              <a:gd name="connsiteY54" fmla="*/ 279126 h 741084"/>
              <a:gd name="connsiteX55" fmla="*/ 6401 w 1145819"/>
              <a:gd name="connsiteY55" fmla="*/ 272369 h 741084"/>
              <a:gd name="connsiteX56" fmla="*/ 0 w 1145819"/>
              <a:gd name="connsiteY56" fmla="*/ 257078 h 741084"/>
              <a:gd name="connsiteX57" fmla="*/ 6401 w 1145819"/>
              <a:gd name="connsiteY57" fmla="*/ 241432 h 741084"/>
              <a:gd name="connsiteX58" fmla="*/ 22047 w 1145819"/>
              <a:gd name="connsiteY58" fmla="*/ 235031 h 741084"/>
              <a:gd name="connsiteX59" fmla="*/ 641124 w 1145819"/>
              <a:gd name="connsiteY59" fmla="*/ 75981 h 741084"/>
              <a:gd name="connsiteX60" fmla="*/ 521251 w 1145819"/>
              <a:gd name="connsiteY60" fmla="*/ 125314 h 741084"/>
              <a:gd name="connsiteX61" fmla="*/ 352060 w 1145819"/>
              <a:gd name="connsiteY61" fmla="*/ 292761 h 741084"/>
              <a:gd name="connsiteX62" fmla="*/ 351340 w 1145819"/>
              <a:gd name="connsiteY62" fmla="*/ 341374 h 741084"/>
              <a:gd name="connsiteX63" fmla="*/ 393098 w 1145819"/>
              <a:gd name="connsiteY63" fmla="*/ 347496 h 741084"/>
              <a:gd name="connsiteX64" fmla="*/ 575968 w 1145819"/>
              <a:gd name="connsiteY64" fmla="*/ 244148 h 741084"/>
              <a:gd name="connsiteX65" fmla="*/ 586767 w 1145819"/>
              <a:gd name="connsiteY65" fmla="*/ 241267 h 741084"/>
              <a:gd name="connsiteX66" fmla="*/ 733999 w 1145819"/>
              <a:gd name="connsiteY66" fmla="*/ 241267 h 741084"/>
              <a:gd name="connsiteX67" fmla="*/ 756317 w 1145819"/>
              <a:gd name="connsiteY67" fmla="*/ 263593 h 741084"/>
              <a:gd name="connsiteX68" fmla="*/ 733999 w 1145819"/>
              <a:gd name="connsiteY68" fmla="*/ 286279 h 741084"/>
              <a:gd name="connsiteX69" fmla="*/ 718159 w 1145819"/>
              <a:gd name="connsiteY69" fmla="*/ 286279 h 741084"/>
              <a:gd name="connsiteX70" fmla="*/ 757915 w 1145819"/>
              <a:gd name="connsiteY70" fmla="*/ 325063 h 741084"/>
              <a:gd name="connsiteX71" fmla="*/ 877990 w 1145819"/>
              <a:gd name="connsiteY71" fmla="*/ 442202 h 741084"/>
              <a:gd name="connsiteX72" fmla="*/ 957906 w 1145819"/>
              <a:gd name="connsiteY72" fmla="*/ 399350 h 741084"/>
              <a:gd name="connsiteX73" fmla="*/ 957906 w 1145819"/>
              <a:gd name="connsiteY73" fmla="*/ 252432 h 741084"/>
              <a:gd name="connsiteX74" fmla="*/ 957906 w 1145819"/>
              <a:gd name="connsiteY74" fmla="*/ 75981 h 741084"/>
              <a:gd name="connsiteX75" fmla="*/ 506492 w 1145819"/>
              <a:gd name="connsiteY75" fmla="*/ 46993 h 741084"/>
              <a:gd name="connsiteX76" fmla="*/ 460054 w 1145819"/>
              <a:gd name="connsiteY76" fmla="*/ 51854 h 741084"/>
              <a:gd name="connsiteX77" fmla="*/ 276825 w 1145819"/>
              <a:gd name="connsiteY77" fmla="*/ 87864 h 741084"/>
              <a:gd name="connsiteX78" fmla="*/ 272505 w 1145819"/>
              <a:gd name="connsiteY78" fmla="*/ 88224 h 741084"/>
              <a:gd name="connsiteX79" fmla="*/ 187910 w 1145819"/>
              <a:gd name="connsiteY79" fmla="*/ 88224 h 741084"/>
              <a:gd name="connsiteX80" fmla="*/ 187910 w 1145819"/>
              <a:gd name="connsiteY80" fmla="*/ 423117 h 741084"/>
              <a:gd name="connsiteX81" fmla="*/ 238307 w 1145819"/>
              <a:gd name="connsiteY81" fmla="*/ 444003 h 741084"/>
              <a:gd name="connsiteX82" fmla="*/ 242626 w 1145819"/>
              <a:gd name="connsiteY82" fmla="*/ 438241 h 741084"/>
              <a:gd name="connsiteX83" fmla="*/ 260985 w 1145819"/>
              <a:gd name="connsiteY83" fmla="*/ 416275 h 741084"/>
              <a:gd name="connsiteX84" fmla="*/ 308863 w 1145819"/>
              <a:gd name="connsiteY84" fmla="*/ 390708 h 741084"/>
              <a:gd name="connsiteX85" fmla="*/ 361060 w 1145819"/>
              <a:gd name="connsiteY85" fmla="*/ 406552 h 741084"/>
              <a:gd name="connsiteX86" fmla="*/ 386258 w 1145819"/>
              <a:gd name="connsiteY86" fmla="*/ 452285 h 741084"/>
              <a:gd name="connsiteX87" fmla="*/ 402087 w 1145819"/>
              <a:gd name="connsiteY87" fmla="*/ 454291 h 741084"/>
              <a:gd name="connsiteX88" fmla="*/ 412897 w 1145819"/>
              <a:gd name="connsiteY88" fmla="*/ 455661 h 741084"/>
              <a:gd name="connsiteX89" fmla="*/ 436295 w 1145819"/>
              <a:gd name="connsiteY89" fmla="*/ 468489 h 741084"/>
              <a:gd name="connsiteX90" fmla="*/ 461494 w 1145819"/>
              <a:gd name="connsiteY90" fmla="*/ 514582 h 741084"/>
              <a:gd name="connsiteX91" fmla="*/ 511891 w 1145819"/>
              <a:gd name="connsiteY91" fmla="*/ 530786 h 741084"/>
              <a:gd name="connsiteX92" fmla="*/ 537090 w 1145819"/>
              <a:gd name="connsiteY92" fmla="*/ 576879 h 741084"/>
              <a:gd name="connsiteX93" fmla="*/ 587127 w 1145819"/>
              <a:gd name="connsiteY93" fmla="*/ 592723 h 741084"/>
              <a:gd name="connsiteX94" fmla="*/ 588207 w 1145819"/>
              <a:gd name="connsiteY94" fmla="*/ 593804 h 741084"/>
              <a:gd name="connsiteX95" fmla="*/ 590727 w 1145819"/>
              <a:gd name="connsiteY95" fmla="*/ 595604 h 741084"/>
              <a:gd name="connsiteX96" fmla="*/ 623125 w 1145819"/>
              <a:gd name="connsiteY96" fmla="*/ 627293 h 741084"/>
              <a:gd name="connsiteX97" fmla="*/ 644004 w 1145819"/>
              <a:gd name="connsiteY97" fmla="*/ 635575 h 741084"/>
              <a:gd name="connsiteX98" fmla="*/ 664523 w 1145819"/>
              <a:gd name="connsiteY98" fmla="*/ 626933 h 741084"/>
              <a:gd name="connsiteX99" fmla="*/ 664163 w 1145819"/>
              <a:gd name="connsiteY99" fmla="*/ 585161 h 741084"/>
              <a:gd name="connsiteX100" fmla="*/ 547889 w 1145819"/>
              <a:gd name="connsiteY100" fmla="*/ 472090 h 741084"/>
              <a:gd name="connsiteX101" fmla="*/ 547529 w 1145819"/>
              <a:gd name="connsiteY101" fmla="*/ 440402 h 741084"/>
              <a:gd name="connsiteX102" fmla="*/ 578847 w 1145819"/>
              <a:gd name="connsiteY102" fmla="*/ 440041 h 741084"/>
              <a:gd name="connsiteX103" fmla="*/ 635004 w 1145819"/>
              <a:gd name="connsiteY103" fmla="*/ 494416 h 741084"/>
              <a:gd name="connsiteX104" fmla="*/ 635724 w 1145819"/>
              <a:gd name="connsiteY104" fmla="*/ 495137 h 741084"/>
              <a:gd name="connsiteX105" fmla="*/ 751638 w 1145819"/>
              <a:gd name="connsiteY105" fmla="*/ 607848 h 741084"/>
              <a:gd name="connsiteX106" fmla="*/ 793395 w 1145819"/>
              <a:gd name="connsiteY106" fmla="*/ 607487 h 741084"/>
              <a:gd name="connsiteX107" fmla="*/ 792675 w 1145819"/>
              <a:gd name="connsiteY107" fmla="*/ 566076 h 741084"/>
              <a:gd name="connsiteX108" fmla="*/ 676402 w 1145819"/>
              <a:gd name="connsiteY108" fmla="*/ 453005 h 741084"/>
              <a:gd name="connsiteX109" fmla="*/ 676042 w 1145819"/>
              <a:gd name="connsiteY109" fmla="*/ 421316 h 741084"/>
              <a:gd name="connsiteX110" fmla="*/ 707720 w 1145819"/>
              <a:gd name="connsiteY110" fmla="*/ 420956 h 741084"/>
              <a:gd name="connsiteX111" fmla="*/ 780796 w 1145819"/>
              <a:gd name="connsiteY111" fmla="*/ 491896 h 741084"/>
              <a:gd name="connsiteX112" fmla="*/ 781156 w 1145819"/>
              <a:gd name="connsiteY112" fmla="*/ 491896 h 741084"/>
              <a:gd name="connsiteX113" fmla="*/ 855312 w 1145819"/>
              <a:gd name="connsiteY113" fmla="*/ 564276 h 741084"/>
              <a:gd name="connsiteX114" fmla="*/ 896709 w 1145819"/>
              <a:gd name="connsiteY114" fmla="*/ 563555 h 741084"/>
              <a:gd name="connsiteX115" fmla="*/ 904989 w 1145819"/>
              <a:gd name="connsiteY115" fmla="*/ 542670 h 741084"/>
              <a:gd name="connsiteX116" fmla="*/ 895989 w 1145819"/>
              <a:gd name="connsiteY116" fmla="*/ 522144 h 741084"/>
              <a:gd name="connsiteX117" fmla="*/ 711244 w 1145819"/>
              <a:gd name="connsiteY117" fmla="*/ 342013 h 741084"/>
              <a:gd name="connsiteX118" fmla="*/ 654083 w 1145819"/>
              <a:gd name="connsiteY118" fmla="*/ 286279 h 741084"/>
              <a:gd name="connsiteX119" fmla="*/ 592887 w 1145819"/>
              <a:gd name="connsiteY119" fmla="*/ 286279 h 741084"/>
              <a:gd name="connsiteX120" fmla="*/ 415057 w 1145819"/>
              <a:gd name="connsiteY120" fmla="*/ 386387 h 741084"/>
              <a:gd name="connsiteX121" fmla="*/ 376179 w 1145819"/>
              <a:gd name="connsiteY121" fmla="*/ 396830 h 741084"/>
              <a:gd name="connsiteX122" fmla="*/ 319302 w 1145819"/>
              <a:gd name="connsiteY122" fmla="*/ 372703 h 741084"/>
              <a:gd name="connsiteX123" fmla="*/ 320382 w 1145819"/>
              <a:gd name="connsiteY123" fmla="*/ 261072 h 741084"/>
              <a:gd name="connsiteX124" fmla="*/ 489932 w 1145819"/>
              <a:gd name="connsiteY124" fmla="*/ 93266 h 741084"/>
              <a:gd name="connsiteX125" fmla="*/ 552929 w 1145819"/>
              <a:gd name="connsiteY125" fmla="*/ 49694 h 741084"/>
              <a:gd name="connsiteX126" fmla="*/ 506492 w 1145819"/>
              <a:gd name="connsiteY126" fmla="*/ 46993 h 741084"/>
              <a:gd name="connsiteX127" fmla="*/ 22319 w 1145819"/>
              <a:gd name="connsiteY127" fmla="*/ 0 h 741084"/>
              <a:gd name="connsiteX128" fmla="*/ 143272 w 1145819"/>
              <a:gd name="connsiteY128" fmla="*/ 0 h 741084"/>
              <a:gd name="connsiteX129" fmla="*/ 187910 w 1145819"/>
              <a:gd name="connsiteY129" fmla="*/ 43212 h 741084"/>
              <a:gd name="connsiteX130" fmla="*/ 270705 w 1145819"/>
              <a:gd name="connsiteY130" fmla="*/ 43212 h 741084"/>
              <a:gd name="connsiteX131" fmla="*/ 451415 w 1145819"/>
              <a:gd name="connsiteY131" fmla="*/ 7922 h 741084"/>
              <a:gd name="connsiteX132" fmla="*/ 644364 w 1145819"/>
              <a:gd name="connsiteY132" fmla="*/ 30969 h 741084"/>
              <a:gd name="connsiteX133" fmla="*/ 645084 w 1145819"/>
              <a:gd name="connsiteY133" fmla="*/ 30969 h 741084"/>
              <a:gd name="connsiteX134" fmla="*/ 960066 w 1145819"/>
              <a:gd name="connsiteY134" fmla="*/ 30969 h 741084"/>
              <a:gd name="connsiteX135" fmla="*/ 1002543 w 1145819"/>
              <a:gd name="connsiteY135" fmla="*/ 0 h 741084"/>
              <a:gd name="connsiteX136" fmla="*/ 1123496 w 1145819"/>
              <a:gd name="connsiteY136" fmla="*/ 0 h 741084"/>
              <a:gd name="connsiteX137" fmla="*/ 1145815 w 1145819"/>
              <a:gd name="connsiteY137" fmla="*/ 22326 h 741084"/>
              <a:gd name="connsiteX138" fmla="*/ 1145815 w 1145819"/>
              <a:gd name="connsiteY138" fmla="*/ 169607 h 741084"/>
              <a:gd name="connsiteX139" fmla="*/ 1123496 w 1145819"/>
              <a:gd name="connsiteY139" fmla="*/ 192293 h 741084"/>
              <a:gd name="connsiteX140" fmla="*/ 1101178 w 1145819"/>
              <a:gd name="connsiteY140" fmla="*/ 169607 h 741084"/>
              <a:gd name="connsiteX141" fmla="*/ 1101178 w 1145819"/>
              <a:gd name="connsiteY141" fmla="*/ 44652 h 741084"/>
              <a:gd name="connsiteX142" fmla="*/ 1002543 w 1145819"/>
              <a:gd name="connsiteY142" fmla="*/ 44652 h 741084"/>
              <a:gd name="connsiteX143" fmla="*/ 1002543 w 1145819"/>
              <a:gd name="connsiteY143" fmla="*/ 236220 h 741084"/>
              <a:gd name="connsiteX144" fmla="*/ 1002543 w 1145819"/>
              <a:gd name="connsiteY144" fmla="*/ 469209 h 741084"/>
              <a:gd name="connsiteX145" fmla="*/ 1101178 w 1145819"/>
              <a:gd name="connsiteY145" fmla="*/ 469209 h 741084"/>
              <a:gd name="connsiteX146" fmla="*/ 1101178 w 1145819"/>
              <a:gd name="connsiteY146" fmla="*/ 343175 h 741084"/>
              <a:gd name="connsiteX147" fmla="*/ 1123496 w 1145819"/>
              <a:gd name="connsiteY147" fmla="*/ 320849 h 741084"/>
              <a:gd name="connsiteX148" fmla="*/ 1145815 w 1145819"/>
              <a:gd name="connsiteY148" fmla="*/ 343175 h 741084"/>
              <a:gd name="connsiteX149" fmla="*/ 1145815 w 1145819"/>
              <a:gd name="connsiteY149" fmla="*/ 491536 h 741084"/>
              <a:gd name="connsiteX150" fmla="*/ 1123496 w 1145819"/>
              <a:gd name="connsiteY150" fmla="*/ 514222 h 741084"/>
              <a:gd name="connsiteX151" fmla="*/ 1002543 w 1145819"/>
              <a:gd name="connsiteY151" fmla="*/ 514222 h 741084"/>
              <a:gd name="connsiteX152" fmla="*/ 957906 w 1145819"/>
              <a:gd name="connsiteY152" fmla="*/ 469209 h 741084"/>
              <a:gd name="connsiteX153" fmla="*/ 957906 w 1145819"/>
              <a:gd name="connsiteY153" fmla="*/ 450124 h 741084"/>
              <a:gd name="connsiteX154" fmla="*/ 911829 w 1145819"/>
              <a:gd name="connsiteY154" fmla="*/ 474971 h 741084"/>
              <a:gd name="connsiteX155" fmla="*/ 927308 w 1145819"/>
              <a:gd name="connsiteY155" fmla="*/ 490095 h 741084"/>
              <a:gd name="connsiteX156" fmla="*/ 949986 w 1145819"/>
              <a:gd name="connsiteY156" fmla="*/ 542310 h 741084"/>
              <a:gd name="connsiteX157" fmla="*/ 928748 w 1145819"/>
              <a:gd name="connsiteY157" fmla="*/ 594884 h 741084"/>
              <a:gd name="connsiteX158" fmla="*/ 875831 w 1145819"/>
              <a:gd name="connsiteY158" fmla="*/ 617210 h 741084"/>
              <a:gd name="connsiteX159" fmla="*/ 843072 w 1145819"/>
              <a:gd name="connsiteY159" fmla="*/ 609648 h 741084"/>
              <a:gd name="connsiteX160" fmla="*/ 825433 w 1145819"/>
              <a:gd name="connsiteY160" fmla="*/ 638816 h 741084"/>
              <a:gd name="connsiteX161" fmla="*/ 772156 w 1145819"/>
              <a:gd name="connsiteY161" fmla="*/ 661142 h 741084"/>
              <a:gd name="connsiteX162" fmla="*/ 720679 w 1145819"/>
              <a:gd name="connsiteY162" fmla="*/ 640256 h 741084"/>
              <a:gd name="connsiteX163" fmla="*/ 712760 w 1145819"/>
              <a:gd name="connsiteY163" fmla="*/ 632694 h 741084"/>
              <a:gd name="connsiteX164" fmla="*/ 696921 w 1145819"/>
              <a:gd name="connsiteY164" fmla="*/ 657901 h 741084"/>
              <a:gd name="connsiteX165" fmla="*/ 644364 w 1145819"/>
              <a:gd name="connsiteY165" fmla="*/ 680227 h 741084"/>
              <a:gd name="connsiteX166" fmla="*/ 643644 w 1145819"/>
              <a:gd name="connsiteY166" fmla="*/ 680227 h 741084"/>
              <a:gd name="connsiteX167" fmla="*/ 608726 w 1145819"/>
              <a:gd name="connsiteY167" fmla="*/ 671585 h 741084"/>
              <a:gd name="connsiteX168" fmla="*/ 596846 w 1145819"/>
              <a:gd name="connsiteY168" fmla="*/ 692831 h 741084"/>
              <a:gd name="connsiteX169" fmla="*/ 578487 w 1145819"/>
              <a:gd name="connsiteY169" fmla="*/ 715157 h 741084"/>
              <a:gd name="connsiteX170" fmla="*/ 530250 w 1145819"/>
              <a:gd name="connsiteY170" fmla="*/ 740724 h 741084"/>
              <a:gd name="connsiteX171" fmla="*/ 523411 w 1145819"/>
              <a:gd name="connsiteY171" fmla="*/ 741084 h 741084"/>
              <a:gd name="connsiteX172" fmla="*/ 478413 w 1145819"/>
              <a:gd name="connsiteY172" fmla="*/ 724880 h 741084"/>
              <a:gd name="connsiteX173" fmla="*/ 453215 w 1145819"/>
              <a:gd name="connsiteY173" fmla="*/ 678787 h 741084"/>
              <a:gd name="connsiteX174" fmla="*/ 448175 w 1145819"/>
              <a:gd name="connsiteY174" fmla="*/ 678787 h 741084"/>
              <a:gd name="connsiteX175" fmla="*/ 402817 w 1145819"/>
              <a:gd name="connsiteY175" fmla="*/ 662583 h 741084"/>
              <a:gd name="connsiteX176" fmla="*/ 377619 w 1145819"/>
              <a:gd name="connsiteY176" fmla="*/ 616490 h 741084"/>
              <a:gd name="connsiteX177" fmla="*/ 372939 w 1145819"/>
              <a:gd name="connsiteY177" fmla="*/ 616490 h 741084"/>
              <a:gd name="connsiteX178" fmla="*/ 327582 w 1145819"/>
              <a:gd name="connsiteY178" fmla="*/ 600646 h 741084"/>
              <a:gd name="connsiteX179" fmla="*/ 302383 w 1145819"/>
              <a:gd name="connsiteY179" fmla="*/ 554553 h 741084"/>
              <a:gd name="connsiteX180" fmla="*/ 297343 w 1145819"/>
              <a:gd name="connsiteY180" fmla="*/ 554553 h 741084"/>
              <a:gd name="connsiteX181" fmla="*/ 252346 w 1145819"/>
              <a:gd name="connsiteY181" fmla="*/ 538348 h 741084"/>
              <a:gd name="connsiteX182" fmla="*/ 226787 w 1145819"/>
              <a:gd name="connsiteY182" fmla="*/ 491536 h 741084"/>
              <a:gd name="connsiteX183" fmla="*/ 216348 w 1145819"/>
              <a:gd name="connsiteY183" fmla="*/ 483253 h 741084"/>
              <a:gd name="connsiteX184" fmla="*/ 187910 w 1145819"/>
              <a:gd name="connsiteY184" fmla="*/ 469209 h 741084"/>
              <a:gd name="connsiteX185" fmla="*/ 143272 w 1145819"/>
              <a:gd name="connsiteY185" fmla="*/ 514222 h 741084"/>
              <a:gd name="connsiteX186" fmla="*/ 22319 w 1145819"/>
              <a:gd name="connsiteY186" fmla="*/ 514222 h 741084"/>
              <a:gd name="connsiteX187" fmla="*/ 0 w 1145819"/>
              <a:gd name="connsiteY187" fmla="*/ 491536 h 741084"/>
              <a:gd name="connsiteX188" fmla="*/ 0 w 1145819"/>
              <a:gd name="connsiteY188" fmla="*/ 350017 h 741084"/>
              <a:gd name="connsiteX189" fmla="*/ 22319 w 1145819"/>
              <a:gd name="connsiteY189" fmla="*/ 327691 h 741084"/>
              <a:gd name="connsiteX190" fmla="*/ 44638 w 1145819"/>
              <a:gd name="connsiteY190" fmla="*/ 350017 h 741084"/>
              <a:gd name="connsiteX191" fmla="*/ 44638 w 1145819"/>
              <a:gd name="connsiteY191" fmla="*/ 469209 h 741084"/>
              <a:gd name="connsiteX192" fmla="*/ 143272 w 1145819"/>
              <a:gd name="connsiteY192" fmla="*/ 469209 h 741084"/>
              <a:gd name="connsiteX193" fmla="*/ 143272 w 1145819"/>
              <a:gd name="connsiteY193" fmla="*/ 44652 h 741084"/>
              <a:gd name="connsiteX194" fmla="*/ 44638 w 1145819"/>
              <a:gd name="connsiteY194" fmla="*/ 44652 h 741084"/>
              <a:gd name="connsiteX195" fmla="*/ 44638 w 1145819"/>
              <a:gd name="connsiteY195" fmla="*/ 166366 h 741084"/>
              <a:gd name="connsiteX196" fmla="*/ 22319 w 1145819"/>
              <a:gd name="connsiteY196" fmla="*/ 188692 h 741084"/>
              <a:gd name="connsiteX197" fmla="*/ 0 w 1145819"/>
              <a:gd name="connsiteY197" fmla="*/ 166366 h 741084"/>
              <a:gd name="connsiteX198" fmla="*/ 0 w 1145819"/>
              <a:gd name="connsiteY198" fmla="*/ 22326 h 741084"/>
              <a:gd name="connsiteX199" fmla="*/ 22319 w 1145819"/>
              <a:gd name="connsiteY199" fmla="*/ 0 h 74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145819" h="741084">
                <a:moveTo>
                  <a:pt x="541769" y="621171"/>
                </a:moveTo>
                <a:cubicBezTo>
                  <a:pt x="541050" y="621171"/>
                  <a:pt x="539970" y="621531"/>
                  <a:pt x="539250" y="621531"/>
                </a:cubicBezTo>
                <a:cubicBezTo>
                  <a:pt x="532410" y="621891"/>
                  <a:pt x="525930" y="625492"/>
                  <a:pt x="521251" y="630894"/>
                </a:cubicBezTo>
                <a:lnTo>
                  <a:pt x="503252" y="652860"/>
                </a:lnTo>
                <a:cubicBezTo>
                  <a:pt x="493892" y="664383"/>
                  <a:pt x="495332" y="680948"/>
                  <a:pt x="506851" y="689950"/>
                </a:cubicBezTo>
                <a:cubicBezTo>
                  <a:pt x="512251" y="694631"/>
                  <a:pt x="519091" y="696792"/>
                  <a:pt x="526290" y="696072"/>
                </a:cubicBezTo>
                <a:cubicBezTo>
                  <a:pt x="533130" y="695352"/>
                  <a:pt x="539610" y="692111"/>
                  <a:pt x="543929" y="686349"/>
                </a:cubicBezTo>
                <a:lnTo>
                  <a:pt x="562288" y="664383"/>
                </a:lnTo>
                <a:cubicBezTo>
                  <a:pt x="566608" y="658982"/>
                  <a:pt x="568768" y="652140"/>
                  <a:pt x="568048" y="644938"/>
                </a:cubicBezTo>
                <a:cubicBezTo>
                  <a:pt x="567328" y="638096"/>
                  <a:pt x="564088" y="631614"/>
                  <a:pt x="558689" y="627293"/>
                </a:cubicBezTo>
                <a:cubicBezTo>
                  <a:pt x="553649" y="623332"/>
                  <a:pt x="547889" y="621171"/>
                  <a:pt x="541769" y="621171"/>
                </a:cubicBezTo>
                <a:close/>
                <a:moveTo>
                  <a:pt x="466534" y="559234"/>
                </a:moveTo>
                <a:cubicBezTo>
                  <a:pt x="458974" y="559234"/>
                  <a:pt x="451415" y="562475"/>
                  <a:pt x="446015" y="568597"/>
                </a:cubicBezTo>
                <a:lnTo>
                  <a:pt x="428016" y="590923"/>
                </a:lnTo>
                <a:cubicBezTo>
                  <a:pt x="423336" y="596324"/>
                  <a:pt x="421176" y="603166"/>
                  <a:pt x="421896" y="610008"/>
                </a:cubicBezTo>
                <a:cubicBezTo>
                  <a:pt x="422616" y="617210"/>
                  <a:pt x="425856" y="623692"/>
                  <a:pt x="431616" y="628013"/>
                </a:cubicBezTo>
                <a:cubicBezTo>
                  <a:pt x="437015" y="632694"/>
                  <a:pt x="443495" y="634495"/>
                  <a:pt x="450695" y="634135"/>
                </a:cubicBezTo>
                <a:cubicBezTo>
                  <a:pt x="457894" y="633415"/>
                  <a:pt x="464374" y="629814"/>
                  <a:pt x="468694" y="624412"/>
                </a:cubicBezTo>
                <a:lnTo>
                  <a:pt x="486693" y="602446"/>
                </a:lnTo>
                <a:cubicBezTo>
                  <a:pt x="496052" y="590923"/>
                  <a:pt x="494252" y="574358"/>
                  <a:pt x="483093" y="564996"/>
                </a:cubicBezTo>
                <a:cubicBezTo>
                  <a:pt x="478413" y="561035"/>
                  <a:pt x="472293" y="559234"/>
                  <a:pt x="466534" y="559234"/>
                </a:cubicBezTo>
                <a:close/>
                <a:moveTo>
                  <a:pt x="390938" y="496937"/>
                </a:moveTo>
                <a:cubicBezTo>
                  <a:pt x="390218" y="496937"/>
                  <a:pt x="389138" y="496937"/>
                  <a:pt x="388418" y="497297"/>
                </a:cubicBezTo>
                <a:cubicBezTo>
                  <a:pt x="381579" y="497657"/>
                  <a:pt x="375099" y="501258"/>
                  <a:pt x="370779" y="506660"/>
                </a:cubicBezTo>
                <a:lnTo>
                  <a:pt x="352420" y="528626"/>
                </a:lnTo>
                <a:cubicBezTo>
                  <a:pt x="348100" y="534387"/>
                  <a:pt x="345581" y="541229"/>
                  <a:pt x="346661" y="548071"/>
                </a:cubicBezTo>
                <a:cubicBezTo>
                  <a:pt x="347381" y="555273"/>
                  <a:pt x="350620" y="561395"/>
                  <a:pt x="356020" y="566076"/>
                </a:cubicBezTo>
                <a:cubicBezTo>
                  <a:pt x="367179" y="575079"/>
                  <a:pt x="384098" y="573638"/>
                  <a:pt x="393458" y="562475"/>
                </a:cubicBezTo>
                <a:lnTo>
                  <a:pt x="411457" y="540509"/>
                </a:lnTo>
                <a:cubicBezTo>
                  <a:pt x="416137" y="534747"/>
                  <a:pt x="417937" y="527906"/>
                  <a:pt x="417577" y="520704"/>
                </a:cubicBezTo>
                <a:cubicBezTo>
                  <a:pt x="416497" y="513862"/>
                  <a:pt x="413257" y="507380"/>
                  <a:pt x="407857" y="503059"/>
                </a:cubicBezTo>
                <a:cubicBezTo>
                  <a:pt x="403177" y="499098"/>
                  <a:pt x="397058" y="496937"/>
                  <a:pt x="390938" y="496937"/>
                </a:cubicBezTo>
                <a:close/>
                <a:moveTo>
                  <a:pt x="313182" y="435000"/>
                </a:moveTo>
                <a:cubicBezTo>
                  <a:pt x="306343" y="435720"/>
                  <a:pt x="299863" y="438961"/>
                  <a:pt x="295183" y="444363"/>
                </a:cubicBezTo>
                <a:lnTo>
                  <a:pt x="277185" y="466689"/>
                </a:lnTo>
                <a:cubicBezTo>
                  <a:pt x="267825" y="477852"/>
                  <a:pt x="269265" y="494776"/>
                  <a:pt x="280784" y="503779"/>
                </a:cubicBezTo>
                <a:cubicBezTo>
                  <a:pt x="291944" y="513142"/>
                  <a:pt x="308503" y="511701"/>
                  <a:pt x="317862" y="500538"/>
                </a:cubicBezTo>
                <a:lnTo>
                  <a:pt x="336221" y="478212"/>
                </a:lnTo>
                <a:cubicBezTo>
                  <a:pt x="345221" y="467049"/>
                  <a:pt x="343781" y="450124"/>
                  <a:pt x="332621" y="440762"/>
                </a:cubicBezTo>
                <a:cubicBezTo>
                  <a:pt x="327942" y="437161"/>
                  <a:pt x="321822" y="435000"/>
                  <a:pt x="315702" y="435000"/>
                </a:cubicBezTo>
                <a:cubicBezTo>
                  <a:pt x="314982" y="435000"/>
                  <a:pt x="314262" y="435000"/>
                  <a:pt x="313182" y="435000"/>
                </a:cubicBezTo>
                <a:close/>
                <a:moveTo>
                  <a:pt x="1123772" y="235031"/>
                </a:moveTo>
                <a:cubicBezTo>
                  <a:pt x="1129462" y="235031"/>
                  <a:pt x="1135151" y="237165"/>
                  <a:pt x="1139419" y="241432"/>
                </a:cubicBezTo>
                <a:cubicBezTo>
                  <a:pt x="1143330" y="245344"/>
                  <a:pt x="1145819" y="251033"/>
                  <a:pt x="1145819" y="257078"/>
                </a:cubicBezTo>
                <a:cubicBezTo>
                  <a:pt x="1145819" y="262768"/>
                  <a:pt x="1143330" y="268458"/>
                  <a:pt x="1139419" y="272369"/>
                </a:cubicBezTo>
                <a:cubicBezTo>
                  <a:pt x="1135151" y="276636"/>
                  <a:pt x="1129462" y="279126"/>
                  <a:pt x="1123772" y="279126"/>
                </a:cubicBezTo>
                <a:cubicBezTo>
                  <a:pt x="1117727" y="279126"/>
                  <a:pt x="1112037" y="276636"/>
                  <a:pt x="1108126" y="272369"/>
                </a:cubicBezTo>
                <a:cubicBezTo>
                  <a:pt x="1103859" y="268458"/>
                  <a:pt x="1101725" y="262768"/>
                  <a:pt x="1101725" y="257078"/>
                </a:cubicBezTo>
                <a:cubicBezTo>
                  <a:pt x="1101725" y="251033"/>
                  <a:pt x="1103859" y="245344"/>
                  <a:pt x="1108126" y="241432"/>
                </a:cubicBezTo>
                <a:cubicBezTo>
                  <a:pt x="1112037" y="237165"/>
                  <a:pt x="1117727" y="235031"/>
                  <a:pt x="1123772" y="235031"/>
                </a:cubicBezTo>
                <a:close/>
                <a:moveTo>
                  <a:pt x="22047" y="235031"/>
                </a:moveTo>
                <a:cubicBezTo>
                  <a:pt x="27737" y="235031"/>
                  <a:pt x="33427" y="237165"/>
                  <a:pt x="37694" y="241432"/>
                </a:cubicBezTo>
                <a:cubicBezTo>
                  <a:pt x="41605" y="245344"/>
                  <a:pt x="44095" y="251033"/>
                  <a:pt x="44095" y="257078"/>
                </a:cubicBezTo>
                <a:cubicBezTo>
                  <a:pt x="44095" y="262768"/>
                  <a:pt x="41605" y="268458"/>
                  <a:pt x="37694" y="272369"/>
                </a:cubicBezTo>
                <a:cubicBezTo>
                  <a:pt x="33427" y="276636"/>
                  <a:pt x="27737" y="279126"/>
                  <a:pt x="22047" y="279126"/>
                </a:cubicBezTo>
                <a:cubicBezTo>
                  <a:pt x="16358" y="279126"/>
                  <a:pt x="10668" y="276636"/>
                  <a:pt x="6401" y="272369"/>
                </a:cubicBezTo>
                <a:cubicBezTo>
                  <a:pt x="2134" y="268458"/>
                  <a:pt x="0" y="262768"/>
                  <a:pt x="0" y="257078"/>
                </a:cubicBezTo>
                <a:cubicBezTo>
                  <a:pt x="0" y="251033"/>
                  <a:pt x="2134" y="245344"/>
                  <a:pt x="6401" y="241432"/>
                </a:cubicBezTo>
                <a:cubicBezTo>
                  <a:pt x="10668" y="237165"/>
                  <a:pt x="16358" y="235031"/>
                  <a:pt x="22047" y="235031"/>
                </a:cubicBezTo>
                <a:close/>
                <a:moveTo>
                  <a:pt x="641124" y="75981"/>
                </a:moveTo>
                <a:cubicBezTo>
                  <a:pt x="595766" y="75981"/>
                  <a:pt x="553289" y="93266"/>
                  <a:pt x="521251" y="125314"/>
                </a:cubicBezTo>
                <a:lnTo>
                  <a:pt x="352060" y="292761"/>
                </a:lnTo>
                <a:cubicBezTo>
                  <a:pt x="338741" y="306085"/>
                  <a:pt x="338021" y="328051"/>
                  <a:pt x="351340" y="341374"/>
                </a:cubicBezTo>
                <a:cubicBezTo>
                  <a:pt x="362500" y="352537"/>
                  <a:pt x="379419" y="355418"/>
                  <a:pt x="393098" y="347496"/>
                </a:cubicBezTo>
                <a:lnTo>
                  <a:pt x="575968" y="244148"/>
                </a:lnTo>
                <a:cubicBezTo>
                  <a:pt x="579207" y="242347"/>
                  <a:pt x="583167" y="241267"/>
                  <a:pt x="586767" y="241267"/>
                </a:cubicBezTo>
                <a:lnTo>
                  <a:pt x="733999" y="241267"/>
                </a:lnTo>
                <a:cubicBezTo>
                  <a:pt x="746238" y="241267"/>
                  <a:pt x="756317" y="251350"/>
                  <a:pt x="756317" y="263593"/>
                </a:cubicBezTo>
                <a:cubicBezTo>
                  <a:pt x="756317" y="276196"/>
                  <a:pt x="746238" y="286279"/>
                  <a:pt x="733999" y="286279"/>
                </a:cubicBezTo>
                <a:lnTo>
                  <a:pt x="718159" y="286279"/>
                </a:lnTo>
                <a:lnTo>
                  <a:pt x="757915" y="325063"/>
                </a:lnTo>
                <a:lnTo>
                  <a:pt x="877990" y="442202"/>
                </a:lnTo>
                <a:lnTo>
                  <a:pt x="957906" y="399350"/>
                </a:lnTo>
                <a:lnTo>
                  <a:pt x="957906" y="252432"/>
                </a:lnTo>
                <a:lnTo>
                  <a:pt x="957906" y="75981"/>
                </a:lnTo>
                <a:close/>
                <a:moveTo>
                  <a:pt x="506492" y="46993"/>
                </a:moveTo>
                <a:cubicBezTo>
                  <a:pt x="490922" y="47353"/>
                  <a:pt x="475353" y="48974"/>
                  <a:pt x="460054" y="51854"/>
                </a:cubicBezTo>
                <a:lnTo>
                  <a:pt x="276825" y="87864"/>
                </a:lnTo>
                <a:cubicBezTo>
                  <a:pt x="275745" y="87864"/>
                  <a:pt x="274305" y="88224"/>
                  <a:pt x="272505" y="88224"/>
                </a:cubicBezTo>
                <a:lnTo>
                  <a:pt x="187910" y="88224"/>
                </a:lnTo>
                <a:lnTo>
                  <a:pt x="187910" y="423117"/>
                </a:lnTo>
                <a:cubicBezTo>
                  <a:pt x="205909" y="426358"/>
                  <a:pt x="223188" y="433560"/>
                  <a:pt x="238307" y="444003"/>
                </a:cubicBezTo>
                <a:cubicBezTo>
                  <a:pt x="239747" y="441842"/>
                  <a:pt x="241187" y="440041"/>
                  <a:pt x="242626" y="438241"/>
                </a:cubicBezTo>
                <a:lnTo>
                  <a:pt x="260985" y="416275"/>
                </a:lnTo>
                <a:cubicBezTo>
                  <a:pt x="272865" y="401511"/>
                  <a:pt x="290144" y="392148"/>
                  <a:pt x="308863" y="390708"/>
                </a:cubicBezTo>
                <a:cubicBezTo>
                  <a:pt x="327942" y="388547"/>
                  <a:pt x="346301" y="394309"/>
                  <a:pt x="361060" y="406552"/>
                </a:cubicBezTo>
                <a:cubicBezTo>
                  <a:pt x="375459" y="418435"/>
                  <a:pt x="384098" y="435000"/>
                  <a:pt x="386258" y="452285"/>
                </a:cubicBezTo>
                <a:lnTo>
                  <a:pt x="402087" y="454291"/>
                </a:lnTo>
                <a:lnTo>
                  <a:pt x="412897" y="455661"/>
                </a:lnTo>
                <a:cubicBezTo>
                  <a:pt x="421356" y="458407"/>
                  <a:pt x="429276" y="462728"/>
                  <a:pt x="436295" y="468489"/>
                </a:cubicBezTo>
                <a:cubicBezTo>
                  <a:pt x="450335" y="480012"/>
                  <a:pt x="459334" y="496577"/>
                  <a:pt x="461494" y="514582"/>
                </a:cubicBezTo>
                <a:cubicBezTo>
                  <a:pt x="479133" y="513502"/>
                  <a:pt x="497132" y="518543"/>
                  <a:pt x="511891" y="530786"/>
                </a:cubicBezTo>
                <a:cubicBezTo>
                  <a:pt x="526290" y="542670"/>
                  <a:pt x="534930" y="559234"/>
                  <a:pt x="537090" y="576879"/>
                </a:cubicBezTo>
                <a:cubicBezTo>
                  <a:pt x="554369" y="575439"/>
                  <a:pt x="572368" y="580840"/>
                  <a:pt x="587127" y="592723"/>
                </a:cubicBezTo>
                <a:cubicBezTo>
                  <a:pt x="587487" y="593083"/>
                  <a:pt x="587847" y="593444"/>
                  <a:pt x="588207" y="593804"/>
                </a:cubicBezTo>
                <a:cubicBezTo>
                  <a:pt x="589287" y="594164"/>
                  <a:pt x="589647" y="594884"/>
                  <a:pt x="590727" y="595604"/>
                </a:cubicBezTo>
                <a:lnTo>
                  <a:pt x="623125" y="627293"/>
                </a:lnTo>
                <a:cubicBezTo>
                  <a:pt x="628525" y="632694"/>
                  <a:pt x="636444" y="635575"/>
                  <a:pt x="644004" y="635575"/>
                </a:cubicBezTo>
                <a:cubicBezTo>
                  <a:pt x="651563" y="635575"/>
                  <a:pt x="659123" y="632334"/>
                  <a:pt x="664523" y="626933"/>
                </a:cubicBezTo>
                <a:cubicBezTo>
                  <a:pt x="675682" y="615049"/>
                  <a:pt x="675682" y="596684"/>
                  <a:pt x="664163" y="585161"/>
                </a:cubicBezTo>
                <a:lnTo>
                  <a:pt x="547889" y="472090"/>
                </a:lnTo>
                <a:cubicBezTo>
                  <a:pt x="538890" y="463448"/>
                  <a:pt x="538890" y="449404"/>
                  <a:pt x="547529" y="440402"/>
                </a:cubicBezTo>
                <a:cubicBezTo>
                  <a:pt x="555809" y="431759"/>
                  <a:pt x="570208" y="431759"/>
                  <a:pt x="578847" y="440041"/>
                </a:cubicBezTo>
                <a:lnTo>
                  <a:pt x="635004" y="494416"/>
                </a:lnTo>
                <a:cubicBezTo>
                  <a:pt x="635004" y="494776"/>
                  <a:pt x="635364" y="494776"/>
                  <a:pt x="635724" y="495137"/>
                </a:cubicBezTo>
                <a:lnTo>
                  <a:pt x="751638" y="607848"/>
                </a:lnTo>
                <a:cubicBezTo>
                  <a:pt x="763517" y="619011"/>
                  <a:pt x="781876" y="619011"/>
                  <a:pt x="793395" y="607487"/>
                </a:cubicBezTo>
                <a:cubicBezTo>
                  <a:pt x="804555" y="595604"/>
                  <a:pt x="804195" y="577239"/>
                  <a:pt x="792675" y="566076"/>
                </a:cubicBezTo>
                <a:lnTo>
                  <a:pt x="676402" y="453005"/>
                </a:lnTo>
                <a:cubicBezTo>
                  <a:pt x="667762" y="444363"/>
                  <a:pt x="667402" y="429959"/>
                  <a:pt x="676042" y="421316"/>
                </a:cubicBezTo>
                <a:cubicBezTo>
                  <a:pt x="684681" y="412314"/>
                  <a:pt x="698721" y="411954"/>
                  <a:pt x="707720" y="420956"/>
                </a:cubicBezTo>
                <a:lnTo>
                  <a:pt x="780796" y="491896"/>
                </a:lnTo>
                <a:cubicBezTo>
                  <a:pt x="780796" y="491896"/>
                  <a:pt x="780796" y="491896"/>
                  <a:pt x="781156" y="491896"/>
                </a:cubicBezTo>
                <a:lnTo>
                  <a:pt x="855312" y="564276"/>
                </a:lnTo>
                <a:cubicBezTo>
                  <a:pt x="866831" y="575439"/>
                  <a:pt x="885550" y="575079"/>
                  <a:pt x="896709" y="563555"/>
                </a:cubicBezTo>
                <a:cubicBezTo>
                  <a:pt x="902109" y="558154"/>
                  <a:pt x="905349" y="550592"/>
                  <a:pt x="904989" y="542670"/>
                </a:cubicBezTo>
                <a:cubicBezTo>
                  <a:pt x="904989" y="534747"/>
                  <a:pt x="901749" y="527545"/>
                  <a:pt x="895989" y="522144"/>
                </a:cubicBezTo>
                <a:lnTo>
                  <a:pt x="711244" y="342013"/>
                </a:lnTo>
                <a:lnTo>
                  <a:pt x="654083" y="286279"/>
                </a:lnTo>
                <a:lnTo>
                  <a:pt x="592887" y="286279"/>
                </a:lnTo>
                <a:lnTo>
                  <a:pt x="415057" y="386387"/>
                </a:lnTo>
                <a:cubicBezTo>
                  <a:pt x="402817" y="393229"/>
                  <a:pt x="389498" y="396830"/>
                  <a:pt x="376179" y="396830"/>
                </a:cubicBezTo>
                <a:cubicBezTo>
                  <a:pt x="355300" y="396830"/>
                  <a:pt x="334421" y="388547"/>
                  <a:pt x="319302" y="372703"/>
                </a:cubicBezTo>
                <a:cubicBezTo>
                  <a:pt x="289064" y="341374"/>
                  <a:pt x="289784" y="291321"/>
                  <a:pt x="320382" y="261072"/>
                </a:cubicBezTo>
                <a:lnTo>
                  <a:pt x="489932" y="93266"/>
                </a:lnTo>
                <a:cubicBezTo>
                  <a:pt x="508291" y="74901"/>
                  <a:pt x="529890" y="60497"/>
                  <a:pt x="552929" y="49694"/>
                </a:cubicBezTo>
                <a:cubicBezTo>
                  <a:pt x="537630" y="47533"/>
                  <a:pt x="522061" y="46633"/>
                  <a:pt x="506492" y="46993"/>
                </a:cubicBezTo>
                <a:close/>
                <a:moveTo>
                  <a:pt x="22319" y="0"/>
                </a:moveTo>
                <a:lnTo>
                  <a:pt x="143272" y="0"/>
                </a:lnTo>
                <a:cubicBezTo>
                  <a:pt x="167391" y="0"/>
                  <a:pt x="187190" y="19445"/>
                  <a:pt x="187910" y="43212"/>
                </a:cubicBezTo>
                <a:lnTo>
                  <a:pt x="270705" y="43212"/>
                </a:lnTo>
                <a:lnTo>
                  <a:pt x="451415" y="7922"/>
                </a:lnTo>
                <a:cubicBezTo>
                  <a:pt x="516931" y="-4681"/>
                  <a:pt x="583527" y="3241"/>
                  <a:pt x="644364" y="30969"/>
                </a:cubicBezTo>
                <a:cubicBezTo>
                  <a:pt x="644364" y="30969"/>
                  <a:pt x="644724" y="30969"/>
                  <a:pt x="645084" y="30969"/>
                </a:cubicBezTo>
                <a:lnTo>
                  <a:pt x="960066" y="30969"/>
                </a:lnTo>
                <a:cubicBezTo>
                  <a:pt x="965825" y="12964"/>
                  <a:pt x="982744" y="0"/>
                  <a:pt x="1002543" y="0"/>
                </a:cubicBezTo>
                <a:lnTo>
                  <a:pt x="1123496" y="0"/>
                </a:lnTo>
                <a:cubicBezTo>
                  <a:pt x="1135736" y="0"/>
                  <a:pt x="1145815" y="10083"/>
                  <a:pt x="1145815" y="22326"/>
                </a:cubicBezTo>
                <a:lnTo>
                  <a:pt x="1145815" y="169607"/>
                </a:lnTo>
                <a:cubicBezTo>
                  <a:pt x="1145815" y="181850"/>
                  <a:pt x="1135736" y="192293"/>
                  <a:pt x="1123496" y="192293"/>
                </a:cubicBezTo>
                <a:cubicBezTo>
                  <a:pt x="1111257" y="192293"/>
                  <a:pt x="1101178" y="181850"/>
                  <a:pt x="1101178" y="169607"/>
                </a:cubicBezTo>
                <a:lnTo>
                  <a:pt x="1101178" y="44652"/>
                </a:lnTo>
                <a:lnTo>
                  <a:pt x="1002543" y="44652"/>
                </a:lnTo>
                <a:lnTo>
                  <a:pt x="1002543" y="236220"/>
                </a:lnTo>
                <a:lnTo>
                  <a:pt x="1002543" y="469209"/>
                </a:lnTo>
                <a:lnTo>
                  <a:pt x="1101178" y="469209"/>
                </a:lnTo>
                <a:lnTo>
                  <a:pt x="1101178" y="343175"/>
                </a:lnTo>
                <a:cubicBezTo>
                  <a:pt x="1101178" y="330931"/>
                  <a:pt x="1111257" y="320849"/>
                  <a:pt x="1123496" y="320849"/>
                </a:cubicBezTo>
                <a:cubicBezTo>
                  <a:pt x="1135736" y="320849"/>
                  <a:pt x="1145815" y="330931"/>
                  <a:pt x="1145815" y="343175"/>
                </a:cubicBezTo>
                <a:lnTo>
                  <a:pt x="1145815" y="491536"/>
                </a:lnTo>
                <a:cubicBezTo>
                  <a:pt x="1145815" y="503779"/>
                  <a:pt x="1135736" y="514222"/>
                  <a:pt x="1123496" y="514222"/>
                </a:cubicBezTo>
                <a:lnTo>
                  <a:pt x="1002543" y="514222"/>
                </a:lnTo>
                <a:cubicBezTo>
                  <a:pt x="978065" y="514222"/>
                  <a:pt x="957906" y="494056"/>
                  <a:pt x="957906" y="469209"/>
                </a:cubicBezTo>
                <a:lnTo>
                  <a:pt x="957906" y="450124"/>
                </a:lnTo>
                <a:lnTo>
                  <a:pt x="911829" y="474971"/>
                </a:lnTo>
                <a:lnTo>
                  <a:pt x="927308" y="490095"/>
                </a:lnTo>
                <a:cubicBezTo>
                  <a:pt x="941707" y="503779"/>
                  <a:pt x="949626" y="522504"/>
                  <a:pt x="949986" y="542310"/>
                </a:cubicBezTo>
                <a:cubicBezTo>
                  <a:pt x="949986" y="561755"/>
                  <a:pt x="942787" y="580840"/>
                  <a:pt x="928748" y="594884"/>
                </a:cubicBezTo>
                <a:cubicBezTo>
                  <a:pt x="914348" y="609648"/>
                  <a:pt x="894909" y="617210"/>
                  <a:pt x="875831" y="617210"/>
                </a:cubicBezTo>
                <a:cubicBezTo>
                  <a:pt x="864311" y="617210"/>
                  <a:pt x="853152" y="614689"/>
                  <a:pt x="843072" y="609648"/>
                </a:cubicBezTo>
                <a:cubicBezTo>
                  <a:pt x="839473" y="620091"/>
                  <a:pt x="833353" y="630174"/>
                  <a:pt x="825433" y="638816"/>
                </a:cubicBezTo>
                <a:cubicBezTo>
                  <a:pt x="811034" y="653580"/>
                  <a:pt x="791595" y="661142"/>
                  <a:pt x="772156" y="661142"/>
                </a:cubicBezTo>
                <a:cubicBezTo>
                  <a:pt x="753437" y="661142"/>
                  <a:pt x="735079" y="654300"/>
                  <a:pt x="720679" y="640256"/>
                </a:cubicBezTo>
                <a:lnTo>
                  <a:pt x="712760" y="632694"/>
                </a:lnTo>
                <a:cubicBezTo>
                  <a:pt x="709520" y="641697"/>
                  <a:pt x="704120" y="650699"/>
                  <a:pt x="696921" y="657901"/>
                </a:cubicBezTo>
                <a:cubicBezTo>
                  <a:pt x="682881" y="671945"/>
                  <a:pt x="664523" y="680227"/>
                  <a:pt x="644364" y="680227"/>
                </a:cubicBezTo>
                <a:cubicBezTo>
                  <a:pt x="644364" y="680227"/>
                  <a:pt x="644004" y="680227"/>
                  <a:pt x="643644" y="680227"/>
                </a:cubicBezTo>
                <a:cubicBezTo>
                  <a:pt x="631404" y="680227"/>
                  <a:pt x="619525" y="677347"/>
                  <a:pt x="608726" y="671585"/>
                </a:cubicBezTo>
                <a:cubicBezTo>
                  <a:pt x="606206" y="679147"/>
                  <a:pt x="602246" y="686349"/>
                  <a:pt x="596846" y="692831"/>
                </a:cubicBezTo>
                <a:lnTo>
                  <a:pt x="578487" y="715157"/>
                </a:lnTo>
                <a:cubicBezTo>
                  <a:pt x="566608" y="729561"/>
                  <a:pt x="549329" y="738563"/>
                  <a:pt x="530250" y="740724"/>
                </a:cubicBezTo>
                <a:cubicBezTo>
                  <a:pt x="528090" y="740724"/>
                  <a:pt x="525930" y="741084"/>
                  <a:pt x="523411" y="741084"/>
                </a:cubicBezTo>
                <a:cubicBezTo>
                  <a:pt x="506851" y="741084"/>
                  <a:pt x="491372" y="735323"/>
                  <a:pt x="478413" y="724880"/>
                </a:cubicBezTo>
                <a:cubicBezTo>
                  <a:pt x="463654" y="712636"/>
                  <a:pt x="455014" y="696072"/>
                  <a:pt x="453215" y="678787"/>
                </a:cubicBezTo>
                <a:cubicBezTo>
                  <a:pt x="451415" y="678787"/>
                  <a:pt x="449975" y="678787"/>
                  <a:pt x="448175" y="678787"/>
                </a:cubicBezTo>
                <a:cubicBezTo>
                  <a:pt x="431616" y="678787"/>
                  <a:pt x="415777" y="673025"/>
                  <a:pt x="402817" y="662583"/>
                </a:cubicBezTo>
                <a:cubicBezTo>
                  <a:pt x="388778" y="651059"/>
                  <a:pt x="379779" y="634495"/>
                  <a:pt x="377619" y="616490"/>
                </a:cubicBezTo>
                <a:cubicBezTo>
                  <a:pt x="376179" y="616490"/>
                  <a:pt x="374379" y="616490"/>
                  <a:pt x="372939" y="616490"/>
                </a:cubicBezTo>
                <a:cubicBezTo>
                  <a:pt x="356740" y="616490"/>
                  <a:pt x="340901" y="611449"/>
                  <a:pt x="327582" y="600646"/>
                </a:cubicBezTo>
                <a:cubicBezTo>
                  <a:pt x="313542" y="589122"/>
                  <a:pt x="304543" y="572558"/>
                  <a:pt x="302383" y="554553"/>
                </a:cubicBezTo>
                <a:cubicBezTo>
                  <a:pt x="300943" y="554553"/>
                  <a:pt x="299143" y="554553"/>
                  <a:pt x="297343" y="554553"/>
                </a:cubicBezTo>
                <a:cubicBezTo>
                  <a:pt x="281504" y="554553"/>
                  <a:pt x="265305" y="549511"/>
                  <a:pt x="252346" y="538348"/>
                </a:cubicBezTo>
                <a:cubicBezTo>
                  <a:pt x="237227" y="526105"/>
                  <a:pt x="228947" y="509180"/>
                  <a:pt x="226787" y="491536"/>
                </a:cubicBezTo>
                <a:lnTo>
                  <a:pt x="216348" y="483253"/>
                </a:lnTo>
                <a:cubicBezTo>
                  <a:pt x="208068" y="476772"/>
                  <a:pt x="198349" y="472090"/>
                  <a:pt x="187910" y="469209"/>
                </a:cubicBezTo>
                <a:cubicBezTo>
                  <a:pt x="187910" y="494056"/>
                  <a:pt x="167751" y="514222"/>
                  <a:pt x="143272" y="514222"/>
                </a:cubicBezTo>
                <a:lnTo>
                  <a:pt x="22319" y="514222"/>
                </a:lnTo>
                <a:cubicBezTo>
                  <a:pt x="9720" y="514222"/>
                  <a:pt x="0" y="503779"/>
                  <a:pt x="0" y="491536"/>
                </a:cubicBezTo>
                <a:lnTo>
                  <a:pt x="0" y="350017"/>
                </a:lnTo>
                <a:cubicBezTo>
                  <a:pt x="0" y="337413"/>
                  <a:pt x="9720" y="327691"/>
                  <a:pt x="22319" y="327691"/>
                </a:cubicBezTo>
                <a:cubicBezTo>
                  <a:pt x="34558" y="327691"/>
                  <a:pt x="44638" y="337413"/>
                  <a:pt x="44638" y="350017"/>
                </a:cubicBezTo>
                <a:lnTo>
                  <a:pt x="44638" y="469209"/>
                </a:lnTo>
                <a:lnTo>
                  <a:pt x="143272" y="469209"/>
                </a:lnTo>
                <a:lnTo>
                  <a:pt x="143272" y="44652"/>
                </a:lnTo>
                <a:lnTo>
                  <a:pt x="44638" y="44652"/>
                </a:lnTo>
                <a:lnTo>
                  <a:pt x="44638" y="166366"/>
                </a:lnTo>
                <a:cubicBezTo>
                  <a:pt x="44638" y="178609"/>
                  <a:pt x="34558" y="188692"/>
                  <a:pt x="22319" y="188692"/>
                </a:cubicBezTo>
                <a:cubicBezTo>
                  <a:pt x="9720" y="188692"/>
                  <a:pt x="0" y="178609"/>
                  <a:pt x="0" y="166366"/>
                </a:cubicBezTo>
                <a:lnTo>
                  <a:pt x="0" y="22326"/>
                </a:lnTo>
                <a:cubicBezTo>
                  <a:pt x="0" y="10083"/>
                  <a:pt x="9720" y="0"/>
                  <a:pt x="22319" y="0"/>
                </a:cubicBezTo>
                <a:close/>
              </a:path>
            </a:pathLst>
          </a:custGeom>
          <a:solidFill>
            <a:schemeClr val="bg1"/>
          </a:solidFill>
          <a:ln>
            <a:noFill/>
          </a:ln>
          <a:effectLst/>
        </p:spPr>
        <p:txBody>
          <a:bodyPr wrap="square" anchor="ctr">
            <a:noAutofit/>
          </a:bodyPr>
          <a:lstStyle/>
          <a:p>
            <a:endParaRPr lang="en-US" dirty="0">
              <a:latin typeface="Lato Light" panose="020F0502020204030203" pitchFamily="34" charset="0"/>
            </a:endParaRPr>
          </a:p>
        </p:txBody>
      </p:sp>
      <p:sp>
        <p:nvSpPr>
          <p:cNvPr id="39" name="Freeform 38">
            <a:extLst>
              <a:ext uri="{FF2B5EF4-FFF2-40B4-BE49-F238E27FC236}">
                <a16:creationId xmlns:a16="http://schemas.microsoft.com/office/drawing/2014/main" id="{F4AAACA9-01EF-0443-96E0-89CA27181C5E}"/>
              </a:ext>
            </a:extLst>
          </p:cNvPr>
          <p:cNvSpPr>
            <a:spLocks noChangeArrowheads="1"/>
          </p:cNvSpPr>
          <p:nvPr/>
        </p:nvSpPr>
        <p:spPr bwMode="auto">
          <a:xfrm>
            <a:off x="4898085" y="2805551"/>
            <a:ext cx="547228" cy="456843"/>
          </a:xfrm>
          <a:custGeom>
            <a:avLst/>
            <a:gdLst>
              <a:gd name="connsiteX0" fmla="*/ 131066 w 547228"/>
              <a:gd name="connsiteY0" fmla="*/ 393844 h 456843"/>
              <a:gd name="connsiteX1" fmla="*/ 152810 w 547228"/>
              <a:gd name="connsiteY1" fmla="*/ 395851 h 456843"/>
              <a:gd name="connsiteX2" fmla="*/ 155629 w 547228"/>
              <a:gd name="connsiteY2" fmla="*/ 402271 h 456843"/>
              <a:gd name="connsiteX3" fmla="*/ 153616 w 547228"/>
              <a:gd name="connsiteY3" fmla="*/ 405080 h 456843"/>
              <a:gd name="connsiteX4" fmla="*/ 274821 w 547228"/>
              <a:gd name="connsiteY4" fmla="*/ 442397 h 456843"/>
              <a:gd name="connsiteX5" fmla="*/ 400455 w 547228"/>
              <a:gd name="connsiteY5" fmla="*/ 402271 h 456843"/>
              <a:gd name="connsiteX6" fmla="*/ 410522 w 547228"/>
              <a:gd name="connsiteY6" fmla="*/ 403475 h 456843"/>
              <a:gd name="connsiteX7" fmla="*/ 408509 w 547228"/>
              <a:gd name="connsiteY7" fmla="*/ 413506 h 456843"/>
              <a:gd name="connsiteX8" fmla="*/ 274821 w 547228"/>
              <a:gd name="connsiteY8" fmla="*/ 456843 h 456843"/>
              <a:gd name="connsiteX9" fmla="*/ 145159 w 547228"/>
              <a:gd name="connsiteY9" fmla="*/ 416716 h 456843"/>
              <a:gd name="connsiteX10" fmla="*/ 142743 w 547228"/>
              <a:gd name="connsiteY10" fmla="*/ 419525 h 456843"/>
              <a:gd name="connsiteX11" fmla="*/ 135898 w 547228"/>
              <a:gd name="connsiteY11" fmla="*/ 419124 h 456843"/>
              <a:gd name="connsiteX12" fmla="*/ 127039 w 547228"/>
              <a:gd name="connsiteY12" fmla="*/ 399061 h 456843"/>
              <a:gd name="connsiteX13" fmla="*/ 131066 w 547228"/>
              <a:gd name="connsiteY13" fmla="*/ 393844 h 456843"/>
              <a:gd name="connsiteX14" fmla="*/ 383704 w 547228"/>
              <a:gd name="connsiteY14" fmla="*/ 239595 h 456843"/>
              <a:gd name="connsiteX15" fmla="*/ 334807 w 547228"/>
              <a:gd name="connsiteY15" fmla="*/ 288384 h 456843"/>
              <a:gd name="connsiteX16" fmla="*/ 334807 w 547228"/>
              <a:gd name="connsiteY16" fmla="*/ 348866 h 456843"/>
              <a:gd name="connsiteX17" fmla="*/ 348434 w 547228"/>
              <a:gd name="connsiteY17" fmla="*/ 362575 h 456843"/>
              <a:gd name="connsiteX18" fmla="*/ 366069 w 547228"/>
              <a:gd name="connsiteY18" fmla="*/ 362575 h 456843"/>
              <a:gd name="connsiteX19" fmla="*/ 366069 w 547228"/>
              <a:gd name="connsiteY19" fmla="*/ 308947 h 456843"/>
              <a:gd name="connsiteX20" fmla="*/ 373283 w 547228"/>
              <a:gd name="connsiteY20" fmla="*/ 301690 h 456843"/>
              <a:gd name="connsiteX21" fmla="*/ 380097 w 547228"/>
              <a:gd name="connsiteY21" fmla="*/ 308947 h 456843"/>
              <a:gd name="connsiteX22" fmla="*/ 380097 w 547228"/>
              <a:gd name="connsiteY22" fmla="*/ 362575 h 456843"/>
              <a:gd name="connsiteX23" fmla="*/ 487911 w 547228"/>
              <a:gd name="connsiteY23" fmla="*/ 362575 h 456843"/>
              <a:gd name="connsiteX24" fmla="*/ 487911 w 547228"/>
              <a:gd name="connsiteY24" fmla="*/ 308947 h 456843"/>
              <a:gd name="connsiteX25" fmla="*/ 494724 w 547228"/>
              <a:gd name="connsiteY25" fmla="*/ 301690 h 456843"/>
              <a:gd name="connsiteX26" fmla="*/ 501938 w 547228"/>
              <a:gd name="connsiteY26" fmla="*/ 308947 h 456843"/>
              <a:gd name="connsiteX27" fmla="*/ 501938 w 547228"/>
              <a:gd name="connsiteY27" fmla="*/ 362575 h 456843"/>
              <a:gd name="connsiteX28" fmla="*/ 519974 w 547228"/>
              <a:gd name="connsiteY28" fmla="*/ 362575 h 456843"/>
              <a:gd name="connsiteX29" fmla="*/ 533201 w 547228"/>
              <a:gd name="connsiteY29" fmla="*/ 348866 h 456843"/>
              <a:gd name="connsiteX30" fmla="*/ 533201 w 547228"/>
              <a:gd name="connsiteY30" fmla="*/ 288384 h 456843"/>
              <a:gd name="connsiteX31" fmla="*/ 484304 w 547228"/>
              <a:gd name="connsiteY31" fmla="*/ 239595 h 456843"/>
              <a:gd name="connsiteX32" fmla="*/ 63304 w 547228"/>
              <a:gd name="connsiteY32" fmla="*/ 239595 h 456843"/>
              <a:gd name="connsiteX33" fmla="*/ 14112 w 547228"/>
              <a:gd name="connsiteY33" fmla="*/ 288384 h 456843"/>
              <a:gd name="connsiteX34" fmla="*/ 14112 w 547228"/>
              <a:gd name="connsiteY34" fmla="*/ 348866 h 456843"/>
              <a:gd name="connsiteX35" fmla="*/ 27822 w 547228"/>
              <a:gd name="connsiteY35" fmla="*/ 362575 h 456843"/>
              <a:gd name="connsiteX36" fmla="*/ 45966 w 547228"/>
              <a:gd name="connsiteY36" fmla="*/ 362575 h 456843"/>
              <a:gd name="connsiteX37" fmla="*/ 45966 w 547228"/>
              <a:gd name="connsiteY37" fmla="*/ 308947 h 456843"/>
              <a:gd name="connsiteX38" fmla="*/ 52821 w 547228"/>
              <a:gd name="connsiteY38" fmla="*/ 301690 h 456843"/>
              <a:gd name="connsiteX39" fmla="*/ 60079 w 547228"/>
              <a:gd name="connsiteY39" fmla="*/ 308947 h 456843"/>
              <a:gd name="connsiteX40" fmla="*/ 60079 w 547228"/>
              <a:gd name="connsiteY40" fmla="*/ 362575 h 456843"/>
              <a:gd name="connsiteX41" fmla="*/ 168140 w 547228"/>
              <a:gd name="connsiteY41" fmla="*/ 362575 h 456843"/>
              <a:gd name="connsiteX42" fmla="*/ 168140 w 547228"/>
              <a:gd name="connsiteY42" fmla="*/ 308947 h 456843"/>
              <a:gd name="connsiteX43" fmla="*/ 175398 w 547228"/>
              <a:gd name="connsiteY43" fmla="*/ 301690 h 456843"/>
              <a:gd name="connsiteX44" fmla="*/ 182253 w 547228"/>
              <a:gd name="connsiteY44" fmla="*/ 308947 h 456843"/>
              <a:gd name="connsiteX45" fmla="*/ 182253 w 547228"/>
              <a:gd name="connsiteY45" fmla="*/ 362575 h 456843"/>
              <a:gd name="connsiteX46" fmla="*/ 200397 w 547228"/>
              <a:gd name="connsiteY46" fmla="*/ 362575 h 456843"/>
              <a:gd name="connsiteX47" fmla="*/ 214106 w 547228"/>
              <a:gd name="connsiteY47" fmla="*/ 348866 h 456843"/>
              <a:gd name="connsiteX48" fmla="*/ 214106 w 547228"/>
              <a:gd name="connsiteY48" fmla="*/ 288384 h 456843"/>
              <a:gd name="connsiteX49" fmla="*/ 164914 w 547228"/>
              <a:gd name="connsiteY49" fmla="*/ 239595 h 456843"/>
              <a:gd name="connsiteX50" fmla="*/ 383704 w 547228"/>
              <a:gd name="connsiteY50" fmla="*/ 225079 h 456843"/>
              <a:gd name="connsiteX51" fmla="*/ 484304 w 547228"/>
              <a:gd name="connsiteY51" fmla="*/ 225079 h 456843"/>
              <a:gd name="connsiteX52" fmla="*/ 547228 w 547228"/>
              <a:gd name="connsiteY52" fmla="*/ 288384 h 456843"/>
              <a:gd name="connsiteX53" fmla="*/ 547228 w 547228"/>
              <a:gd name="connsiteY53" fmla="*/ 348866 h 456843"/>
              <a:gd name="connsiteX54" fmla="*/ 519974 w 547228"/>
              <a:gd name="connsiteY54" fmla="*/ 377091 h 456843"/>
              <a:gd name="connsiteX55" fmla="*/ 348434 w 547228"/>
              <a:gd name="connsiteY55" fmla="*/ 377091 h 456843"/>
              <a:gd name="connsiteX56" fmla="*/ 320779 w 547228"/>
              <a:gd name="connsiteY56" fmla="*/ 348866 h 456843"/>
              <a:gd name="connsiteX57" fmla="*/ 320779 w 547228"/>
              <a:gd name="connsiteY57" fmla="*/ 288384 h 456843"/>
              <a:gd name="connsiteX58" fmla="*/ 383704 w 547228"/>
              <a:gd name="connsiteY58" fmla="*/ 225079 h 456843"/>
              <a:gd name="connsiteX59" fmla="*/ 63304 w 547228"/>
              <a:gd name="connsiteY59" fmla="*/ 225079 h 456843"/>
              <a:gd name="connsiteX60" fmla="*/ 164914 w 547228"/>
              <a:gd name="connsiteY60" fmla="*/ 225079 h 456843"/>
              <a:gd name="connsiteX61" fmla="*/ 228219 w 547228"/>
              <a:gd name="connsiteY61" fmla="*/ 288384 h 456843"/>
              <a:gd name="connsiteX62" fmla="*/ 228219 w 547228"/>
              <a:gd name="connsiteY62" fmla="*/ 348866 h 456843"/>
              <a:gd name="connsiteX63" fmla="*/ 200397 w 547228"/>
              <a:gd name="connsiteY63" fmla="*/ 377091 h 456843"/>
              <a:gd name="connsiteX64" fmla="*/ 27822 w 547228"/>
              <a:gd name="connsiteY64" fmla="*/ 377091 h 456843"/>
              <a:gd name="connsiteX65" fmla="*/ 0 w 547228"/>
              <a:gd name="connsiteY65" fmla="*/ 348866 h 456843"/>
              <a:gd name="connsiteX66" fmla="*/ 0 w 547228"/>
              <a:gd name="connsiteY66" fmla="*/ 288384 h 456843"/>
              <a:gd name="connsiteX67" fmla="*/ 63304 w 547228"/>
              <a:gd name="connsiteY67" fmla="*/ 225079 h 456843"/>
              <a:gd name="connsiteX68" fmla="*/ 434690 w 547228"/>
              <a:gd name="connsiteY68" fmla="*/ 86712 h 456843"/>
              <a:gd name="connsiteX69" fmla="*/ 380907 w 547228"/>
              <a:gd name="connsiteY69" fmla="*/ 140896 h 456843"/>
              <a:gd name="connsiteX70" fmla="*/ 434690 w 547228"/>
              <a:gd name="connsiteY70" fmla="*/ 194277 h 456843"/>
              <a:gd name="connsiteX71" fmla="*/ 488875 w 547228"/>
              <a:gd name="connsiteY71" fmla="*/ 140896 h 456843"/>
              <a:gd name="connsiteX72" fmla="*/ 434690 w 547228"/>
              <a:gd name="connsiteY72" fmla="*/ 86712 h 456843"/>
              <a:gd name="connsiteX73" fmla="*/ 114110 w 547228"/>
              <a:gd name="connsiteY73" fmla="*/ 86712 h 456843"/>
              <a:gd name="connsiteX74" fmla="*/ 60168 w 547228"/>
              <a:gd name="connsiteY74" fmla="*/ 140896 h 456843"/>
              <a:gd name="connsiteX75" fmla="*/ 114110 w 547228"/>
              <a:gd name="connsiteY75" fmla="*/ 194277 h 456843"/>
              <a:gd name="connsiteX76" fmla="*/ 168051 w 547228"/>
              <a:gd name="connsiteY76" fmla="*/ 140896 h 456843"/>
              <a:gd name="connsiteX77" fmla="*/ 114110 w 547228"/>
              <a:gd name="connsiteY77" fmla="*/ 86712 h 456843"/>
              <a:gd name="connsiteX78" fmla="*/ 434690 w 547228"/>
              <a:gd name="connsiteY78" fmla="*/ 72664 h 456843"/>
              <a:gd name="connsiteX79" fmla="*/ 502923 w 547228"/>
              <a:gd name="connsiteY79" fmla="*/ 140896 h 456843"/>
              <a:gd name="connsiteX80" fmla="*/ 434690 w 547228"/>
              <a:gd name="connsiteY80" fmla="*/ 208727 h 456843"/>
              <a:gd name="connsiteX81" fmla="*/ 366859 w 547228"/>
              <a:gd name="connsiteY81" fmla="*/ 140896 h 456843"/>
              <a:gd name="connsiteX82" fmla="*/ 434690 w 547228"/>
              <a:gd name="connsiteY82" fmla="*/ 72664 h 456843"/>
              <a:gd name="connsiteX83" fmla="*/ 114110 w 547228"/>
              <a:gd name="connsiteY83" fmla="*/ 72664 h 456843"/>
              <a:gd name="connsiteX84" fmla="*/ 182141 w 547228"/>
              <a:gd name="connsiteY84" fmla="*/ 140896 h 456843"/>
              <a:gd name="connsiteX85" fmla="*/ 114110 w 547228"/>
              <a:gd name="connsiteY85" fmla="*/ 208727 h 456843"/>
              <a:gd name="connsiteX86" fmla="*/ 46079 w 547228"/>
              <a:gd name="connsiteY86" fmla="*/ 140896 h 456843"/>
              <a:gd name="connsiteX87" fmla="*/ 114110 w 547228"/>
              <a:gd name="connsiteY87" fmla="*/ 72664 h 456843"/>
              <a:gd name="connsiteX88" fmla="*/ 274582 w 547228"/>
              <a:gd name="connsiteY88" fmla="*/ 0 h 456843"/>
              <a:gd name="connsiteX89" fmla="*/ 404244 w 547228"/>
              <a:gd name="connsiteY89" fmla="*/ 40274 h 456843"/>
              <a:gd name="connsiteX90" fmla="*/ 406660 w 547228"/>
              <a:gd name="connsiteY90" fmla="*/ 37084 h 456843"/>
              <a:gd name="connsiteX91" fmla="*/ 413505 w 547228"/>
              <a:gd name="connsiteY91" fmla="*/ 37483 h 456843"/>
              <a:gd name="connsiteX92" fmla="*/ 421961 w 547228"/>
              <a:gd name="connsiteY92" fmla="*/ 57421 h 456843"/>
              <a:gd name="connsiteX93" fmla="*/ 418337 w 547228"/>
              <a:gd name="connsiteY93" fmla="*/ 63003 h 456843"/>
              <a:gd name="connsiteX94" fmla="*/ 396593 w 547228"/>
              <a:gd name="connsiteY94" fmla="*/ 60611 h 456843"/>
              <a:gd name="connsiteX95" fmla="*/ 393774 w 547228"/>
              <a:gd name="connsiteY95" fmla="*/ 54231 h 456843"/>
              <a:gd name="connsiteX96" fmla="*/ 395788 w 547228"/>
              <a:gd name="connsiteY96" fmla="*/ 51439 h 456843"/>
              <a:gd name="connsiteX97" fmla="*/ 274582 w 547228"/>
              <a:gd name="connsiteY97" fmla="*/ 14355 h 456843"/>
              <a:gd name="connsiteX98" fmla="*/ 148948 w 547228"/>
              <a:gd name="connsiteY98" fmla="*/ 54231 h 456843"/>
              <a:gd name="connsiteX99" fmla="*/ 138881 w 547228"/>
              <a:gd name="connsiteY99" fmla="*/ 52636 h 456843"/>
              <a:gd name="connsiteX100" fmla="*/ 140492 w 547228"/>
              <a:gd name="connsiteY100" fmla="*/ 42667 h 456843"/>
              <a:gd name="connsiteX101" fmla="*/ 274582 w 547228"/>
              <a:gd name="connsiteY101" fmla="*/ 0 h 45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47228" h="456843">
                <a:moveTo>
                  <a:pt x="131066" y="393844"/>
                </a:moveTo>
                <a:lnTo>
                  <a:pt x="152810" y="395851"/>
                </a:lnTo>
                <a:cubicBezTo>
                  <a:pt x="156032" y="396252"/>
                  <a:pt x="157642" y="399863"/>
                  <a:pt x="155629" y="402271"/>
                </a:cubicBezTo>
                <a:lnTo>
                  <a:pt x="153616" y="405080"/>
                </a:lnTo>
                <a:cubicBezTo>
                  <a:pt x="189051" y="429557"/>
                  <a:pt x="230929" y="442397"/>
                  <a:pt x="274821" y="442397"/>
                </a:cubicBezTo>
                <a:cubicBezTo>
                  <a:pt x="320323" y="442397"/>
                  <a:pt x="363812" y="428353"/>
                  <a:pt x="400455" y="402271"/>
                </a:cubicBezTo>
                <a:cubicBezTo>
                  <a:pt x="403677" y="399863"/>
                  <a:pt x="408106" y="400666"/>
                  <a:pt x="410522" y="403475"/>
                </a:cubicBezTo>
                <a:cubicBezTo>
                  <a:pt x="412535" y="407086"/>
                  <a:pt x="412133" y="411099"/>
                  <a:pt x="408509" y="413506"/>
                </a:cubicBezTo>
                <a:cubicBezTo>
                  <a:pt x="369852" y="441996"/>
                  <a:pt x="323142" y="456843"/>
                  <a:pt x="274821" y="456843"/>
                </a:cubicBezTo>
                <a:cubicBezTo>
                  <a:pt x="228110" y="456843"/>
                  <a:pt x="183414" y="443200"/>
                  <a:pt x="145159" y="416716"/>
                </a:cubicBezTo>
                <a:lnTo>
                  <a:pt x="142743" y="419525"/>
                </a:lnTo>
                <a:cubicBezTo>
                  <a:pt x="141133" y="422334"/>
                  <a:pt x="137509" y="421933"/>
                  <a:pt x="135898" y="419124"/>
                </a:cubicBezTo>
                <a:lnTo>
                  <a:pt x="127039" y="399061"/>
                </a:lnTo>
                <a:cubicBezTo>
                  <a:pt x="125831" y="396252"/>
                  <a:pt x="127844" y="393443"/>
                  <a:pt x="131066" y="393844"/>
                </a:cubicBezTo>
                <a:close/>
                <a:moveTo>
                  <a:pt x="383704" y="239595"/>
                </a:moveTo>
                <a:cubicBezTo>
                  <a:pt x="356851" y="239595"/>
                  <a:pt x="334807" y="261368"/>
                  <a:pt x="334807" y="288384"/>
                </a:cubicBezTo>
                <a:lnTo>
                  <a:pt x="334807" y="348866"/>
                </a:lnTo>
                <a:cubicBezTo>
                  <a:pt x="334807" y="356527"/>
                  <a:pt x="340819" y="362575"/>
                  <a:pt x="348434" y="362575"/>
                </a:cubicBezTo>
                <a:lnTo>
                  <a:pt x="366069" y="362575"/>
                </a:lnTo>
                <a:lnTo>
                  <a:pt x="366069" y="308947"/>
                </a:lnTo>
                <a:cubicBezTo>
                  <a:pt x="366069" y="304915"/>
                  <a:pt x="369275" y="301690"/>
                  <a:pt x="373283" y="301690"/>
                </a:cubicBezTo>
                <a:cubicBezTo>
                  <a:pt x="377291" y="301690"/>
                  <a:pt x="380097" y="304915"/>
                  <a:pt x="380097" y="308947"/>
                </a:cubicBezTo>
                <a:lnTo>
                  <a:pt x="380097" y="362575"/>
                </a:lnTo>
                <a:lnTo>
                  <a:pt x="487911" y="362575"/>
                </a:lnTo>
                <a:lnTo>
                  <a:pt x="487911" y="308947"/>
                </a:lnTo>
                <a:cubicBezTo>
                  <a:pt x="487911" y="304915"/>
                  <a:pt x="490716" y="301690"/>
                  <a:pt x="494724" y="301690"/>
                </a:cubicBezTo>
                <a:cubicBezTo>
                  <a:pt x="498732" y="301690"/>
                  <a:pt x="501938" y="304915"/>
                  <a:pt x="501938" y="308947"/>
                </a:cubicBezTo>
                <a:lnTo>
                  <a:pt x="501938" y="362575"/>
                </a:lnTo>
                <a:lnTo>
                  <a:pt x="519974" y="362575"/>
                </a:lnTo>
                <a:cubicBezTo>
                  <a:pt x="527189" y="362575"/>
                  <a:pt x="533201" y="356527"/>
                  <a:pt x="533201" y="348866"/>
                </a:cubicBezTo>
                <a:lnTo>
                  <a:pt x="533201" y="288384"/>
                </a:lnTo>
                <a:cubicBezTo>
                  <a:pt x="533201" y="261368"/>
                  <a:pt x="511558" y="239595"/>
                  <a:pt x="484304" y="239595"/>
                </a:cubicBezTo>
                <a:close/>
                <a:moveTo>
                  <a:pt x="63304" y="239595"/>
                </a:moveTo>
                <a:cubicBezTo>
                  <a:pt x="36289" y="239595"/>
                  <a:pt x="14112" y="261368"/>
                  <a:pt x="14112" y="288384"/>
                </a:cubicBezTo>
                <a:lnTo>
                  <a:pt x="14112" y="348866"/>
                </a:lnTo>
                <a:cubicBezTo>
                  <a:pt x="14112" y="356527"/>
                  <a:pt x="20564" y="362575"/>
                  <a:pt x="27822" y="362575"/>
                </a:cubicBezTo>
                <a:lnTo>
                  <a:pt x="45966" y="362575"/>
                </a:lnTo>
                <a:lnTo>
                  <a:pt x="45966" y="308947"/>
                </a:lnTo>
                <a:cubicBezTo>
                  <a:pt x="45966" y="304915"/>
                  <a:pt x="48789" y="301690"/>
                  <a:pt x="52821" y="301690"/>
                </a:cubicBezTo>
                <a:cubicBezTo>
                  <a:pt x="56853" y="301690"/>
                  <a:pt x="60079" y="304915"/>
                  <a:pt x="60079" y="308947"/>
                </a:cubicBezTo>
                <a:lnTo>
                  <a:pt x="60079" y="362575"/>
                </a:lnTo>
                <a:lnTo>
                  <a:pt x="168140" y="362575"/>
                </a:lnTo>
                <a:lnTo>
                  <a:pt x="168140" y="308947"/>
                </a:lnTo>
                <a:cubicBezTo>
                  <a:pt x="168140" y="304915"/>
                  <a:pt x="171366" y="301690"/>
                  <a:pt x="175398" y="301690"/>
                </a:cubicBezTo>
                <a:cubicBezTo>
                  <a:pt x="179027" y="301690"/>
                  <a:pt x="182253" y="304915"/>
                  <a:pt x="182253" y="308947"/>
                </a:cubicBezTo>
                <a:lnTo>
                  <a:pt x="182253" y="362575"/>
                </a:lnTo>
                <a:lnTo>
                  <a:pt x="200397" y="362575"/>
                </a:lnTo>
                <a:cubicBezTo>
                  <a:pt x="208058" y="362575"/>
                  <a:pt x="214106" y="356527"/>
                  <a:pt x="214106" y="348866"/>
                </a:cubicBezTo>
                <a:lnTo>
                  <a:pt x="214106" y="288384"/>
                </a:lnTo>
                <a:cubicBezTo>
                  <a:pt x="214106" y="261368"/>
                  <a:pt x="191930" y="239595"/>
                  <a:pt x="164914" y="239595"/>
                </a:cubicBezTo>
                <a:close/>
                <a:moveTo>
                  <a:pt x="383704" y="225079"/>
                </a:moveTo>
                <a:lnTo>
                  <a:pt x="484304" y="225079"/>
                </a:lnTo>
                <a:cubicBezTo>
                  <a:pt x="519173" y="225079"/>
                  <a:pt x="547228" y="253707"/>
                  <a:pt x="547228" y="288384"/>
                </a:cubicBezTo>
                <a:lnTo>
                  <a:pt x="547228" y="348866"/>
                </a:lnTo>
                <a:cubicBezTo>
                  <a:pt x="547228" y="364591"/>
                  <a:pt x="534804" y="377091"/>
                  <a:pt x="519974" y="377091"/>
                </a:cubicBezTo>
                <a:lnTo>
                  <a:pt x="348434" y="377091"/>
                </a:lnTo>
                <a:cubicBezTo>
                  <a:pt x="333204" y="377091"/>
                  <a:pt x="320779" y="364591"/>
                  <a:pt x="320779" y="348866"/>
                </a:cubicBezTo>
                <a:lnTo>
                  <a:pt x="320779" y="288384"/>
                </a:lnTo>
                <a:cubicBezTo>
                  <a:pt x="320779" y="253707"/>
                  <a:pt x="348835" y="225079"/>
                  <a:pt x="383704" y="225079"/>
                </a:cubicBezTo>
                <a:close/>
                <a:moveTo>
                  <a:pt x="63304" y="225079"/>
                </a:moveTo>
                <a:lnTo>
                  <a:pt x="164914" y="225079"/>
                </a:lnTo>
                <a:cubicBezTo>
                  <a:pt x="199591" y="225079"/>
                  <a:pt x="228219" y="253707"/>
                  <a:pt x="228219" y="288384"/>
                </a:cubicBezTo>
                <a:lnTo>
                  <a:pt x="228219" y="348866"/>
                </a:lnTo>
                <a:cubicBezTo>
                  <a:pt x="228219" y="364591"/>
                  <a:pt x="215719" y="377091"/>
                  <a:pt x="200397" y="377091"/>
                </a:cubicBezTo>
                <a:lnTo>
                  <a:pt x="27822" y="377091"/>
                </a:lnTo>
                <a:cubicBezTo>
                  <a:pt x="12500" y="377091"/>
                  <a:pt x="0" y="364591"/>
                  <a:pt x="0" y="348866"/>
                </a:cubicBezTo>
                <a:lnTo>
                  <a:pt x="0" y="288384"/>
                </a:lnTo>
                <a:cubicBezTo>
                  <a:pt x="0" y="253707"/>
                  <a:pt x="28628" y="225079"/>
                  <a:pt x="63304" y="225079"/>
                </a:cubicBezTo>
                <a:close/>
                <a:moveTo>
                  <a:pt x="434690" y="86712"/>
                </a:moveTo>
                <a:cubicBezTo>
                  <a:pt x="405390" y="86712"/>
                  <a:pt x="380907" y="111195"/>
                  <a:pt x="380907" y="140896"/>
                </a:cubicBezTo>
                <a:cubicBezTo>
                  <a:pt x="380907" y="170195"/>
                  <a:pt x="405390" y="194277"/>
                  <a:pt x="434690" y="194277"/>
                </a:cubicBezTo>
                <a:cubicBezTo>
                  <a:pt x="464391" y="194277"/>
                  <a:pt x="488875" y="170195"/>
                  <a:pt x="488875" y="140896"/>
                </a:cubicBezTo>
                <a:cubicBezTo>
                  <a:pt x="488875" y="111195"/>
                  <a:pt x="464391" y="86712"/>
                  <a:pt x="434690" y="86712"/>
                </a:cubicBezTo>
                <a:close/>
                <a:moveTo>
                  <a:pt x="114110" y="86712"/>
                </a:moveTo>
                <a:cubicBezTo>
                  <a:pt x="84321" y="86712"/>
                  <a:pt x="60168" y="111195"/>
                  <a:pt x="60168" y="140896"/>
                </a:cubicBezTo>
                <a:cubicBezTo>
                  <a:pt x="60168" y="170195"/>
                  <a:pt x="84321" y="194277"/>
                  <a:pt x="114110" y="194277"/>
                </a:cubicBezTo>
                <a:cubicBezTo>
                  <a:pt x="143898" y="194277"/>
                  <a:pt x="168051" y="170195"/>
                  <a:pt x="168051" y="140896"/>
                </a:cubicBezTo>
                <a:cubicBezTo>
                  <a:pt x="168051" y="111195"/>
                  <a:pt x="143898" y="86712"/>
                  <a:pt x="114110" y="86712"/>
                </a:cubicBezTo>
                <a:close/>
                <a:moveTo>
                  <a:pt x="434690" y="72664"/>
                </a:moveTo>
                <a:cubicBezTo>
                  <a:pt x="472419" y="72664"/>
                  <a:pt x="502923" y="103168"/>
                  <a:pt x="502923" y="140896"/>
                </a:cubicBezTo>
                <a:cubicBezTo>
                  <a:pt x="502923" y="178223"/>
                  <a:pt x="472419" y="208727"/>
                  <a:pt x="434690" y="208727"/>
                </a:cubicBezTo>
                <a:cubicBezTo>
                  <a:pt x="397363" y="208727"/>
                  <a:pt x="366859" y="178223"/>
                  <a:pt x="366859" y="140896"/>
                </a:cubicBezTo>
                <a:cubicBezTo>
                  <a:pt x="366859" y="103168"/>
                  <a:pt x="397363" y="72664"/>
                  <a:pt x="434690" y="72664"/>
                </a:cubicBezTo>
                <a:close/>
                <a:moveTo>
                  <a:pt x="114110" y="72664"/>
                </a:moveTo>
                <a:cubicBezTo>
                  <a:pt x="151949" y="72664"/>
                  <a:pt x="182141" y="103168"/>
                  <a:pt x="182141" y="140896"/>
                </a:cubicBezTo>
                <a:cubicBezTo>
                  <a:pt x="182141" y="178223"/>
                  <a:pt x="151949" y="208727"/>
                  <a:pt x="114110" y="208727"/>
                </a:cubicBezTo>
                <a:cubicBezTo>
                  <a:pt x="76270" y="208727"/>
                  <a:pt x="46079" y="178223"/>
                  <a:pt x="46079" y="140896"/>
                </a:cubicBezTo>
                <a:cubicBezTo>
                  <a:pt x="46079" y="103168"/>
                  <a:pt x="76270" y="72664"/>
                  <a:pt x="114110" y="72664"/>
                </a:cubicBezTo>
                <a:close/>
                <a:moveTo>
                  <a:pt x="274582" y="0"/>
                </a:moveTo>
                <a:cubicBezTo>
                  <a:pt x="321293" y="0"/>
                  <a:pt x="365990" y="13956"/>
                  <a:pt x="404244" y="40274"/>
                </a:cubicBezTo>
                <a:lnTo>
                  <a:pt x="406660" y="37084"/>
                </a:lnTo>
                <a:cubicBezTo>
                  <a:pt x="408271" y="34293"/>
                  <a:pt x="412297" y="35090"/>
                  <a:pt x="413505" y="37483"/>
                </a:cubicBezTo>
                <a:lnTo>
                  <a:pt x="421961" y="57421"/>
                </a:lnTo>
                <a:cubicBezTo>
                  <a:pt x="423169" y="60212"/>
                  <a:pt x="421156" y="63402"/>
                  <a:pt x="418337" y="63003"/>
                </a:cubicBezTo>
                <a:lnTo>
                  <a:pt x="396593" y="60611"/>
                </a:lnTo>
                <a:cubicBezTo>
                  <a:pt x="393372" y="60611"/>
                  <a:pt x="391761" y="57022"/>
                  <a:pt x="393774" y="54231"/>
                </a:cubicBezTo>
                <a:lnTo>
                  <a:pt x="395788" y="51439"/>
                </a:lnTo>
                <a:cubicBezTo>
                  <a:pt x="359950" y="27115"/>
                  <a:pt x="318474" y="14355"/>
                  <a:pt x="274582" y="14355"/>
                </a:cubicBezTo>
                <a:cubicBezTo>
                  <a:pt x="229483" y="14355"/>
                  <a:pt x="185994" y="27913"/>
                  <a:pt x="148948" y="54231"/>
                </a:cubicBezTo>
                <a:cubicBezTo>
                  <a:pt x="145727" y="56623"/>
                  <a:pt x="141297" y="56225"/>
                  <a:pt x="138881" y="52636"/>
                </a:cubicBezTo>
                <a:cubicBezTo>
                  <a:pt x="136465" y="49844"/>
                  <a:pt x="137270" y="45059"/>
                  <a:pt x="140492" y="42667"/>
                </a:cubicBezTo>
                <a:cubicBezTo>
                  <a:pt x="179551" y="14754"/>
                  <a:pt x="226262" y="0"/>
                  <a:pt x="274582" y="0"/>
                </a:cubicBezTo>
                <a:close/>
              </a:path>
            </a:pathLst>
          </a:custGeom>
          <a:solidFill>
            <a:schemeClr val="bg1"/>
          </a:solidFill>
          <a:ln>
            <a:noFill/>
          </a:ln>
          <a:effectLst/>
        </p:spPr>
        <p:txBody>
          <a:bodyPr wrap="square" anchor="ctr">
            <a:noAutofit/>
          </a:bodyPr>
          <a:lstStyle/>
          <a:p>
            <a:endParaRPr lang="en-US"/>
          </a:p>
        </p:txBody>
      </p:sp>
      <p:sp>
        <p:nvSpPr>
          <p:cNvPr id="3" name="Rundad rektangulär pratbubbla 2">
            <a:extLst>
              <a:ext uri="{FF2B5EF4-FFF2-40B4-BE49-F238E27FC236}">
                <a16:creationId xmlns:a16="http://schemas.microsoft.com/office/drawing/2014/main" id="{369BA266-7B8B-584C-ABE4-B459E4BCFD23}"/>
              </a:ext>
            </a:extLst>
          </p:cNvPr>
          <p:cNvSpPr/>
          <p:nvPr/>
        </p:nvSpPr>
        <p:spPr>
          <a:xfrm>
            <a:off x="8372866" y="2822891"/>
            <a:ext cx="335443" cy="211081"/>
          </a:xfrm>
          <a:prstGeom prst="wedgeRoundRectCallout">
            <a:avLst>
              <a:gd name="adj1" fmla="val -39633"/>
              <a:gd name="adj2" fmla="val 77438"/>
              <a:gd name="adj3" fmla="val 1666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Rundad rektangulär pratbubbla 39">
            <a:extLst>
              <a:ext uri="{FF2B5EF4-FFF2-40B4-BE49-F238E27FC236}">
                <a16:creationId xmlns:a16="http://schemas.microsoft.com/office/drawing/2014/main" id="{9538206F-5C92-0342-8E29-ABEE23FBFEA4}"/>
              </a:ext>
            </a:extLst>
          </p:cNvPr>
          <p:cNvSpPr/>
          <p:nvPr/>
        </p:nvSpPr>
        <p:spPr>
          <a:xfrm>
            <a:off x="8525266" y="2975291"/>
            <a:ext cx="335443" cy="211081"/>
          </a:xfrm>
          <a:prstGeom prst="wedgeRoundRectCallout">
            <a:avLst>
              <a:gd name="adj1" fmla="val 43622"/>
              <a:gd name="adj2" fmla="val 75304"/>
              <a:gd name="adj3" fmla="val 1666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Freeform 28">
            <a:extLst>
              <a:ext uri="{FF2B5EF4-FFF2-40B4-BE49-F238E27FC236}">
                <a16:creationId xmlns:a16="http://schemas.microsoft.com/office/drawing/2014/main" id="{45153961-22DB-9448-B504-E24EA5A7D3A5}"/>
              </a:ext>
            </a:extLst>
          </p:cNvPr>
          <p:cNvSpPr>
            <a:spLocks noChangeArrowheads="1"/>
          </p:cNvSpPr>
          <p:nvPr/>
        </p:nvSpPr>
        <p:spPr bwMode="auto">
          <a:xfrm>
            <a:off x="4978099" y="4635078"/>
            <a:ext cx="395096" cy="445930"/>
          </a:xfrm>
          <a:custGeom>
            <a:avLst/>
            <a:gdLst>
              <a:gd name="connsiteX0" fmla="*/ 145889 w 395096"/>
              <a:gd name="connsiteY0" fmla="*/ 351994 h 445930"/>
              <a:gd name="connsiteX1" fmla="*/ 156102 w 395096"/>
              <a:gd name="connsiteY1" fmla="*/ 351994 h 445930"/>
              <a:gd name="connsiteX2" fmla="*/ 198285 w 395096"/>
              <a:gd name="connsiteY2" fmla="*/ 368649 h 445930"/>
              <a:gd name="connsiteX3" fmla="*/ 238691 w 395096"/>
              <a:gd name="connsiteY3" fmla="*/ 352894 h 445930"/>
              <a:gd name="connsiteX4" fmla="*/ 248904 w 395096"/>
              <a:gd name="connsiteY4" fmla="*/ 352444 h 445930"/>
              <a:gd name="connsiteX5" fmla="*/ 248904 w 395096"/>
              <a:gd name="connsiteY5" fmla="*/ 362797 h 445930"/>
              <a:gd name="connsiteX6" fmla="*/ 198285 w 395096"/>
              <a:gd name="connsiteY6" fmla="*/ 383504 h 445930"/>
              <a:gd name="connsiteX7" fmla="*/ 145889 w 395096"/>
              <a:gd name="connsiteY7" fmla="*/ 362347 h 445930"/>
              <a:gd name="connsiteX8" fmla="*/ 145889 w 395096"/>
              <a:gd name="connsiteY8" fmla="*/ 351994 h 445930"/>
              <a:gd name="connsiteX9" fmla="*/ 55021 w 395096"/>
              <a:gd name="connsiteY9" fmla="*/ 268871 h 445930"/>
              <a:gd name="connsiteX10" fmla="*/ 30095 w 395096"/>
              <a:gd name="connsiteY10" fmla="*/ 277173 h 445930"/>
              <a:gd name="connsiteX11" fmla="*/ 53732 w 395096"/>
              <a:gd name="connsiteY11" fmla="*/ 323049 h 445930"/>
              <a:gd name="connsiteX12" fmla="*/ 51583 w 395096"/>
              <a:gd name="connsiteY12" fmla="*/ 299456 h 445930"/>
              <a:gd name="connsiteX13" fmla="*/ 52013 w 395096"/>
              <a:gd name="connsiteY13" fmla="*/ 289843 h 445930"/>
              <a:gd name="connsiteX14" fmla="*/ 52013 w 395096"/>
              <a:gd name="connsiteY14" fmla="*/ 288096 h 445930"/>
              <a:gd name="connsiteX15" fmla="*/ 53302 w 395096"/>
              <a:gd name="connsiteY15" fmla="*/ 278920 h 445930"/>
              <a:gd name="connsiteX16" fmla="*/ 53732 w 395096"/>
              <a:gd name="connsiteY16" fmla="*/ 277173 h 445930"/>
              <a:gd name="connsiteX17" fmla="*/ 55021 w 395096"/>
              <a:gd name="connsiteY17" fmla="*/ 268871 h 445930"/>
              <a:gd name="connsiteX18" fmla="*/ 364713 w 395096"/>
              <a:gd name="connsiteY18" fmla="*/ 212306 h 445930"/>
              <a:gd name="connsiteX19" fmla="*/ 322675 w 395096"/>
              <a:gd name="connsiteY19" fmla="*/ 228364 h 445930"/>
              <a:gd name="connsiteX20" fmla="*/ 332309 w 395096"/>
              <a:gd name="connsiteY20" fmla="*/ 248883 h 445930"/>
              <a:gd name="connsiteX21" fmla="*/ 335374 w 395096"/>
              <a:gd name="connsiteY21" fmla="*/ 256912 h 445930"/>
              <a:gd name="connsiteX22" fmla="*/ 335812 w 395096"/>
              <a:gd name="connsiteY22" fmla="*/ 259588 h 445930"/>
              <a:gd name="connsiteX23" fmla="*/ 338439 w 395096"/>
              <a:gd name="connsiteY23" fmla="*/ 268509 h 445930"/>
              <a:gd name="connsiteX24" fmla="*/ 338877 w 395096"/>
              <a:gd name="connsiteY24" fmla="*/ 270294 h 445930"/>
              <a:gd name="connsiteX25" fmla="*/ 340629 w 395096"/>
              <a:gd name="connsiteY25" fmla="*/ 278769 h 445930"/>
              <a:gd name="connsiteX26" fmla="*/ 340629 w 395096"/>
              <a:gd name="connsiteY26" fmla="*/ 280553 h 445930"/>
              <a:gd name="connsiteX27" fmla="*/ 341505 w 395096"/>
              <a:gd name="connsiteY27" fmla="*/ 290366 h 445930"/>
              <a:gd name="connsiteX28" fmla="*/ 341505 w 395096"/>
              <a:gd name="connsiteY28" fmla="*/ 292151 h 445930"/>
              <a:gd name="connsiteX29" fmla="*/ 342381 w 395096"/>
              <a:gd name="connsiteY29" fmla="*/ 301964 h 445930"/>
              <a:gd name="connsiteX30" fmla="*/ 340191 w 395096"/>
              <a:gd name="connsiteY30" fmla="*/ 326943 h 445930"/>
              <a:gd name="connsiteX31" fmla="*/ 365151 w 395096"/>
              <a:gd name="connsiteY31" fmla="*/ 277431 h 445930"/>
              <a:gd name="connsiteX32" fmla="*/ 365151 w 395096"/>
              <a:gd name="connsiteY32" fmla="*/ 220781 h 445930"/>
              <a:gd name="connsiteX33" fmla="*/ 364713 w 395096"/>
              <a:gd name="connsiteY33" fmla="*/ 212306 h 445930"/>
              <a:gd name="connsiteX34" fmla="*/ 146625 w 395096"/>
              <a:gd name="connsiteY34" fmla="*/ 169396 h 445930"/>
              <a:gd name="connsiteX35" fmla="*/ 72893 w 395096"/>
              <a:gd name="connsiteY35" fmla="*/ 262777 h 445930"/>
              <a:gd name="connsiteX36" fmla="*/ 72010 w 395096"/>
              <a:gd name="connsiteY36" fmla="*/ 265432 h 445930"/>
              <a:gd name="connsiteX37" fmla="*/ 71127 w 395096"/>
              <a:gd name="connsiteY37" fmla="*/ 269415 h 445930"/>
              <a:gd name="connsiteX38" fmla="*/ 69361 w 395096"/>
              <a:gd name="connsiteY38" fmla="*/ 276054 h 445930"/>
              <a:gd name="connsiteX39" fmla="*/ 68478 w 395096"/>
              <a:gd name="connsiteY39" fmla="*/ 280037 h 445930"/>
              <a:gd name="connsiteX40" fmla="*/ 67595 w 395096"/>
              <a:gd name="connsiteY40" fmla="*/ 287118 h 445930"/>
              <a:gd name="connsiteX41" fmla="*/ 67153 w 395096"/>
              <a:gd name="connsiteY41" fmla="*/ 290658 h 445930"/>
              <a:gd name="connsiteX42" fmla="*/ 67153 w 395096"/>
              <a:gd name="connsiteY42" fmla="*/ 301280 h 445930"/>
              <a:gd name="connsiteX43" fmla="*/ 197399 w 395096"/>
              <a:gd name="connsiteY43" fmla="*/ 432279 h 445930"/>
              <a:gd name="connsiteX44" fmla="*/ 328087 w 395096"/>
              <a:gd name="connsiteY44" fmla="*/ 301280 h 445930"/>
              <a:gd name="connsiteX45" fmla="*/ 327645 w 395096"/>
              <a:gd name="connsiteY45" fmla="*/ 292429 h 445930"/>
              <a:gd name="connsiteX46" fmla="*/ 327204 w 395096"/>
              <a:gd name="connsiteY46" fmla="*/ 290658 h 445930"/>
              <a:gd name="connsiteX47" fmla="*/ 326321 w 395096"/>
              <a:gd name="connsiteY47" fmla="*/ 281807 h 445930"/>
              <a:gd name="connsiteX48" fmla="*/ 325879 w 395096"/>
              <a:gd name="connsiteY48" fmla="*/ 280922 h 445930"/>
              <a:gd name="connsiteX49" fmla="*/ 324555 w 395096"/>
              <a:gd name="connsiteY49" fmla="*/ 272956 h 445930"/>
              <a:gd name="connsiteX50" fmla="*/ 324113 w 395096"/>
              <a:gd name="connsiteY50" fmla="*/ 271186 h 445930"/>
              <a:gd name="connsiteX51" fmla="*/ 322347 w 395096"/>
              <a:gd name="connsiteY51" fmla="*/ 263662 h 445930"/>
              <a:gd name="connsiteX52" fmla="*/ 321464 w 395096"/>
              <a:gd name="connsiteY52" fmla="*/ 261007 h 445930"/>
              <a:gd name="connsiteX53" fmla="*/ 318815 w 395096"/>
              <a:gd name="connsiteY53" fmla="*/ 253926 h 445930"/>
              <a:gd name="connsiteX54" fmla="*/ 318373 w 395096"/>
              <a:gd name="connsiteY54" fmla="*/ 252598 h 445930"/>
              <a:gd name="connsiteX55" fmla="*/ 307777 w 395096"/>
              <a:gd name="connsiteY55" fmla="*/ 232240 h 445930"/>
              <a:gd name="connsiteX56" fmla="*/ 206229 w 395096"/>
              <a:gd name="connsiteY56" fmla="*/ 226487 h 445930"/>
              <a:gd name="connsiteX57" fmla="*/ 146625 w 395096"/>
              <a:gd name="connsiteY57" fmla="*/ 169396 h 445930"/>
              <a:gd name="connsiteX58" fmla="*/ 134987 w 395096"/>
              <a:gd name="connsiteY58" fmla="*/ 153791 h 445930"/>
              <a:gd name="connsiteX59" fmla="*/ 59939 w 395096"/>
              <a:gd name="connsiteY59" fmla="*/ 170246 h 445930"/>
              <a:gd name="connsiteX60" fmla="*/ 49845 w 395096"/>
              <a:gd name="connsiteY60" fmla="*/ 171135 h 445930"/>
              <a:gd name="connsiteX61" fmla="*/ 30095 w 395096"/>
              <a:gd name="connsiteY61" fmla="*/ 220944 h 445930"/>
              <a:gd name="connsiteX62" fmla="*/ 30095 w 395096"/>
              <a:gd name="connsiteY62" fmla="*/ 264526 h 445930"/>
              <a:gd name="connsiteX63" fmla="*/ 60378 w 395096"/>
              <a:gd name="connsiteY63" fmla="*/ 253408 h 445930"/>
              <a:gd name="connsiteX64" fmla="*/ 60817 w 395096"/>
              <a:gd name="connsiteY64" fmla="*/ 252074 h 445930"/>
              <a:gd name="connsiteX65" fmla="*/ 62133 w 395096"/>
              <a:gd name="connsiteY65" fmla="*/ 252519 h 445930"/>
              <a:gd name="connsiteX66" fmla="*/ 134987 w 395096"/>
              <a:gd name="connsiteY66" fmla="*/ 153791 h 445930"/>
              <a:gd name="connsiteX67" fmla="*/ 152980 w 395096"/>
              <a:gd name="connsiteY67" fmla="*/ 151797 h 445930"/>
              <a:gd name="connsiteX68" fmla="*/ 211029 w 395096"/>
              <a:gd name="connsiteY68" fmla="*/ 213930 h 445930"/>
              <a:gd name="connsiteX69" fmla="*/ 361246 w 395096"/>
              <a:gd name="connsiteY69" fmla="*/ 197838 h 445930"/>
              <a:gd name="connsiteX70" fmla="*/ 344851 w 395096"/>
              <a:gd name="connsiteY70" fmla="*/ 171465 h 445930"/>
              <a:gd name="connsiteX71" fmla="*/ 342635 w 395096"/>
              <a:gd name="connsiteY71" fmla="*/ 171465 h 445930"/>
              <a:gd name="connsiteX72" fmla="*/ 334659 w 395096"/>
              <a:gd name="connsiteY72" fmla="*/ 170571 h 445930"/>
              <a:gd name="connsiteX73" fmla="*/ 152980 w 395096"/>
              <a:gd name="connsiteY73" fmla="*/ 151797 h 445930"/>
              <a:gd name="connsiteX74" fmla="*/ 191645 w 395096"/>
              <a:gd name="connsiteY74" fmla="*/ 35313 h 445930"/>
              <a:gd name="connsiteX75" fmla="*/ 191645 w 395096"/>
              <a:gd name="connsiteY75" fmla="*/ 55671 h 445930"/>
              <a:gd name="connsiteX76" fmla="*/ 180138 w 395096"/>
              <a:gd name="connsiteY76" fmla="*/ 67178 h 445930"/>
              <a:gd name="connsiteX77" fmla="*/ 159780 w 395096"/>
              <a:gd name="connsiteY77" fmla="*/ 67178 h 445930"/>
              <a:gd name="connsiteX78" fmla="*/ 159780 w 395096"/>
              <a:gd name="connsiteY78" fmla="*/ 79127 h 445930"/>
              <a:gd name="connsiteX79" fmla="*/ 180138 w 395096"/>
              <a:gd name="connsiteY79" fmla="*/ 79127 h 445930"/>
              <a:gd name="connsiteX80" fmla="*/ 191645 w 395096"/>
              <a:gd name="connsiteY80" fmla="*/ 90634 h 445930"/>
              <a:gd name="connsiteX81" fmla="*/ 191645 w 395096"/>
              <a:gd name="connsiteY81" fmla="*/ 111877 h 445930"/>
              <a:gd name="connsiteX82" fmla="*/ 203594 w 395096"/>
              <a:gd name="connsiteY82" fmla="*/ 111877 h 445930"/>
              <a:gd name="connsiteX83" fmla="*/ 203594 w 395096"/>
              <a:gd name="connsiteY83" fmla="*/ 90634 h 445930"/>
              <a:gd name="connsiteX84" fmla="*/ 215101 w 395096"/>
              <a:gd name="connsiteY84" fmla="*/ 79127 h 445930"/>
              <a:gd name="connsiteX85" fmla="*/ 235901 w 395096"/>
              <a:gd name="connsiteY85" fmla="*/ 79127 h 445930"/>
              <a:gd name="connsiteX86" fmla="*/ 235901 w 395096"/>
              <a:gd name="connsiteY86" fmla="*/ 67178 h 445930"/>
              <a:gd name="connsiteX87" fmla="*/ 215101 w 395096"/>
              <a:gd name="connsiteY87" fmla="*/ 67178 h 445930"/>
              <a:gd name="connsiteX88" fmla="*/ 203594 w 395096"/>
              <a:gd name="connsiteY88" fmla="*/ 55671 h 445930"/>
              <a:gd name="connsiteX89" fmla="*/ 203594 w 395096"/>
              <a:gd name="connsiteY89" fmla="*/ 35313 h 445930"/>
              <a:gd name="connsiteX90" fmla="*/ 190759 w 395096"/>
              <a:gd name="connsiteY90" fmla="*/ 21151 h 445930"/>
              <a:gd name="connsiteX91" fmla="*/ 204479 w 395096"/>
              <a:gd name="connsiteY91" fmla="*/ 21151 h 445930"/>
              <a:gd name="connsiteX92" fmla="*/ 217756 w 395096"/>
              <a:gd name="connsiteY92" fmla="*/ 34428 h 445930"/>
              <a:gd name="connsiteX93" fmla="*/ 217756 w 395096"/>
              <a:gd name="connsiteY93" fmla="*/ 53016 h 445930"/>
              <a:gd name="connsiteX94" fmla="*/ 237229 w 395096"/>
              <a:gd name="connsiteY94" fmla="*/ 53016 h 445930"/>
              <a:gd name="connsiteX95" fmla="*/ 250063 w 395096"/>
              <a:gd name="connsiteY95" fmla="*/ 66293 h 445930"/>
              <a:gd name="connsiteX96" fmla="*/ 250063 w 395096"/>
              <a:gd name="connsiteY96" fmla="*/ 80013 h 445930"/>
              <a:gd name="connsiteX97" fmla="*/ 237229 w 395096"/>
              <a:gd name="connsiteY97" fmla="*/ 93290 h 445930"/>
              <a:gd name="connsiteX98" fmla="*/ 217756 w 395096"/>
              <a:gd name="connsiteY98" fmla="*/ 93290 h 445930"/>
              <a:gd name="connsiteX99" fmla="*/ 217756 w 395096"/>
              <a:gd name="connsiteY99" fmla="*/ 112763 h 445930"/>
              <a:gd name="connsiteX100" fmla="*/ 204479 w 395096"/>
              <a:gd name="connsiteY100" fmla="*/ 126040 h 445930"/>
              <a:gd name="connsiteX101" fmla="*/ 190759 w 395096"/>
              <a:gd name="connsiteY101" fmla="*/ 126040 h 445930"/>
              <a:gd name="connsiteX102" fmla="*/ 177482 w 395096"/>
              <a:gd name="connsiteY102" fmla="*/ 112763 h 445930"/>
              <a:gd name="connsiteX103" fmla="*/ 177482 w 395096"/>
              <a:gd name="connsiteY103" fmla="*/ 93290 h 445930"/>
              <a:gd name="connsiteX104" fmla="*/ 158895 w 395096"/>
              <a:gd name="connsiteY104" fmla="*/ 93290 h 445930"/>
              <a:gd name="connsiteX105" fmla="*/ 145175 w 395096"/>
              <a:gd name="connsiteY105" fmla="*/ 80013 h 445930"/>
              <a:gd name="connsiteX106" fmla="*/ 145175 w 395096"/>
              <a:gd name="connsiteY106" fmla="*/ 66293 h 445930"/>
              <a:gd name="connsiteX107" fmla="*/ 158895 w 395096"/>
              <a:gd name="connsiteY107" fmla="*/ 53016 h 445930"/>
              <a:gd name="connsiteX108" fmla="*/ 177482 w 395096"/>
              <a:gd name="connsiteY108" fmla="*/ 53016 h 445930"/>
              <a:gd name="connsiteX109" fmla="*/ 177482 w 395096"/>
              <a:gd name="connsiteY109" fmla="*/ 34428 h 445930"/>
              <a:gd name="connsiteX110" fmla="*/ 190759 w 395096"/>
              <a:gd name="connsiteY110" fmla="*/ 21151 h 445930"/>
              <a:gd name="connsiteX111" fmla="*/ 200365 w 395096"/>
              <a:gd name="connsiteY111" fmla="*/ 15348 h 445930"/>
              <a:gd name="connsiteX112" fmla="*/ 24216 w 395096"/>
              <a:gd name="connsiteY112" fmla="*/ 44960 h 445930"/>
              <a:gd name="connsiteX113" fmla="*/ 16259 w 395096"/>
              <a:gd name="connsiteY113" fmla="*/ 52045 h 445930"/>
              <a:gd name="connsiteX114" fmla="*/ 15375 w 395096"/>
              <a:gd name="connsiteY114" fmla="*/ 64001 h 445930"/>
              <a:gd name="connsiteX115" fmla="*/ 29078 w 395096"/>
              <a:gd name="connsiteY115" fmla="*/ 107838 h 445930"/>
              <a:gd name="connsiteX116" fmla="*/ 40571 w 395096"/>
              <a:gd name="connsiteY116" fmla="*/ 147690 h 445930"/>
              <a:gd name="connsiteX117" fmla="*/ 56926 w 395096"/>
              <a:gd name="connsiteY117" fmla="*/ 156988 h 445930"/>
              <a:gd name="connsiteX118" fmla="*/ 340267 w 395096"/>
              <a:gd name="connsiteY118" fmla="*/ 157431 h 445930"/>
              <a:gd name="connsiteX119" fmla="*/ 356180 w 395096"/>
              <a:gd name="connsiteY119" fmla="*/ 147690 h 445930"/>
              <a:gd name="connsiteX120" fmla="*/ 368115 w 395096"/>
              <a:gd name="connsiteY120" fmla="*/ 104738 h 445930"/>
              <a:gd name="connsiteX121" fmla="*/ 380050 w 395096"/>
              <a:gd name="connsiteY121" fmla="*/ 60901 h 445930"/>
              <a:gd name="connsiteX122" fmla="*/ 371209 w 395096"/>
              <a:gd name="connsiteY122" fmla="*/ 41861 h 445930"/>
              <a:gd name="connsiteX123" fmla="*/ 200365 w 395096"/>
              <a:gd name="connsiteY123" fmla="*/ 15348 h 445930"/>
              <a:gd name="connsiteX124" fmla="*/ 199980 w 395096"/>
              <a:gd name="connsiteY124" fmla="*/ 15 h 445930"/>
              <a:gd name="connsiteX125" fmla="*/ 375280 w 395096"/>
              <a:gd name="connsiteY125" fmla="*/ 27573 h 445930"/>
              <a:gd name="connsiteX126" fmla="*/ 393878 w 395096"/>
              <a:gd name="connsiteY126" fmla="*/ 63875 h 445930"/>
              <a:gd name="connsiteX127" fmla="*/ 381922 w 395096"/>
              <a:gd name="connsiteY127" fmla="*/ 106818 h 445930"/>
              <a:gd name="connsiteX128" fmla="*/ 369966 w 395096"/>
              <a:gd name="connsiteY128" fmla="*/ 151088 h 445930"/>
              <a:gd name="connsiteX129" fmla="*/ 360224 w 395096"/>
              <a:gd name="connsiteY129" fmla="*/ 165255 h 445930"/>
              <a:gd name="connsiteX130" fmla="*/ 378380 w 395096"/>
              <a:gd name="connsiteY130" fmla="*/ 203770 h 445930"/>
              <a:gd name="connsiteX131" fmla="*/ 379265 w 395096"/>
              <a:gd name="connsiteY131" fmla="*/ 205098 h 445930"/>
              <a:gd name="connsiteX132" fmla="*/ 378822 w 395096"/>
              <a:gd name="connsiteY132" fmla="*/ 205098 h 445930"/>
              <a:gd name="connsiteX133" fmla="*/ 380151 w 395096"/>
              <a:gd name="connsiteY133" fmla="*/ 220150 h 445930"/>
              <a:gd name="connsiteX134" fmla="*/ 380151 w 395096"/>
              <a:gd name="connsiteY134" fmla="*/ 276374 h 445930"/>
              <a:gd name="connsiteX135" fmla="*/ 338083 w 395096"/>
              <a:gd name="connsiteY135" fmla="*/ 343665 h 445930"/>
              <a:gd name="connsiteX136" fmla="*/ 337198 w 395096"/>
              <a:gd name="connsiteY136" fmla="*/ 341452 h 445930"/>
              <a:gd name="connsiteX137" fmla="*/ 197711 w 395096"/>
              <a:gd name="connsiteY137" fmla="*/ 445930 h 445930"/>
              <a:gd name="connsiteX138" fmla="*/ 58224 w 395096"/>
              <a:gd name="connsiteY138" fmla="*/ 341452 h 445930"/>
              <a:gd name="connsiteX139" fmla="*/ 57339 w 395096"/>
              <a:gd name="connsiteY139" fmla="*/ 343223 h 445930"/>
              <a:gd name="connsiteX140" fmla="*/ 15714 w 395096"/>
              <a:gd name="connsiteY140" fmla="*/ 276374 h 445930"/>
              <a:gd name="connsiteX141" fmla="*/ 15714 w 395096"/>
              <a:gd name="connsiteY141" fmla="*/ 220150 h 445930"/>
              <a:gd name="connsiteX142" fmla="*/ 36084 w 395096"/>
              <a:gd name="connsiteY142" fmla="*/ 164812 h 445930"/>
              <a:gd name="connsiteX143" fmla="*/ 26342 w 395096"/>
              <a:gd name="connsiteY143" fmla="*/ 150645 h 445930"/>
              <a:gd name="connsiteX144" fmla="*/ 14828 w 395096"/>
              <a:gd name="connsiteY144" fmla="*/ 110802 h 445930"/>
              <a:gd name="connsiteX145" fmla="*/ 1544 w 395096"/>
              <a:gd name="connsiteY145" fmla="*/ 67417 h 445930"/>
              <a:gd name="connsiteX146" fmla="*/ 3315 w 395096"/>
              <a:gd name="connsiteY146" fmla="*/ 43953 h 445930"/>
              <a:gd name="connsiteX147" fmla="*/ 19699 w 395096"/>
              <a:gd name="connsiteY147" fmla="*/ 30229 h 445930"/>
              <a:gd name="connsiteX148" fmla="*/ 199980 w 395096"/>
              <a:gd name="connsiteY148" fmla="*/ 15 h 44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395096" h="445930">
                <a:moveTo>
                  <a:pt x="145889" y="351994"/>
                </a:moveTo>
                <a:cubicBezTo>
                  <a:pt x="148553" y="349293"/>
                  <a:pt x="152994" y="348843"/>
                  <a:pt x="156102" y="351994"/>
                </a:cubicBezTo>
                <a:cubicBezTo>
                  <a:pt x="170755" y="365948"/>
                  <a:pt x="183188" y="368649"/>
                  <a:pt x="198285" y="368649"/>
                </a:cubicBezTo>
                <a:cubicBezTo>
                  <a:pt x="207609" y="368649"/>
                  <a:pt x="225814" y="366849"/>
                  <a:pt x="238691" y="352894"/>
                </a:cubicBezTo>
                <a:cubicBezTo>
                  <a:pt x="241355" y="349743"/>
                  <a:pt x="246240" y="349743"/>
                  <a:pt x="248904" y="352444"/>
                </a:cubicBezTo>
                <a:cubicBezTo>
                  <a:pt x="252012" y="355145"/>
                  <a:pt x="252012" y="359647"/>
                  <a:pt x="248904" y="362797"/>
                </a:cubicBezTo>
                <a:cubicBezTo>
                  <a:pt x="236471" y="375852"/>
                  <a:pt x="218710" y="383504"/>
                  <a:pt x="198285" y="383504"/>
                </a:cubicBezTo>
                <a:cubicBezTo>
                  <a:pt x="180079" y="383504"/>
                  <a:pt x="164538" y="379453"/>
                  <a:pt x="145889" y="362347"/>
                </a:cubicBezTo>
                <a:cubicBezTo>
                  <a:pt x="143225" y="359647"/>
                  <a:pt x="143225" y="355145"/>
                  <a:pt x="145889" y="351994"/>
                </a:cubicBezTo>
                <a:close/>
                <a:moveTo>
                  <a:pt x="55021" y="268871"/>
                </a:moveTo>
                <a:cubicBezTo>
                  <a:pt x="47286" y="272366"/>
                  <a:pt x="38690" y="274988"/>
                  <a:pt x="30095" y="277173"/>
                </a:cubicBezTo>
                <a:cubicBezTo>
                  <a:pt x="30525" y="295523"/>
                  <a:pt x="39550" y="312563"/>
                  <a:pt x="53732" y="323049"/>
                </a:cubicBezTo>
                <a:cubicBezTo>
                  <a:pt x="52443" y="315622"/>
                  <a:pt x="51583" y="307757"/>
                  <a:pt x="51583" y="299456"/>
                </a:cubicBezTo>
                <a:cubicBezTo>
                  <a:pt x="51583" y="296397"/>
                  <a:pt x="51583" y="292902"/>
                  <a:pt x="52013" y="289843"/>
                </a:cubicBezTo>
                <a:cubicBezTo>
                  <a:pt x="52013" y="288969"/>
                  <a:pt x="52013" y="288969"/>
                  <a:pt x="52013" y="288096"/>
                </a:cubicBezTo>
                <a:cubicBezTo>
                  <a:pt x="52443" y="285037"/>
                  <a:pt x="52872" y="281979"/>
                  <a:pt x="53302" y="278920"/>
                </a:cubicBezTo>
                <a:cubicBezTo>
                  <a:pt x="53302" y="278483"/>
                  <a:pt x="53302" y="277610"/>
                  <a:pt x="53732" y="277173"/>
                </a:cubicBezTo>
                <a:cubicBezTo>
                  <a:pt x="53732" y="274551"/>
                  <a:pt x="54592" y="271493"/>
                  <a:pt x="55021" y="268871"/>
                </a:cubicBezTo>
                <a:close/>
                <a:moveTo>
                  <a:pt x="364713" y="212306"/>
                </a:moveTo>
                <a:cubicBezTo>
                  <a:pt x="349825" y="218997"/>
                  <a:pt x="335812" y="224350"/>
                  <a:pt x="322675" y="228364"/>
                </a:cubicBezTo>
                <a:cubicBezTo>
                  <a:pt x="326178" y="235055"/>
                  <a:pt x="329681" y="241746"/>
                  <a:pt x="332309" y="248883"/>
                </a:cubicBezTo>
                <a:cubicBezTo>
                  <a:pt x="333623" y="251559"/>
                  <a:pt x="334498" y="254236"/>
                  <a:pt x="335374" y="256912"/>
                </a:cubicBezTo>
                <a:cubicBezTo>
                  <a:pt x="335374" y="257804"/>
                  <a:pt x="335812" y="258696"/>
                  <a:pt x="335812" y="259588"/>
                </a:cubicBezTo>
                <a:cubicBezTo>
                  <a:pt x="336688" y="262711"/>
                  <a:pt x="338002" y="265833"/>
                  <a:pt x="338439" y="268509"/>
                </a:cubicBezTo>
                <a:cubicBezTo>
                  <a:pt x="338439" y="268956"/>
                  <a:pt x="338877" y="269848"/>
                  <a:pt x="338877" y="270294"/>
                </a:cubicBezTo>
                <a:cubicBezTo>
                  <a:pt x="339315" y="272970"/>
                  <a:pt x="339753" y="276092"/>
                  <a:pt x="340629" y="278769"/>
                </a:cubicBezTo>
                <a:cubicBezTo>
                  <a:pt x="340629" y="279661"/>
                  <a:pt x="340629" y="280107"/>
                  <a:pt x="340629" y="280553"/>
                </a:cubicBezTo>
                <a:cubicBezTo>
                  <a:pt x="341067" y="283675"/>
                  <a:pt x="341505" y="286798"/>
                  <a:pt x="341505" y="290366"/>
                </a:cubicBezTo>
                <a:cubicBezTo>
                  <a:pt x="341505" y="290812"/>
                  <a:pt x="341505" y="291258"/>
                  <a:pt x="341505" y="292151"/>
                </a:cubicBezTo>
                <a:cubicBezTo>
                  <a:pt x="341943" y="295273"/>
                  <a:pt x="342381" y="298841"/>
                  <a:pt x="342381" y="301964"/>
                </a:cubicBezTo>
                <a:cubicBezTo>
                  <a:pt x="342381" y="310885"/>
                  <a:pt x="341505" y="318914"/>
                  <a:pt x="340191" y="326943"/>
                </a:cubicBezTo>
                <a:cubicBezTo>
                  <a:pt x="355517" y="315346"/>
                  <a:pt x="365151" y="297503"/>
                  <a:pt x="365151" y="277431"/>
                </a:cubicBezTo>
                <a:lnTo>
                  <a:pt x="365151" y="220781"/>
                </a:lnTo>
                <a:cubicBezTo>
                  <a:pt x="365151" y="218105"/>
                  <a:pt x="364713" y="214982"/>
                  <a:pt x="364713" y="212306"/>
                </a:cubicBezTo>
                <a:close/>
                <a:moveTo>
                  <a:pt x="146625" y="169396"/>
                </a:moveTo>
                <a:cubicBezTo>
                  <a:pt x="134704" y="212325"/>
                  <a:pt x="110421" y="243304"/>
                  <a:pt x="72893" y="262777"/>
                </a:cubicBezTo>
                <a:cubicBezTo>
                  <a:pt x="72893" y="263662"/>
                  <a:pt x="72451" y="264547"/>
                  <a:pt x="72010" y="265432"/>
                </a:cubicBezTo>
                <a:cubicBezTo>
                  <a:pt x="71568" y="266760"/>
                  <a:pt x="71127" y="268088"/>
                  <a:pt x="71127" y="269415"/>
                </a:cubicBezTo>
                <a:cubicBezTo>
                  <a:pt x="70244" y="271628"/>
                  <a:pt x="70244" y="273841"/>
                  <a:pt x="69361" y="276054"/>
                </a:cubicBezTo>
                <a:cubicBezTo>
                  <a:pt x="69361" y="277382"/>
                  <a:pt x="68919" y="278709"/>
                  <a:pt x="68478" y="280037"/>
                </a:cubicBezTo>
                <a:cubicBezTo>
                  <a:pt x="68478" y="282250"/>
                  <a:pt x="68036" y="284905"/>
                  <a:pt x="67595" y="287118"/>
                </a:cubicBezTo>
                <a:cubicBezTo>
                  <a:pt x="67595" y="288446"/>
                  <a:pt x="67153" y="289773"/>
                  <a:pt x="67153" y="290658"/>
                </a:cubicBezTo>
                <a:cubicBezTo>
                  <a:pt x="67153" y="294641"/>
                  <a:pt x="67153" y="298182"/>
                  <a:pt x="67153" y="301280"/>
                </a:cubicBezTo>
                <a:cubicBezTo>
                  <a:pt x="67153" y="373418"/>
                  <a:pt x="125433" y="432279"/>
                  <a:pt x="197399" y="432279"/>
                </a:cubicBezTo>
                <a:cubicBezTo>
                  <a:pt x="268924" y="432279"/>
                  <a:pt x="328087" y="373418"/>
                  <a:pt x="328087" y="301280"/>
                </a:cubicBezTo>
                <a:cubicBezTo>
                  <a:pt x="328087" y="298625"/>
                  <a:pt x="327645" y="295527"/>
                  <a:pt x="327645" y="292429"/>
                </a:cubicBezTo>
                <a:cubicBezTo>
                  <a:pt x="327645" y="291986"/>
                  <a:pt x="327204" y="291544"/>
                  <a:pt x="327204" y="290658"/>
                </a:cubicBezTo>
                <a:cubicBezTo>
                  <a:pt x="327204" y="287560"/>
                  <a:pt x="326762" y="284905"/>
                  <a:pt x="326321" y="281807"/>
                </a:cubicBezTo>
                <a:cubicBezTo>
                  <a:pt x="326321" y="281807"/>
                  <a:pt x="326321" y="280922"/>
                  <a:pt x="325879" y="280922"/>
                </a:cubicBezTo>
                <a:cubicBezTo>
                  <a:pt x="325879" y="277824"/>
                  <a:pt x="324996" y="275611"/>
                  <a:pt x="324555" y="272956"/>
                </a:cubicBezTo>
                <a:cubicBezTo>
                  <a:pt x="324555" y="272513"/>
                  <a:pt x="324555" y="272071"/>
                  <a:pt x="324113" y="271186"/>
                </a:cubicBezTo>
                <a:cubicBezTo>
                  <a:pt x="323672" y="268530"/>
                  <a:pt x="323230" y="265875"/>
                  <a:pt x="322347" y="263662"/>
                </a:cubicBezTo>
                <a:cubicBezTo>
                  <a:pt x="321905" y="262334"/>
                  <a:pt x="321905" y="261892"/>
                  <a:pt x="321464" y="261007"/>
                </a:cubicBezTo>
                <a:cubicBezTo>
                  <a:pt x="320581" y="258794"/>
                  <a:pt x="320139" y="256581"/>
                  <a:pt x="318815" y="253926"/>
                </a:cubicBezTo>
                <a:cubicBezTo>
                  <a:pt x="318815" y="253926"/>
                  <a:pt x="318815" y="253041"/>
                  <a:pt x="318373" y="252598"/>
                </a:cubicBezTo>
                <a:cubicBezTo>
                  <a:pt x="315283" y="245517"/>
                  <a:pt x="312192" y="238879"/>
                  <a:pt x="307777" y="232240"/>
                </a:cubicBezTo>
                <a:cubicBezTo>
                  <a:pt x="268924" y="241091"/>
                  <a:pt x="235369" y="239321"/>
                  <a:pt x="206229" y="226487"/>
                </a:cubicBezTo>
                <a:cubicBezTo>
                  <a:pt x="174440" y="212325"/>
                  <a:pt x="155897" y="187099"/>
                  <a:pt x="146625" y="169396"/>
                </a:cubicBezTo>
                <a:close/>
                <a:moveTo>
                  <a:pt x="134987" y="153791"/>
                </a:moveTo>
                <a:cubicBezTo>
                  <a:pt x="109532" y="157349"/>
                  <a:pt x="84516" y="162686"/>
                  <a:pt x="59939" y="170246"/>
                </a:cubicBezTo>
                <a:cubicBezTo>
                  <a:pt x="56428" y="171135"/>
                  <a:pt x="53356" y="171580"/>
                  <a:pt x="49845" y="171135"/>
                </a:cubicBezTo>
                <a:cubicBezTo>
                  <a:pt x="37117" y="184477"/>
                  <a:pt x="30095" y="202710"/>
                  <a:pt x="30095" y="220944"/>
                </a:cubicBezTo>
                <a:lnTo>
                  <a:pt x="30095" y="264526"/>
                </a:lnTo>
                <a:cubicBezTo>
                  <a:pt x="39750" y="261858"/>
                  <a:pt x="50284" y="258300"/>
                  <a:pt x="60378" y="253408"/>
                </a:cubicBezTo>
                <a:cubicBezTo>
                  <a:pt x="60378" y="252964"/>
                  <a:pt x="60817" y="252519"/>
                  <a:pt x="60817" y="252074"/>
                </a:cubicBezTo>
                <a:lnTo>
                  <a:pt x="62133" y="252519"/>
                </a:lnTo>
                <a:cubicBezTo>
                  <a:pt x="92855" y="237398"/>
                  <a:pt x="123137" y="209381"/>
                  <a:pt x="134987" y="153791"/>
                </a:cubicBezTo>
                <a:close/>
                <a:moveTo>
                  <a:pt x="152980" y="151797"/>
                </a:moveTo>
                <a:cubicBezTo>
                  <a:pt x="159184" y="166548"/>
                  <a:pt x="176022" y="197838"/>
                  <a:pt x="211029" y="213930"/>
                </a:cubicBezTo>
                <a:cubicBezTo>
                  <a:pt x="250023" y="231363"/>
                  <a:pt x="300539" y="225999"/>
                  <a:pt x="361246" y="197838"/>
                </a:cubicBezTo>
                <a:cubicBezTo>
                  <a:pt x="357701" y="188004"/>
                  <a:pt x="352384" y="179064"/>
                  <a:pt x="344851" y="171465"/>
                </a:cubicBezTo>
                <a:cubicBezTo>
                  <a:pt x="344407" y="171465"/>
                  <a:pt x="343521" y="171465"/>
                  <a:pt x="342635" y="171465"/>
                </a:cubicBezTo>
                <a:cubicBezTo>
                  <a:pt x="339976" y="171465"/>
                  <a:pt x="337318" y="171465"/>
                  <a:pt x="334659" y="170571"/>
                </a:cubicBezTo>
                <a:cubicBezTo>
                  <a:pt x="275281" y="152244"/>
                  <a:pt x="214130" y="145986"/>
                  <a:pt x="152980" y="151797"/>
                </a:cubicBezTo>
                <a:close/>
                <a:moveTo>
                  <a:pt x="191645" y="35313"/>
                </a:moveTo>
                <a:lnTo>
                  <a:pt x="191645" y="55671"/>
                </a:lnTo>
                <a:cubicBezTo>
                  <a:pt x="191645" y="62310"/>
                  <a:pt x="186334" y="67178"/>
                  <a:pt x="180138" y="67178"/>
                </a:cubicBezTo>
                <a:lnTo>
                  <a:pt x="159780" y="67178"/>
                </a:lnTo>
                <a:lnTo>
                  <a:pt x="159780" y="79127"/>
                </a:lnTo>
                <a:lnTo>
                  <a:pt x="180138" y="79127"/>
                </a:lnTo>
                <a:cubicBezTo>
                  <a:pt x="186334" y="79127"/>
                  <a:pt x="191645" y="84438"/>
                  <a:pt x="191645" y="90634"/>
                </a:cubicBezTo>
                <a:lnTo>
                  <a:pt x="191645" y="111877"/>
                </a:lnTo>
                <a:lnTo>
                  <a:pt x="203594" y="111877"/>
                </a:lnTo>
                <a:lnTo>
                  <a:pt x="203594" y="90634"/>
                </a:lnTo>
                <a:cubicBezTo>
                  <a:pt x="203594" y="84438"/>
                  <a:pt x="208462" y="79127"/>
                  <a:pt x="215101" y="79127"/>
                </a:cubicBezTo>
                <a:lnTo>
                  <a:pt x="235901" y="79127"/>
                </a:lnTo>
                <a:lnTo>
                  <a:pt x="235901" y="67178"/>
                </a:lnTo>
                <a:lnTo>
                  <a:pt x="215101" y="67178"/>
                </a:lnTo>
                <a:cubicBezTo>
                  <a:pt x="208462" y="67178"/>
                  <a:pt x="203594" y="62310"/>
                  <a:pt x="203594" y="55671"/>
                </a:cubicBezTo>
                <a:lnTo>
                  <a:pt x="203594" y="35313"/>
                </a:lnTo>
                <a:close/>
                <a:moveTo>
                  <a:pt x="190759" y="21151"/>
                </a:moveTo>
                <a:lnTo>
                  <a:pt x="204479" y="21151"/>
                </a:lnTo>
                <a:cubicBezTo>
                  <a:pt x="212003" y="21151"/>
                  <a:pt x="217756" y="27347"/>
                  <a:pt x="217756" y="34428"/>
                </a:cubicBezTo>
                <a:lnTo>
                  <a:pt x="217756" y="53016"/>
                </a:lnTo>
                <a:lnTo>
                  <a:pt x="237229" y="53016"/>
                </a:lnTo>
                <a:cubicBezTo>
                  <a:pt x="244310" y="53016"/>
                  <a:pt x="250063" y="59212"/>
                  <a:pt x="250063" y="66293"/>
                </a:cubicBezTo>
                <a:lnTo>
                  <a:pt x="250063" y="80013"/>
                </a:lnTo>
                <a:cubicBezTo>
                  <a:pt x="250063" y="87536"/>
                  <a:pt x="244310" y="93290"/>
                  <a:pt x="237229" y="93290"/>
                </a:cubicBezTo>
                <a:lnTo>
                  <a:pt x="217756" y="93290"/>
                </a:lnTo>
                <a:lnTo>
                  <a:pt x="217756" y="112763"/>
                </a:lnTo>
                <a:cubicBezTo>
                  <a:pt x="217756" y="120286"/>
                  <a:pt x="212003" y="126040"/>
                  <a:pt x="204479" y="126040"/>
                </a:cubicBezTo>
                <a:lnTo>
                  <a:pt x="190759" y="126040"/>
                </a:lnTo>
                <a:cubicBezTo>
                  <a:pt x="183236" y="126040"/>
                  <a:pt x="177482" y="120286"/>
                  <a:pt x="177482" y="112763"/>
                </a:cubicBezTo>
                <a:lnTo>
                  <a:pt x="177482" y="93290"/>
                </a:lnTo>
                <a:lnTo>
                  <a:pt x="158895" y="93290"/>
                </a:lnTo>
                <a:cubicBezTo>
                  <a:pt x="151371" y="93290"/>
                  <a:pt x="145175" y="87536"/>
                  <a:pt x="145175" y="80013"/>
                </a:cubicBezTo>
                <a:lnTo>
                  <a:pt x="145175" y="66293"/>
                </a:lnTo>
                <a:cubicBezTo>
                  <a:pt x="145175" y="59212"/>
                  <a:pt x="151371" y="53016"/>
                  <a:pt x="158895" y="53016"/>
                </a:cubicBezTo>
                <a:lnTo>
                  <a:pt x="177482" y="53016"/>
                </a:lnTo>
                <a:lnTo>
                  <a:pt x="177482" y="34428"/>
                </a:lnTo>
                <a:cubicBezTo>
                  <a:pt x="177482" y="27347"/>
                  <a:pt x="183236" y="21151"/>
                  <a:pt x="190759" y="21151"/>
                </a:cubicBezTo>
                <a:close/>
                <a:moveTo>
                  <a:pt x="200365" y="15348"/>
                </a:moveTo>
                <a:cubicBezTo>
                  <a:pt x="143674" y="15846"/>
                  <a:pt x="86100" y="25698"/>
                  <a:pt x="24216" y="44960"/>
                </a:cubicBezTo>
                <a:cubicBezTo>
                  <a:pt x="21122" y="45846"/>
                  <a:pt x="18469" y="48060"/>
                  <a:pt x="16259" y="52045"/>
                </a:cubicBezTo>
                <a:cubicBezTo>
                  <a:pt x="14491" y="55587"/>
                  <a:pt x="14491" y="60015"/>
                  <a:pt x="15375" y="64001"/>
                </a:cubicBezTo>
                <a:cubicBezTo>
                  <a:pt x="22006" y="83927"/>
                  <a:pt x="25100" y="95439"/>
                  <a:pt x="29078" y="107838"/>
                </a:cubicBezTo>
                <a:cubicBezTo>
                  <a:pt x="31730" y="118465"/>
                  <a:pt x="35266" y="129535"/>
                  <a:pt x="40571" y="147690"/>
                </a:cubicBezTo>
                <a:cubicBezTo>
                  <a:pt x="43223" y="154774"/>
                  <a:pt x="50295" y="158760"/>
                  <a:pt x="56926" y="156988"/>
                </a:cubicBezTo>
                <a:cubicBezTo>
                  <a:pt x="149752" y="129092"/>
                  <a:pt x="247441" y="129092"/>
                  <a:pt x="340267" y="157431"/>
                </a:cubicBezTo>
                <a:cubicBezTo>
                  <a:pt x="346898" y="159202"/>
                  <a:pt x="353970" y="155217"/>
                  <a:pt x="356180" y="147690"/>
                </a:cubicBezTo>
                <a:cubicBezTo>
                  <a:pt x="361927" y="128649"/>
                  <a:pt x="365021" y="116694"/>
                  <a:pt x="368115" y="104738"/>
                </a:cubicBezTo>
                <a:cubicBezTo>
                  <a:pt x="371209" y="92340"/>
                  <a:pt x="374304" y="79941"/>
                  <a:pt x="380050" y="60901"/>
                </a:cubicBezTo>
                <a:cubicBezTo>
                  <a:pt x="382702" y="52931"/>
                  <a:pt x="378282" y="44075"/>
                  <a:pt x="371209" y="41861"/>
                </a:cubicBezTo>
                <a:cubicBezTo>
                  <a:pt x="312861" y="23706"/>
                  <a:pt x="257055" y="14850"/>
                  <a:pt x="200365" y="15348"/>
                </a:cubicBezTo>
                <a:close/>
                <a:moveTo>
                  <a:pt x="199980" y="15"/>
                </a:moveTo>
                <a:cubicBezTo>
                  <a:pt x="258155" y="-428"/>
                  <a:pt x="315500" y="8758"/>
                  <a:pt x="375280" y="27573"/>
                </a:cubicBezTo>
                <a:cubicBezTo>
                  <a:pt x="390336" y="32000"/>
                  <a:pt x="398306" y="48380"/>
                  <a:pt x="393878" y="63875"/>
                </a:cubicBezTo>
                <a:cubicBezTo>
                  <a:pt x="388122" y="82911"/>
                  <a:pt x="385022" y="95307"/>
                  <a:pt x="381922" y="106818"/>
                </a:cubicBezTo>
                <a:cubicBezTo>
                  <a:pt x="378822" y="119213"/>
                  <a:pt x="375723" y="131609"/>
                  <a:pt x="369966" y="151088"/>
                </a:cubicBezTo>
                <a:cubicBezTo>
                  <a:pt x="368195" y="156843"/>
                  <a:pt x="364652" y="161713"/>
                  <a:pt x="360224" y="165255"/>
                </a:cubicBezTo>
                <a:cubicBezTo>
                  <a:pt x="369523" y="176322"/>
                  <a:pt x="375723" y="189604"/>
                  <a:pt x="378380" y="203770"/>
                </a:cubicBezTo>
                <a:lnTo>
                  <a:pt x="379265" y="205098"/>
                </a:lnTo>
                <a:cubicBezTo>
                  <a:pt x="378822" y="205098"/>
                  <a:pt x="378822" y="205098"/>
                  <a:pt x="378822" y="205098"/>
                </a:cubicBezTo>
                <a:cubicBezTo>
                  <a:pt x="379708" y="210411"/>
                  <a:pt x="380151" y="215281"/>
                  <a:pt x="380151" y="220150"/>
                </a:cubicBezTo>
                <a:lnTo>
                  <a:pt x="380151" y="276374"/>
                </a:lnTo>
                <a:cubicBezTo>
                  <a:pt x="380151" y="305150"/>
                  <a:pt x="363767" y="331270"/>
                  <a:pt x="338083" y="343665"/>
                </a:cubicBezTo>
                <a:lnTo>
                  <a:pt x="337198" y="341452"/>
                </a:lnTo>
                <a:cubicBezTo>
                  <a:pt x="319485" y="401660"/>
                  <a:pt x="263690" y="445930"/>
                  <a:pt x="197711" y="445930"/>
                </a:cubicBezTo>
                <a:cubicBezTo>
                  <a:pt x="131732" y="445930"/>
                  <a:pt x="75937" y="401660"/>
                  <a:pt x="58224" y="341452"/>
                </a:cubicBezTo>
                <a:lnTo>
                  <a:pt x="57339" y="343223"/>
                </a:lnTo>
                <a:cubicBezTo>
                  <a:pt x="31655" y="330827"/>
                  <a:pt x="15714" y="305150"/>
                  <a:pt x="15714" y="276374"/>
                </a:cubicBezTo>
                <a:lnTo>
                  <a:pt x="15714" y="220150"/>
                </a:lnTo>
                <a:cubicBezTo>
                  <a:pt x="15714" y="199786"/>
                  <a:pt x="23242" y="180307"/>
                  <a:pt x="36084" y="164812"/>
                </a:cubicBezTo>
                <a:cubicBezTo>
                  <a:pt x="32098" y="161270"/>
                  <a:pt x="28556" y="156401"/>
                  <a:pt x="26342" y="150645"/>
                </a:cubicBezTo>
                <a:cubicBezTo>
                  <a:pt x="21028" y="132495"/>
                  <a:pt x="17928" y="121427"/>
                  <a:pt x="14828" y="110802"/>
                </a:cubicBezTo>
                <a:cubicBezTo>
                  <a:pt x="10843" y="98849"/>
                  <a:pt x="7743" y="87338"/>
                  <a:pt x="1544" y="67417"/>
                </a:cubicBezTo>
                <a:cubicBezTo>
                  <a:pt x="-1113" y="59448"/>
                  <a:pt x="-227" y="51037"/>
                  <a:pt x="3315" y="43953"/>
                </a:cubicBezTo>
                <a:cubicBezTo>
                  <a:pt x="6858" y="37313"/>
                  <a:pt x="12614" y="32443"/>
                  <a:pt x="19699" y="30229"/>
                </a:cubicBezTo>
                <a:cubicBezTo>
                  <a:pt x="82801" y="10529"/>
                  <a:pt x="141806" y="457"/>
                  <a:pt x="199980" y="15"/>
                </a:cubicBezTo>
                <a:close/>
              </a:path>
            </a:pathLst>
          </a:custGeom>
          <a:solidFill>
            <a:schemeClr val="bg1"/>
          </a:solidFill>
          <a:ln>
            <a:noFill/>
          </a:ln>
          <a:effectLst/>
        </p:spPr>
        <p:txBody>
          <a:bodyPr wrap="square" anchor="ctr">
            <a:noAutofit/>
          </a:bodyPr>
          <a:lstStyle/>
          <a:p>
            <a:endParaRPr lang="en-US" sz="725"/>
          </a:p>
        </p:txBody>
      </p:sp>
      <p:sp>
        <p:nvSpPr>
          <p:cNvPr id="43" name="Freeform 41">
            <a:extLst>
              <a:ext uri="{FF2B5EF4-FFF2-40B4-BE49-F238E27FC236}">
                <a16:creationId xmlns:a16="http://schemas.microsoft.com/office/drawing/2014/main" id="{312A7C9C-9007-5B47-9820-4FEAE120D2A8}"/>
              </a:ext>
            </a:extLst>
          </p:cNvPr>
          <p:cNvSpPr>
            <a:spLocks noChangeArrowheads="1"/>
          </p:cNvSpPr>
          <p:nvPr/>
        </p:nvSpPr>
        <p:spPr bwMode="auto">
          <a:xfrm>
            <a:off x="8303279" y="4731361"/>
            <a:ext cx="547598" cy="242563"/>
          </a:xfrm>
          <a:custGeom>
            <a:avLst/>
            <a:gdLst>
              <a:gd name="connsiteX0" fmla="*/ 502572 w 547598"/>
              <a:gd name="connsiteY0" fmla="*/ 189762 h 242563"/>
              <a:gd name="connsiteX1" fmla="*/ 510349 w 547598"/>
              <a:gd name="connsiteY1" fmla="*/ 197538 h 242563"/>
              <a:gd name="connsiteX2" fmla="*/ 502572 w 547598"/>
              <a:gd name="connsiteY2" fmla="*/ 205314 h 242563"/>
              <a:gd name="connsiteX3" fmla="*/ 494796 w 547598"/>
              <a:gd name="connsiteY3" fmla="*/ 197538 h 242563"/>
              <a:gd name="connsiteX4" fmla="*/ 502572 w 547598"/>
              <a:gd name="connsiteY4" fmla="*/ 189762 h 242563"/>
              <a:gd name="connsiteX5" fmla="*/ 121278 w 547598"/>
              <a:gd name="connsiteY5" fmla="*/ 189762 h 242563"/>
              <a:gd name="connsiteX6" fmla="*/ 129054 w 547598"/>
              <a:gd name="connsiteY6" fmla="*/ 197538 h 242563"/>
              <a:gd name="connsiteX7" fmla="*/ 121278 w 547598"/>
              <a:gd name="connsiteY7" fmla="*/ 205314 h 242563"/>
              <a:gd name="connsiteX8" fmla="*/ 113502 w 547598"/>
              <a:gd name="connsiteY8" fmla="*/ 197538 h 242563"/>
              <a:gd name="connsiteX9" fmla="*/ 121278 w 547598"/>
              <a:gd name="connsiteY9" fmla="*/ 189762 h 242563"/>
              <a:gd name="connsiteX10" fmla="*/ 166852 w 547598"/>
              <a:gd name="connsiteY10" fmla="*/ 99997 h 242563"/>
              <a:gd name="connsiteX11" fmla="*/ 166852 w 547598"/>
              <a:gd name="connsiteY11" fmla="*/ 142566 h 242563"/>
              <a:gd name="connsiteX12" fmla="*/ 380745 w 547598"/>
              <a:gd name="connsiteY12" fmla="*/ 142566 h 242563"/>
              <a:gd name="connsiteX13" fmla="*/ 380745 w 547598"/>
              <a:gd name="connsiteY13" fmla="*/ 99997 h 242563"/>
              <a:gd name="connsiteX14" fmla="*/ 426099 w 547598"/>
              <a:gd name="connsiteY14" fmla="*/ 39016 h 242563"/>
              <a:gd name="connsiteX15" fmla="*/ 434079 w 547598"/>
              <a:gd name="connsiteY15" fmla="*/ 46792 h 242563"/>
              <a:gd name="connsiteX16" fmla="*/ 426099 w 547598"/>
              <a:gd name="connsiteY16" fmla="*/ 54569 h 242563"/>
              <a:gd name="connsiteX17" fmla="*/ 418538 w 547598"/>
              <a:gd name="connsiteY17" fmla="*/ 46792 h 242563"/>
              <a:gd name="connsiteX18" fmla="*/ 426099 w 547598"/>
              <a:gd name="connsiteY18" fmla="*/ 39016 h 242563"/>
              <a:gd name="connsiteX19" fmla="*/ 45018 w 547598"/>
              <a:gd name="connsiteY19" fmla="*/ 39016 h 242563"/>
              <a:gd name="connsiteX20" fmla="*/ 52795 w 547598"/>
              <a:gd name="connsiteY20" fmla="*/ 46792 h 242563"/>
              <a:gd name="connsiteX21" fmla="*/ 45018 w 547598"/>
              <a:gd name="connsiteY21" fmla="*/ 54569 h 242563"/>
              <a:gd name="connsiteX22" fmla="*/ 37242 w 547598"/>
              <a:gd name="connsiteY22" fmla="*/ 46792 h 242563"/>
              <a:gd name="connsiteX23" fmla="*/ 45018 w 547598"/>
              <a:gd name="connsiteY23" fmla="*/ 39016 h 242563"/>
              <a:gd name="connsiteX24" fmla="*/ 476434 w 547598"/>
              <a:gd name="connsiteY24" fmla="*/ 14457 h 242563"/>
              <a:gd name="connsiteX25" fmla="*/ 471208 w 547598"/>
              <a:gd name="connsiteY25" fmla="*/ 19678 h 242563"/>
              <a:gd name="connsiteX26" fmla="*/ 471208 w 547598"/>
              <a:gd name="connsiteY26" fmla="*/ 222484 h 242563"/>
              <a:gd name="connsiteX27" fmla="*/ 471208 w 547598"/>
              <a:gd name="connsiteY27" fmla="*/ 222885 h 242563"/>
              <a:gd name="connsiteX28" fmla="*/ 476434 w 547598"/>
              <a:gd name="connsiteY28" fmla="*/ 228106 h 242563"/>
              <a:gd name="connsiteX29" fmla="*/ 527897 w 547598"/>
              <a:gd name="connsiteY29" fmla="*/ 228106 h 242563"/>
              <a:gd name="connsiteX30" fmla="*/ 533526 w 547598"/>
              <a:gd name="connsiteY30" fmla="*/ 222484 h 242563"/>
              <a:gd name="connsiteX31" fmla="*/ 533526 w 547598"/>
              <a:gd name="connsiteY31" fmla="*/ 19678 h 242563"/>
              <a:gd name="connsiteX32" fmla="*/ 527897 w 547598"/>
              <a:gd name="connsiteY32" fmla="*/ 14457 h 242563"/>
              <a:gd name="connsiteX33" fmla="*/ 400446 w 547598"/>
              <a:gd name="connsiteY33" fmla="*/ 14457 h 242563"/>
              <a:gd name="connsiteX34" fmla="*/ 395219 w 547598"/>
              <a:gd name="connsiteY34" fmla="*/ 19678 h 242563"/>
              <a:gd name="connsiteX35" fmla="*/ 395219 w 547598"/>
              <a:gd name="connsiteY35" fmla="*/ 85540 h 242563"/>
              <a:gd name="connsiteX36" fmla="*/ 395219 w 547598"/>
              <a:gd name="connsiteY36" fmla="*/ 157024 h 242563"/>
              <a:gd name="connsiteX37" fmla="*/ 395219 w 547598"/>
              <a:gd name="connsiteY37" fmla="*/ 222484 h 242563"/>
              <a:gd name="connsiteX38" fmla="*/ 400446 w 547598"/>
              <a:gd name="connsiteY38" fmla="*/ 228106 h 242563"/>
              <a:gd name="connsiteX39" fmla="*/ 451909 w 547598"/>
              <a:gd name="connsiteY39" fmla="*/ 228106 h 242563"/>
              <a:gd name="connsiteX40" fmla="*/ 456734 w 547598"/>
              <a:gd name="connsiteY40" fmla="*/ 222885 h 242563"/>
              <a:gd name="connsiteX41" fmla="*/ 456734 w 547598"/>
              <a:gd name="connsiteY41" fmla="*/ 222484 h 242563"/>
              <a:gd name="connsiteX42" fmla="*/ 456734 w 547598"/>
              <a:gd name="connsiteY42" fmla="*/ 19678 h 242563"/>
              <a:gd name="connsiteX43" fmla="*/ 451909 w 547598"/>
              <a:gd name="connsiteY43" fmla="*/ 14457 h 242563"/>
              <a:gd name="connsiteX44" fmla="*/ 95689 w 547598"/>
              <a:gd name="connsiteY44" fmla="*/ 14457 h 242563"/>
              <a:gd name="connsiteX45" fmla="*/ 90462 w 547598"/>
              <a:gd name="connsiteY45" fmla="*/ 19678 h 242563"/>
              <a:gd name="connsiteX46" fmla="*/ 90462 w 547598"/>
              <a:gd name="connsiteY46" fmla="*/ 222484 h 242563"/>
              <a:gd name="connsiteX47" fmla="*/ 90462 w 547598"/>
              <a:gd name="connsiteY47" fmla="*/ 222885 h 242563"/>
              <a:gd name="connsiteX48" fmla="*/ 95689 w 547598"/>
              <a:gd name="connsiteY48" fmla="*/ 228106 h 242563"/>
              <a:gd name="connsiteX49" fmla="*/ 147152 w 547598"/>
              <a:gd name="connsiteY49" fmla="*/ 228106 h 242563"/>
              <a:gd name="connsiteX50" fmla="*/ 152378 w 547598"/>
              <a:gd name="connsiteY50" fmla="*/ 222484 h 242563"/>
              <a:gd name="connsiteX51" fmla="*/ 152378 w 547598"/>
              <a:gd name="connsiteY51" fmla="*/ 157024 h 242563"/>
              <a:gd name="connsiteX52" fmla="*/ 152378 w 547598"/>
              <a:gd name="connsiteY52" fmla="*/ 85540 h 242563"/>
              <a:gd name="connsiteX53" fmla="*/ 152378 w 547598"/>
              <a:gd name="connsiteY53" fmla="*/ 19678 h 242563"/>
              <a:gd name="connsiteX54" fmla="*/ 147152 w 547598"/>
              <a:gd name="connsiteY54" fmla="*/ 14457 h 242563"/>
              <a:gd name="connsiteX55" fmla="*/ 19701 w 547598"/>
              <a:gd name="connsiteY55" fmla="*/ 14457 h 242563"/>
              <a:gd name="connsiteX56" fmla="*/ 14474 w 547598"/>
              <a:gd name="connsiteY56" fmla="*/ 19678 h 242563"/>
              <a:gd name="connsiteX57" fmla="*/ 14474 w 547598"/>
              <a:gd name="connsiteY57" fmla="*/ 222484 h 242563"/>
              <a:gd name="connsiteX58" fmla="*/ 19701 w 547598"/>
              <a:gd name="connsiteY58" fmla="*/ 228106 h 242563"/>
              <a:gd name="connsiteX59" fmla="*/ 71163 w 547598"/>
              <a:gd name="connsiteY59" fmla="*/ 228106 h 242563"/>
              <a:gd name="connsiteX60" fmla="*/ 76390 w 547598"/>
              <a:gd name="connsiteY60" fmla="*/ 222885 h 242563"/>
              <a:gd name="connsiteX61" fmla="*/ 76390 w 547598"/>
              <a:gd name="connsiteY61" fmla="*/ 222484 h 242563"/>
              <a:gd name="connsiteX62" fmla="*/ 76390 w 547598"/>
              <a:gd name="connsiteY62" fmla="*/ 19678 h 242563"/>
              <a:gd name="connsiteX63" fmla="*/ 71163 w 547598"/>
              <a:gd name="connsiteY63" fmla="*/ 14457 h 242563"/>
              <a:gd name="connsiteX64" fmla="*/ 19701 w 547598"/>
              <a:gd name="connsiteY64" fmla="*/ 0 h 242563"/>
              <a:gd name="connsiteX65" fmla="*/ 71163 w 547598"/>
              <a:gd name="connsiteY65" fmla="*/ 0 h 242563"/>
              <a:gd name="connsiteX66" fmla="*/ 83225 w 547598"/>
              <a:gd name="connsiteY66" fmla="*/ 4819 h 242563"/>
              <a:gd name="connsiteX67" fmla="*/ 95689 w 547598"/>
              <a:gd name="connsiteY67" fmla="*/ 0 h 242563"/>
              <a:gd name="connsiteX68" fmla="*/ 147152 w 547598"/>
              <a:gd name="connsiteY68" fmla="*/ 0 h 242563"/>
              <a:gd name="connsiteX69" fmla="*/ 166852 w 547598"/>
              <a:gd name="connsiteY69" fmla="*/ 19678 h 242563"/>
              <a:gd name="connsiteX70" fmla="*/ 166852 w 547598"/>
              <a:gd name="connsiteY70" fmla="*/ 85540 h 242563"/>
              <a:gd name="connsiteX71" fmla="*/ 380745 w 547598"/>
              <a:gd name="connsiteY71" fmla="*/ 85540 h 242563"/>
              <a:gd name="connsiteX72" fmla="*/ 380745 w 547598"/>
              <a:gd name="connsiteY72" fmla="*/ 19678 h 242563"/>
              <a:gd name="connsiteX73" fmla="*/ 400446 w 547598"/>
              <a:gd name="connsiteY73" fmla="*/ 0 h 242563"/>
              <a:gd name="connsiteX74" fmla="*/ 451909 w 547598"/>
              <a:gd name="connsiteY74" fmla="*/ 0 h 242563"/>
              <a:gd name="connsiteX75" fmla="*/ 463971 w 547598"/>
              <a:gd name="connsiteY75" fmla="*/ 4819 h 242563"/>
              <a:gd name="connsiteX76" fmla="*/ 476434 w 547598"/>
              <a:gd name="connsiteY76" fmla="*/ 0 h 242563"/>
              <a:gd name="connsiteX77" fmla="*/ 527897 w 547598"/>
              <a:gd name="connsiteY77" fmla="*/ 0 h 242563"/>
              <a:gd name="connsiteX78" fmla="*/ 547598 w 547598"/>
              <a:gd name="connsiteY78" fmla="*/ 19678 h 242563"/>
              <a:gd name="connsiteX79" fmla="*/ 547598 w 547598"/>
              <a:gd name="connsiteY79" fmla="*/ 222484 h 242563"/>
              <a:gd name="connsiteX80" fmla="*/ 527897 w 547598"/>
              <a:gd name="connsiteY80" fmla="*/ 242563 h 242563"/>
              <a:gd name="connsiteX81" fmla="*/ 476434 w 547598"/>
              <a:gd name="connsiteY81" fmla="*/ 242563 h 242563"/>
              <a:gd name="connsiteX82" fmla="*/ 463971 w 547598"/>
              <a:gd name="connsiteY82" fmla="*/ 237744 h 242563"/>
              <a:gd name="connsiteX83" fmla="*/ 451909 w 547598"/>
              <a:gd name="connsiteY83" fmla="*/ 242563 h 242563"/>
              <a:gd name="connsiteX84" fmla="*/ 400446 w 547598"/>
              <a:gd name="connsiteY84" fmla="*/ 242563 h 242563"/>
              <a:gd name="connsiteX85" fmla="*/ 380745 w 547598"/>
              <a:gd name="connsiteY85" fmla="*/ 222484 h 242563"/>
              <a:gd name="connsiteX86" fmla="*/ 380745 w 547598"/>
              <a:gd name="connsiteY86" fmla="*/ 157024 h 242563"/>
              <a:gd name="connsiteX87" fmla="*/ 166852 w 547598"/>
              <a:gd name="connsiteY87" fmla="*/ 157024 h 242563"/>
              <a:gd name="connsiteX88" fmla="*/ 166852 w 547598"/>
              <a:gd name="connsiteY88" fmla="*/ 222484 h 242563"/>
              <a:gd name="connsiteX89" fmla="*/ 147152 w 547598"/>
              <a:gd name="connsiteY89" fmla="*/ 242563 h 242563"/>
              <a:gd name="connsiteX90" fmla="*/ 95689 w 547598"/>
              <a:gd name="connsiteY90" fmla="*/ 242563 h 242563"/>
              <a:gd name="connsiteX91" fmla="*/ 83225 w 547598"/>
              <a:gd name="connsiteY91" fmla="*/ 237744 h 242563"/>
              <a:gd name="connsiteX92" fmla="*/ 71163 w 547598"/>
              <a:gd name="connsiteY92" fmla="*/ 242563 h 242563"/>
              <a:gd name="connsiteX93" fmla="*/ 19701 w 547598"/>
              <a:gd name="connsiteY93" fmla="*/ 242563 h 242563"/>
              <a:gd name="connsiteX94" fmla="*/ 0 w 547598"/>
              <a:gd name="connsiteY94" fmla="*/ 222484 h 242563"/>
              <a:gd name="connsiteX95" fmla="*/ 0 w 547598"/>
              <a:gd name="connsiteY95" fmla="*/ 19678 h 242563"/>
              <a:gd name="connsiteX96" fmla="*/ 19701 w 547598"/>
              <a:gd name="connsiteY96" fmla="*/ 0 h 24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547598" h="242563">
                <a:moveTo>
                  <a:pt x="502572" y="189762"/>
                </a:moveTo>
                <a:cubicBezTo>
                  <a:pt x="506665" y="189762"/>
                  <a:pt x="510349" y="193445"/>
                  <a:pt x="510349" y="197538"/>
                </a:cubicBezTo>
                <a:cubicBezTo>
                  <a:pt x="510349" y="202040"/>
                  <a:pt x="506665" y="205314"/>
                  <a:pt x="502572" y="205314"/>
                </a:cubicBezTo>
                <a:cubicBezTo>
                  <a:pt x="498480" y="205314"/>
                  <a:pt x="494796" y="202040"/>
                  <a:pt x="494796" y="197538"/>
                </a:cubicBezTo>
                <a:cubicBezTo>
                  <a:pt x="494796" y="193445"/>
                  <a:pt x="498480" y="189762"/>
                  <a:pt x="502572" y="189762"/>
                </a:cubicBezTo>
                <a:close/>
                <a:moveTo>
                  <a:pt x="121278" y="189762"/>
                </a:moveTo>
                <a:cubicBezTo>
                  <a:pt x="125780" y="189762"/>
                  <a:pt x="129054" y="193445"/>
                  <a:pt x="129054" y="197538"/>
                </a:cubicBezTo>
                <a:cubicBezTo>
                  <a:pt x="129054" y="202040"/>
                  <a:pt x="125780" y="205314"/>
                  <a:pt x="121278" y="205314"/>
                </a:cubicBezTo>
                <a:cubicBezTo>
                  <a:pt x="117185" y="205314"/>
                  <a:pt x="113502" y="202040"/>
                  <a:pt x="113502" y="197538"/>
                </a:cubicBezTo>
                <a:cubicBezTo>
                  <a:pt x="113502" y="193445"/>
                  <a:pt x="117185" y="189762"/>
                  <a:pt x="121278" y="189762"/>
                </a:cubicBezTo>
                <a:close/>
                <a:moveTo>
                  <a:pt x="166852" y="99997"/>
                </a:moveTo>
                <a:lnTo>
                  <a:pt x="166852" y="142566"/>
                </a:lnTo>
                <a:lnTo>
                  <a:pt x="380745" y="142566"/>
                </a:lnTo>
                <a:lnTo>
                  <a:pt x="380745" y="99997"/>
                </a:lnTo>
                <a:close/>
                <a:moveTo>
                  <a:pt x="426099" y="39016"/>
                </a:moveTo>
                <a:cubicBezTo>
                  <a:pt x="430719" y="39016"/>
                  <a:pt x="434079" y="42700"/>
                  <a:pt x="434079" y="46792"/>
                </a:cubicBezTo>
                <a:cubicBezTo>
                  <a:pt x="434079" y="51295"/>
                  <a:pt x="430719" y="54569"/>
                  <a:pt x="426099" y="54569"/>
                </a:cubicBezTo>
                <a:cubicBezTo>
                  <a:pt x="422318" y="54569"/>
                  <a:pt x="418538" y="51295"/>
                  <a:pt x="418538" y="46792"/>
                </a:cubicBezTo>
                <a:cubicBezTo>
                  <a:pt x="418538" y="42700"/>
                  <a:pt x="422318" y="39016"/>
                  <a:pt x="426099" y="39016"/>
                </a:cubicBezTo>
                <a:close/>
                <a:moveTo>
                  <a:pt x="45018" y="39016"/>
                </a:moveTo>
                <a:cubicBezTo>
                  <a:pt x="49111" y="39016"/>
                  <a:pt x="52795" y="42700"/>
                  <a:pt x="52795" y="46792"/>
                </a:cubicBezTo>
                <a:cubicBezTo>
                  <a:pt x="52795" y="51295"/>
                  <a:pt x="49111" y="54569"/>
                  <a:pt x="45018" y="54569"/>
                </a:cubicBezTo>
                <a:cubicBezTo>
                  <a:pt x="40516" y="54569"/>
                  <a:pt x="37242" y="51295"/>
                  <a:pt x="37242" y="46792"/>
                </a:cubicBezTo>
                <a:cubicBezTo>
                  <a:pt x="37242" y="42700"/>
                  <a:pt x="40516" y="39016"/>
                  <a:pt x="45018" y="39016"/>
                </a:cubicBezTo>
                <a:close/>
                <a:moveTo>
                  <a:pt x="476434" y="14457"/>
                </a:moveTo>
                <a:cubicBezTo>
                  <a:pt x="473620" y="14457"/>
                  <a:pt x="471610" y="16465"/>
                  <a:pt x="471208" y="19678"/>
                </a:cubicBezTo>
                <a:lnTo>
                  <a:pt x="471208" y="222484"/>
                </a:lnTo>
                <a:lnTo>
                  <a:pt x="471208" y="222885"/>
                </a:lnTo>
                <a:cubicBezTo>
                  <a:pt x="471610" y="226098"/>
                  <a:pt x="473620" y="228106"/>
                  <a:pt x="476434" y="228106"/>
                </a:cubicBezTo>
                <a:lnTo>
                  <a:pt x="527897" y="228106"/>
                </a:lnTo>
                <a:cubicBezTo>
                  <a:pt x="531114" y="228106"/>
                  <a:pt x="533526" y="225696"/>
                  <a:pt x="533526" y="222484"/>
                </a:cubicBezTo>
                <a:lnTo>
                  <a:pt x="533526" y="19678"/>
                </a:lnTo>
                <a:cubicBezTo>
                  <a:pt x="533526" y="16867"/>
                  <a:pt x="531114" y="14457"/>
                  <a:pt x="527897" y="14457"/>
                </a:cubicBezTo>
                <a:close/>
                <a:moveTo>
                  <a:pt x="400446" y="14457"/>
                </a:moveTo>
                <a:cubicBezTo>
                  <a:pt x="397229" y="14457"/>
                  <a:pt x="395219" y="16867"/>
                  <a:pt x="395219" y="19678"/>
                </a:cubicBezTo>
                <a:lnTo>
                  <a:pt x="395219" y="85540"/>
                </a:lnTo>
                <a:lnTo>
                  <a:pt x="395219" y="157024"/>
                </a:lnTo>
                <a:lnTo>
                  <a:pt x="395219" y="222484"/>
                </a:lnTo>
                <a:cubicBezTo>
                  <a:pt x="395219" y="225696"/>
                  <a:pt x="397229" y="228106"/>
                  <a:pt x="400446" y="228106"/>
                </a:cubicBezTo>
                <a:lnTo>
                  <a:pt x="451909" y="228106"/>
                </a:lnTo>
                <a:cubicBezTo>
                  <a:pt x="454724" y="228106"/>
                  <a:pt x="456734" y="226098"/>
                  <a:pt x="456734" y="222885"/>
                </a:cubicBezTo>
                <a:lnTo>
                  <a:pt x="456734" y="222484"/>
                </a:lnTo>
                <a:lnTo>
                  <a:pt x="456734" y="19678"/>
                </a:lnTo>
                <a:cubicBezTo>
                  <a:pt x="456734" y="16465"/>
                  <a:pt x="454724" y="14457"/>
                  <a:pt x="451909" y="14457"/>
                </a:cubicBezTo>
                <a:close/>
                <a:moveTo>
                  <a:pt x="95689" y="14457"/>
                </a:moveTo>
                <a:cubicBezTo>
                  <a:pt x="92874" y="14457"/>
                  <a:pt x="90462" y="16465"/>
                  <a:pt x="90462" y="19678"/>
                </a:cubicBezTo>
                <a:lnTo>
                  <a:pt x="90462" y="222484"/>
                </a:lnTo>
                <a:lnTo>
                  <a:pt x="90462" y="222885"/>
                </a:lnTo>
                <a:cubicBezTo>
                  <a:pt x="90462" y="226098"/>
                  <a:pt x="92874" y="228106"/>
                  <a:pt x="95689" y="228106"/>
                </a:cubicBezTo>
                <a:lnTo>
                  <a:pt x="147152" y="228106"/>
                </a:lnTo>
                <a:cubicBezTo>
                  <a:pt x="149966" y="228106"/>
                  <a:pt x="152378" y="225696"/>
                  <a:pt x="152378" y="222484"/>
                </a:cubicBezTo>
                <a:lnTo>
                  <a:pt x="152378" y="157024"/>
                </a:lnTo>
                <a:lnTo>
                  <a:pt x="152378" y="85540"/>
                </a:lnTo>
                <a:lnTo>
                  <a:pt x="152378" y="19678"/>
                </a:lnTo>
                <a:cubicBezTo>
                  <a:pt x="152378" y="16867"/>
                  <a:pt x="149966" y="14457"/>
                  <a:pt x="147152" y="14457"/>
                </a:cubicBezTo>
                <a:close/>
                <a:moveTo>
                  <a:pt x="19701" y="14457"/>
                </a:moveTo>
                <a:cubicBezTo>
                  <a:pt x="16484" y="14457"/>
                  <a:pt x="14474" y="16867"/>
                  <a:pt x="14474" y="19678"/>
                </a:cubicBezTo>
                <a:lnTo>
                  <a:pt x="14474" y="222484"/>
                </a:lnTo>
                <a:cubicBezTo>
                  <a:pt x="14474" y="225696"/>
                  <a:pt x="16484" y="228106"/>
                  <a:pt x="19701" y="228106"/>
                </a:cubicBezTo>
                <a:lnTo>
                  <a:pt x="71163" y="228106"/>
                </a:lnTo>
                <a:cubicBezTo>
                  <a:pt x="73978" y="228106"/>
                  <a:pt x="76390" y="226098"/>
                  <a:pt x="76390" y="222885"/>
                </a:cubicBezTo>
                <a:lnTo>
                  <a:pt x="76390" y="222484"/>
                </a:lnTo>
                <a:lnTo>
                  <a:pt x="76390" y="19678"/>
                </a:lnTo>
                <a:cubicBezTo>
                  <a:pt x="76390" y="16465"/>
                  <a:pt x="73978" y="14457"/>
                  <a:pt x="71163" y="14457"/>
                </a:cubicBezTo>
                <a:close/>
                <a:moveTo>
                  <a:pt x="19701" y="0"/>
                </a:moveTo>
                <a:lnTo>
                  <a:pt x="71163" y="0"/>
                </a:lnTo>
                <a:cubicBezTo>
                  <a:pt x="75586" y="0"/>
                  <a:pt x="80009" y="2008"/>
                  <a:pt x="83225" y="4819"/>
                </a:cubicBezTo>
                <a:cubicBezTo>
                  <a:pt x="86844" y="2008"/>
                  <a:pt x="91266" y="0"/>
                  <a:pt x="95689" y="0"/>
                </a:cubicBezTo>
                <a:lnTo>
                  <a:pt x="147152" y="0"/>
                </a:lnTo>
                <a:cubicBezTo>
                  <a:pt x="158007" y="0"/>
                  <a:pt x="166852" y="8835"/>
                  <a:pt x="166852" y="19678"/>
                </a:cubicBezTo>
                <a:lnTo>
                  <a:pt x="166852" y="85540"/>
                </a:lnTo>
                <a:lnTo>
                  <a:pt x="380745" y="85540"/>
                </a:lnTo>
                <a:lnTo>
                  <a:pt x="380745" y="19678"/>
                </a:lnTo>
                <a:cubicBezTo>
                  <a:pt x="380745" y="8835"/>
                  <a:pt x="389590" y="0"/>
                  <a:pt x="400446" y="0"/>
                </a:cubicBezTo>
                <a:lnTo>
                  <a:pt x="451909" y="0"/>
                </a:lnTo>
                <a:cubicBezTo>
                  <a:pt x="456734" y="0"/>
                  <a:pt x="460754" y="2008"/>
                  <a:pt x="463971" y="4819"/>
                </a:cubicBezTo>
                <a:cubicBezTo>
                  <a:pt x="467589" y="2008"/>
                  <a:pt x="471610" y="0"/>
                  <a:pt x="476434" y="0"/>
                </a:cubicBezTo>
                <a:lnTo>
                  <a:pt x="527897" y="0"/>
                </a:lnTo>
                <a:cubicBezTo>
                  <a:pt x="538753" y="0"/>
                  <a:pt x="547598" y="8835"/>
                  <a:pt x="547598" y="19678"/>
                </a:cubicBezTo>
                <a:lnTo>
                  <a:pt x="547598" y="222484"/>
                </a:lnTo>
                <a:cubicBezTo>
                  <a:pt x="547598" y="233728"/>
                  <a:pt x="538753" y="242563"/>
                  <a:pt x="527897" y="242563"/>
                </a:cubicBezTo>
                <a:lnTo>
                  <a:pt x="476434" y="242563"/>
                </a:lnTo>
                <a:cubicBezTo>
                  <a:pt x="471610" y="242563"/>
                  <a:pt x="467589" y="240556"/>
                  <a:pt x="463971" y="237744"/>
                </a:cubicBezTo>
                <a:cubicBezTo>
                  <a:pt x="460754" y="240556"/>
                  <a:pt x="456734" y="242563"/>
                  <a:pt x="451909" y="242563"/>
                </a:cubicBezTo>
                <a:lnTo>
                  <a:pt x="400446" y="242563"/>
                </a:lnTo>
                <a:cubicBezTo>
                  <a:pt x="389590" y="242563"/>
                  <a:pt x="380745" y="233728"/>
                  <a:pt x="380745" y="222484"/>
                </a:cubicBezTo>
                <a:lnTo>
                  <a:pt x="380745" y="157024"/>
                </a:lnTo>
                <a:lnTo>
                  <a:pt x="166852" y="157024"/>
                </a:lnTo>
                <a:lnTo>
                  <a:pt x="166852" y="222484"/>
                </a:lnTo>
                <a:cubicBezTo>
                  <a:pt x="166852" y="233728"/>
                  <a:pt x="158007" y="242563"/>
                  <a:pt x="147152" y="242563"/>
                </a:cubicBezTo>
                <a:lnTo>
                  <a:pt x="95689" y="242563"/>
                </a:lnTo>
                <a:cubicBezTo>
                  <a:pt x="91266" y="242563"/>
                  <a:pt x="86844" y="240556"/>
                  <a:pt x="83225" y="237744"/>
                </a:cubicBezTo>
                <a:cubicBezTo>
                  <a:pt x="80009" y="240556"/>
                  <a:pt x="75586" y="242563"/>
                  <a:pt x="71163" y="242563"/>
                </a:cubicBezTo>
                <a:lnTo>
                  <a:pt x="19701" y="242563"/>
                </a:lnTo>
                <a:cubicBezTo>
                  <a:pt x="8845" y="242563"/>
                  <a:pt x="0" y="233728"/>
                  <a:pt x="0" y="222484"/>
                </a:cubicBezTo>
                <a:lnTo>
                  <a:pt x="0" y="19678"/>
                </a:lnTo>
                <a:cubicBezTo>
                  <a:pt x="0" y="8835"/>
                  <a:pt x="8845" y="0"/>
                  <a:pt x="19701" y="0"/>
                </a:cubicBezTo>
                <a:close/>
              </a:path>
            </a:pathLst>
          </a:custGeom>
          <a:solidFill>
            <a:schemeClr val="bg1"/>
          </a:solidFill>
          <a:ln>
            <a:noFill/>
          </a:ln>
          <a:effectLst/>
        </p:spPr>
        <p:txBody>
          <a:bodyPr wrap="square" anchor="ctr">
            <a:noAutofit/>
          </a:bodyPr>
          <a:lstStyle/>
          <a:p>
            <a:endParaRPr lang="en-US"/>
          </a:p>
        </p:txBody>
      </p:sp>
      <p:sp>
        <p:nvSpPr>
          <p:cNvPr id="44" name="Freeform 49">
            <a:extLst>
              <a:ext uri="{FF2B5EF4-FFF2-40B4-BE49-F238E27FC236}">
                <a16:creationId xmlns:a16="http://schemas.microsoft.com/office/drawing/2014/main" id="{5E7672E0-3312-764D-8A18-630ABE283C97}"/>
              </a:ext>
            </a:extLst>
          </p:cNvPr>
          <p:cNvSpPr>
            <a:spLocks noChangeArrowheads="1"/>
          </p:cNvSpPr>
          <p:nvPr/>
        </p:nvSpPr>
        <p:spPr bwMode="auto">
          <a:xfrm>
            <a:off x="8340520" y="875933"/>
            <a:ext cx="531752" cy="531354"/>
          </a:xfrm>
          <a:custGeom>
            <a:avLst/>
            <a:gdLst>
              <a:gd name="connsiteX0" fmla="*/ 266095 w 531752"/>
              <a:gd name="connsiteY0" fmla="*/ 410166 h 531354"/>
              <a:gd name="connsiteX1" fmla="*/ 272818 w 531752"/>
              <a:gd name="connsiteY1" fmla="*/ 417525 h 531354"/>
              <a:gd name="connsiteX2" fmla="*/ 272818 w 531752"/>
              <a:gd name="connsiteY2" fmla="*/ 432651 h 531354"/>
              <a:gd name="connsiteX3" fmla="*/ 266095 w 531752"/>
              <a:gd name="connsiteY3" fmla="*/ 440009 h 531354"/>
              <a:gd name="connsiteX4" fmla="*/ 258977 w 531752"/>
              <a:gd name="connsiteY4" fmla="*/ 432651 h 531354"/>
              <a:gd name="connsiteX5" fmla="*/ 258977 w 531752"/>
              <a:gd name="connsiteY5" fmla="*/ 417525 h 531354"/>
              <a:gd name="connsiteX6" fmla="*/ 266095 w 531752"/>
              <a:gd name="connsiteY6" fmla="*/ 410166 h 531354"/>
              <a:gd name="connsiteX7" fmla="*/ 417603 w 531752"/>
              <a:gd name="connsiteY7" fmla="*/ 258899 h 531354"/>
              <a:gd name="connsiteX8" fmla="*/ 433137 w 531752"/>
              <a:gd name="connsiteY8" fmla="*/ 258899 h 531354"/>
              <a:gd name="connsiteX9" fmla="*/ 440087 w 531752"/>
              <a:gd name="connsiteY9" fmla="*/ 265825 h 531354"/>
              <a:gd name="connsiteX10" fmla="*/ 433137 w 531752"/>
              <a:gd name="connsiteY10" fmla="*/ 272751 h 531354"/>
              <a:gd name="connsiteX11" fmla="*/ 417603 w 531752"/>
              <a:gd name="connsiteY11" fmla="*/ 272751 h 531354"/>
              <a:gd name="connsiteX12" fmla="*/ 410244 w 531752"/>
              <a:gd name="connsiteY12" fmla="*/ 265825 h 531354"/>
              <a:gd name="connsiteX13" fmla="*/ 417603 w 531752"/>
              <a:gd name="connsiteY13" fmla="*/ 258899 h 531354"/>
              <a:gd name="connsiteX14" fmla="*/ 98957 w 531752"/>
              <a:gd name="connsiteY14" fmla="*/ 258899 h 531354"/>
              <a:gd name="connsiteX15" fmla="*/ 114285 w 531752"/>
              <a:gd name="connsiteY15" fmla="*/ 258899 h 531354"/>
              <a:gd name="connsiteX16" fmla="*/ 121546 w 531752"/>
              <a:gd name="connsiteY16" fmla="*/ 265825 h 531354"/>
              <a:gd name="connsiteX17" fmla="*/ 114285 w 531752"/>
              <a:gd name="connsiteY17" fmla="*/ 272751 h 531354"/>
              <a:gd name="connsiteX18" fmla="*/ 98957 w 531752"/>
              <a:gd name="connsiteY18" fmla="*/ 272751 h 531354"/>
              <a:gd name="connsiteX19" fmla="*/ 91697 w 531752"/>
              <a:gd name="connsiteY19" fmla="*/ 265825 h 531354"/>
              <a:gd name="connsiteX20" fmla="*/ 98957 w 531752"/>
              <a:gd name="connsiteY20" fmla="*/ 258899 h 531354"/>
              <a:gd name="connsiteX21" fmla="*/ 266287 w 531752"/>
              <a:gd name="connsiteY21" fmla="*/ 173479 h 531354"/>
              <a:gd name="connsiteX22" fmla="*/ 273189 w 531752"/>
              <a:gd name="connsiteY22" fmla="*/ 180683 h 531354"/>
              <a:gd name="connsiteX23" fmla="*/ 273189 w 531752"/>
              <a:gd name="connsiteY23" fmla="*/ 258328 h 531354"/>
              <a:gd name="connsiteX24" fmla="*/ 381176 w 531752"/>
              <a:gd name="connsiteY24" fmla="*/ 258328 h 531354"/>
              <a:gd name="connsiteX25" fmla="*/ 388483 w 531752"/>
              <a:gd name="connsiteY25" fmla="*/ 265532 h 531354"/>
              <a:gd name="connsiteX26" fmla="*/ 381176 w 531752"/>
              <a:gd name="connsiteY26" fmla="*/ 272736 h 531354"/>
              <a:gd name="connsiteX27" fmla="*/ 269941 w 531752"/>
              <a:gd name="connsiteY27" fmla="*/ 272736 h 531354"/>
              <a:gd name="connsiteX28" fmla="*/ 258980 w 531752"/>
              <a:gd name="connsiteY28" fmla="*/ 261930 h 531354"/>
              <a:gd name="connsiteX29" fmla="*/ 258980 w 531752"/>
              <a:gd name="connsiteY29" fmla="*/ 180683 h 531354"/>
              <a:gd name="connsiteX30" fmla="*/ 266287 w 531752"/>
              <a:gd name="connsiteY30" fmla="*/ 173479 h 531354"/>
              <a:gd name="connsiteX31" fmla="*/ 266095 w 531752"/>
              <a:gd name="connsiteY31" fmla="*/ 91619 h 531354"/>
              <a:gd name="connsiteX32" fmla="*/ 272818 w 531752"/>
              <a:gd name="connsiteY32" fmla="*/ 99078 h 531354"/>
              <a:gd name="connsiteX33" fmla="*/ 272818 w 531752"/>
              <a:gd name="connsiteY33" fmla="*/ 114412 h 531354"/>
              <a:gd name="connsiteX34" fmla="*/ 266095 w 531752"/>
              <a:gd name="connsiteY34" fmla="*/ 121457 h 531354"/>
              <a:gd name="connsiteX35" fmla="*/ 258977 w 531752"/>
              <a:gd name="connsiteY35" fmla="*/ 114412 h 531354"/>
              <a:gd name="connsiteX36" fmla="*/ 258977 w 531752"/>
              <a:gd name="connsiteY36" fmla="*/ 99078 h 531354"/>
              <a:gd name="connsiteX37" fmla="*/ 266095 w 531752"/>
              <a:gd name="connsiteY37" fmla="*/ 91619 h 531354"/>
              <a:gd name="connsiteX38" fmla="*/ 266786 w 531752"/>
              <a:gd name="connsiteY38" fmla="*/ 81238 h 531354"/>
              <a:gd name="connsiteX39" fmla="*/ 83097 w 531752"/>
              <a:gd name="connsiteY39" fmla="*/ 264926 h 531354"/>
              <a:gd name="connsiteX40" fmla="*/ 266786 w 531752"/>
              <a:gd name="connsiteY40" fmla="*/ 449018 h 531354"/>
              <a:gd name="connsiteX41" fmla="*/ 450475 w 531752"/>
              <a:gd name="connsiteY41" fmla="*/ 264926 h 531354"/>
              <a:gd name="connsiteX42" fmla="*/ 266786 w 531752"/>
              <a:gd name="connsiteY42" fmla="*/ 81238 h 531354"/>
              <a:gd name="connsiteX43" fmla="*/ 266786 w 531752"/>
              <a:gd name="connsiteY43" fmla="*/ 66704 h 531354"/>
              <a:gd name="connsiteX44" fmla="*/ 465008 w 531752"/>
              <a:gd name="connsiteY44" fmla="*/ 264926 h 531354"/>
              <a:gd name="connsiteX45" fmla="*/ 266786 w 531752"/>
              <a:gd name="connsiteY45" fmla="*/ 463148 h 531354"/>
              <a:gd name="connsiteX46" fmla="*/ 68563 w 531752"/>
              <a:gd name="connsiteY46" fmla="*/ 264926 h 531354"/>
              <a:gd name="connsiteX47" fmla="*/ 266786 w 531752"/>
              <a:gd name="connsiteY47" fmla="*/ 66704 h 531354"/>
              <a:gd name="connsiteX48" fmla="*/ 57489 w 531752"/>
              <a:gd name="connsiteY48" fmla="*/ 65329 h 531354"/>
              <a:gd name="connsiteX49" fmla="*/ 91028 w 531752"/>
              <a:gd name="connsiteY49" fmla="*/ 67348 h 531354"/>
              <a:gd name="connsiteX50" fmla="*/ 97898 w 531752"/>
              <a:gd name="connsiteY50" fmla="*/ 73809 h 531354"/>
              <a:gd name="connsiteX51" fmla="*/ 99514 w 531752"/>
              <a:gd name="connsiteY51" fmla="*/ 107731 h 531354"/>
              <a:gd name="connsiteX52" fmla="*/ 93049 w 531752"/>
              <a:gd name="connsiteY52" fmla="*/ 115001 h 531354"/>
              <a:gd name="connsiteX53" fmla="*/ 92645 w 531752"/>
              <a:gd name="connsiteY53" fmla="*/ 115001 h 531354"/>
              <a:gd name="connsiteX54" fmla="*/ 85775 w 531752"/>
              <a:gd name="connsiteY54" fmla="*/ 108135 h 531354"/>
              <a:gd name="connsiteX55" fmla="*/ 84563 w 531752"/>
              <a:gd name="connsiteY55" fmla="*/ 90770 h 531354"/>
              <a:gd name="connsiteX56" fmla="*/ 13847 w 531752"/>
              <a:gd name="connsiteY56" fmla="*/ 265227 h 531354"/>
              <a:gd name="connsiteX57" fmla="*/ 87796 w 531752"/>
              <a:gd name="connsiteY57" fmla="*/ 443318 h 531354"/>
              <a:gd name="connsiteX58" fmla="*/ 415110 w 531752"/>
              <a:gd name="connsiteY58" fmla="*/ 468356 h 531354"/>
              <a:gd name="connsiteX59" fmla="*/ 425212 w 531752"/>
              <a:gd name="connsiteY59" fmla="*/ 469971 h 531354"/>
              <a:gd name="connsiteX60" fmla="*/ 423596 w 531752"/>
              <a:gd name="connsiteY60" fmla="*/ 479663 h 531354"/>
              <a:gd name="connsiteX61" fmla="*/ 266000 w 531752"/>
              <a:gd name="connsiteY61" fmla="*/ 531354 h 531354"/>
              <a:gd name="connsiteX62" fmla="*/ 247008 w 531752"/>
              <a:gd name="connsiteY62" fmla="*/ 530547 h 531354"/>
              <a:gd name="connsiteX63" fmla="*/ 77693 w 531752"/>
              <a:gd name="connsiteY63" fmla="*/ 453414 h 531354"/>
              <a:gd name="connsiteX64" fmla="*/ 74461 w 531752"/>
              <a:gd name="connsiteY64" fmla="*/ 80675 h 531354"/>
              <a:gd name="connsiteX65" fmla="*/ 56681 w 531752"/>
              <a:gd name="connsiteY65" fmla="*/ 79463 h 531354"/>
              <a:gd name="connsiteX66" fmla="*/ 50215 w 531752"/>
              <a:gd name="connsiteY66" fmla="*/ 72194 h 531354"/>
              <a:gd name="connsiteX67" fmla="*/ 57489 w 531752"/>
              <a:gd name="connsiteY67" fmla="*/ 65329 h 531354"/>
              <a:gd name="connsiteX68" fmla="*/ 285773 w 531752"/>
              <a:gd name="connsiteY68" fmla="*/ 668 h 531354"/>
              <a:gd name="connsiteX69" fmla="*/ 454322 w 531752"/>
              <a:gd name="connsiteY69" fmla="*/ 78112 h 531354"/>
              <a:gd name="connsiteX70" fmla="*/ 457951 w 531752"/>
              <a:gd name="connsiteY70" fmla="*/ 450004 h 531354"/>
              <a:gd name="connsiteX71" fmla="*/ 474483 w 531752"/>
              <a:gd name="connsiteY71" fmla="*/ 450810 h 531354"/>
              <a:gd name="connsiteX72" fmla="*/ 481741 w 531752"/>
              <a:gd name="connsiteY72" fmla="*/ 458474 h 531354"/>
              <a:gd name="connsiteX73" fmla="*/ 474483 w 531752"/>
              <a:gd name="connsiteY73" fmla="*/ 464928 h 531354"/>
              <a:gd name="connsiteX74" fmla="*/ 473677 w 531752"/>
              <a:gd name="connsiteY74" fmla="*/ 464928 h 531354"/>
              <a:gd name="connsiteX75" fmla="*/ 440209 w 531752"/>
              <a:gd name="connsiteY75" fmla="*/ 463314 h 531354"/>
              <a:gd name="connsiteX76" fmla="*/ 433354 w 531752"/>
              <a:gd name="connsiteY76" fmla="*/ 456457 h 531354"/>
              <a:gd name="connsiteX77" fmla="*/ 431741 w 531752"/>
              <a:gd name="connsiteY77" fmla="*/ 422979 h 531354"/>
              <a:gd name="connsiteX78" fmla="*/ 438596 w 531752"/>
              <a:gd name="connsiteY78" fmla="*/ 415315 h 531354"/>
              <a:gd name="connsiteX79" fmla="*/ 445854 w 531752"/>
              <a:gd name="connsiteY79" fmla="*/ 421769 h 531354"/>
              <a:gd name="connsiteX80" fmla="*/ 447064 w 531752"/>
              <a:gd name="connsiteY80" fmla="*/ 440727 h 531354"/>
              <a:gd name="connsiteX81" fmla="*/ 517628 w 531752"/>
              <a:gd name="connsiteY81" fmla="*/ 265671 h 531354"/>
              <a:gd name="connsiteX82" fmla="*/ 444241 w 531752"/>
              <a:gd name="connsiteY82" fmla="*/ 87792 h 531354"/>
              <a:gd name="connsiteX83" fmla="*/ 118434 w 531752"/>
              <a:gd name="connsiteY83" fmla="*/ 62785 h 531354"/>
              <a:gd name="connsiteX84" fmla="*/ 108353 w 531752"/>
              <a:gd name="connsiteY84" fmla="*/ 60768 h 531354"/>
              <a:gd name="connsiteX85" fmla="*/ 109966 w 531752"/>
              <a:gd name="connsiteY85" fmla="*/ 51087 h 531354"/>
              <a:gd name="connsiteX86" fmla="*/ 285773 w 531752"/>
              <a:gd name="connsiteY86" fmla="*/ 668 h 53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531752" h="531354">
                <a:moveTo>
                  <a:pt x="266095" y="410166"/>
                </a:moveTo>
                <a:cubicBezTo>
                  <a:pt x="270050" y="410166"/>
                  <a:pt x="272818" y="413437"/>
                  <a:pt x="272818" y="417525"/>
                </a:cubicBezTo>
                <a:lnTo>
                  <a:pt x="272818" y="432651"/>
                </a:lnTo>
                <a:cubicBezTo>
                  <a:pt x="272818" y="436739"/>
                  <a:pt x="270050" y="440009"/>
                  <a:pt x="266095" y="440009"/>
                </a:cubicBezTo>
                <a:cubicBezTo>
                  <a:pt x="262141" y="440009"/>
                  <a:pt x="258977" y="436739"/>
                  <a:pt x="258977" y="432651"/>
                </a:cubicBezTo>
                <a:lnTo>
                  <a:pt x="258977" y="417525"/>
                </a:lnTo>
                <a:cubicBezTo>
                  <a:pt x="258977" y="413437"/>
                  <a:pt x="262141" y="410166"/>
                  <a:pt x="266095" y="410166"/>
                </a:cubicBezTo>
                <a:close/>
                <a:moveTo>
                  <a:pt x="417603" y="258899"/>
                </a:moveTo>
                <a:lnTo>
                  <a:pt x="433137" y="258899"/>
                </a:lnTo>
                <a:cubicBezTo>
                  <a:pt x="437226" y="258899"/>
                  <a:pt x="440087" y="262362"/>
                  <a:pt x="440087" y="265825"/>
                </a:cubicBezTo>
                <a:cubicBezTo>
                  <a:pt x="440087" y="269673"/>
                  <a:pt x="437226" y="272751"/>
                  <a:pt x="433137" y="272751"/>
                </a:cubicBezTo>
                <a:lnTo>
                  <a:pt x="417603" y="272751"/>
                </a:lnTo>
                <a:cubicBezTo>
                  <a:pt x="413923" y="272751"/>
                  <a:pt x="410244" y="269673"/>
                  <a:pt x="410244" y="265825"/>
                </a:cubicBezTo>
                <a:cubicBezTo>
                  <a:pt x="410244" y="262362"/>
                  <a:pt x="413923" y="258899"/>
                  <a:pt x="417603" y="258899"/>
                </a:cubicBezTo>
                <a:close/>
                <a:moveTo>
                  <a:pt x="98957" y="258899"/>
                </a:moveTo>
                <a:lnTo>
                  <a:pt x="114285" y="258899"/>
                </a:lnTo>
                <a:cubicBezTo>
                  <a:pt x="118319" y="258899"/>
                  <a:pt x="121546" y="262362"/>
                  <a:pt x="121546" y="265825"/>
                </a:cubicBezTo>
                <a:cubicBezTo>
                  <a:pt x="121546" y="269673"/>
                  <a:pt x="118319" y="272751"/>
                  <a:pt x="114285" y="272751"/>
                </a:cubicBezTo>
                <a:lnTo>
                  <a:pt x="98957" y="272751"/>
                </a:lnTo>
                <a:cubicBezTo>
                  <a:pt x="95327" y="272751"/>
                  <a:pt x="91697" y="269673"/>
                  <a:pt x="91697" y="265825"/>
                </a:cubicBezTo>
                <a:cubicBezTo>
                  <a:pt x="91697" y="262362"/>
                  <a:pt x="95327" y="258899"/>
                  <a:pt x="98957" y="258899"/>
                </a:cubicBezTo>
                <a:close/>
                <a:moveTo>
                  <a:pt x="266287" y="173479"/>
                </a:moveTo>
                <a:cubicBezTo>
                  <a:pt x="270347" y="173479"/>
                  <a:pt x="273189" y="176681"/>
                  <a:pt x="273189" y="180683"/>
                </a:cubicBezTo>
                <a:lnTo>
                  <a:pt x="273189" y="258328"/>
                </a:lnTo>
                <a:lnTo>
                  <a:pt x="381176" y="258328"/>
                </a:lnTo>
                <a:cubicBezTo>
                  <a:pt x="384829" y="258328"/>
                  <a:pt x="388483" y="261930"/>
                  <a:pt x="388483" y="265532"/>
                </a:cubicBezTo>
                <a:cubicBezTo>
                  <a:pt x="388483" y="269534"/>
                  <a:pt x="384829" y="272736"/>
                  <a:pt x="381176" y="272736"/>
                </a:cubicBezTo>
                <a:lnTo>
                  <a:pt x="269941" y="272736"/>
                </a:lnTo>
                <a:cubicBezTo>
                  <a:pt x="264257" y="272736"/>
                  <a:pt x="258980" y="267933"/>
                  <a:pt x="258980" y="261930"/>
                </a:cubicBezTo>
                <a:lnTo>
                  <a:pt x="258980" y="180683"/>
                </a:lnTo>
                <a:cubicBezTo>
                  <a:pt x="258980" y="176681"/>
                  <a:pt x="262228" y="173479"/>
                  <a:pt x="266287" y="173479"/>
                </a:cubicBezTo>
                <a:close/>
                <a:moveTo>
                  <a:pt x="266095" y="91619"/>
                </a:moveTo>
                <a:cubicBezTo>
                  <a:pt x="270050" y="91619"/>
                  <a:pt x="272818" y="94934"/>
                  <a:pt x="272818" y="99078"/>
                </a:cubicBezTo>
                <a:lnTo>
                  <a:pt x="272818" y="114412"/>
                </a:lnTo>
                <a:cubicBezTo>
                  <a:pt x="272818" y="118556"/>
                  <a:pt x="270050" y="121457"/>
                  <a:pt x="266095" y="121457"/>
                </a:cubicBezTo>
                <a:cubicBezTo>
                  <a:pt x="262141" y="121457"/>
                  <a:pt x="258977" y="118556"/>
                  <a:pt x="258977" y="114412"/>
                </a:cubicBezTo>
                <a:lnTo>
                  <a:pt x="258977" y="99078"/>
                </a:lnTo>
                <a:cubicBezTo>
                  <a:pt x="258977" y="94934"/>
                  <a:pt x="262141" y="91619"/>
                  <a:pt x="266095" y="91619"/>
                </a:cubicBezTo>
                <a:close/>
                <a:moveTo>
                  <a:pt x="266786" y="81238"/>
                </a:moveTo>
                <a:cubicBezTo>
                  <a:pt x="165454" y="81238"/>
                  <a:pt x="83097" y="163595"/>
                  <a:pt x="83097" y="264926"/>
                </a:cubicBezTo>
                <a:cubicBezTo>
                  <a:pt x="83097" y="366258"/>
                  <a:pt x="165454" y="449018"/>
                  <a:pt x="266786" y="449018"/>
                </a:cubicBezTo>
                <a:cubicBezTo>
                  <a:pt x="368117" y="449018"/>
                  <a:pt x="450475" y="366258"/>
                  <a:pt x="450475" y="264926"/>
                </a:cubicBezTo>
                <a:cubicBezTo>
                  <a:pt x="450475" y="163595"/>
                  <a:pt x="368117" y="81238"/>
                  <a:pt x="266786" y="81238"/>
                </a:cubicBezTo>
                <a:close/>
                <a:moveTo>
                  <a:pt x="266786" y="66704"/>
                </a:moveTo>
                <a:cubicBezTo>
                  <a:pt x="376192" y="66704"/>
                  <a:pt x="465008" y="155520"/>
                  <a:pt x="465008" y="264926"/>
                </a:cubicBezTo>
                <a:cubicBezTo>
                  <a:pt x="465008" y="374332"/>
                  <a:pt x="376192" y="463148"/>
                  <a:pt x="266786" y="463148"/>
                </a:cubicBezTo>
                <a:cubicBezTo>
                  <a:pt x="157783" y="463148"/>
                  <a:pt x="68563" y="374332"/>
                  <a:pt x="68563" y="264926"/>
                </a:cubicBezTo>
                <a:cubicBezTo>
                  <a:pt x="68563" y="155520"/>
                  <a:pt x="157783" y="66704"/>
                  <a:pt x="266786" y="66704"/>
                </a:cubicBezTo>
                <a:close/>
                <a:moveTo>
                  <a:pt x="57489" y="65329"/>
                </a:moveTo>
                <a:lnTo>
                  <a:pt x="91028" y="67348"/>
                </a:lnTo>
                <a:cubicBezTo>
                  <a:pt x="94665" y="67348"/>
                  <a:pt x="97898" y="70175"/>
                  <a:pt x="97898" y="73809"/>
                </a:cubicBezTo>
                <a:lnTo>
                  <a:pt x="99514" y="107731"/>
                </a:lnTo>
                <a:cubicBezTo>
                  <a:pt x="99918" y="111366"/>
                  <a:pt x="97090" y="115001"/>
                  <a:pt x="93049" y="115001"/>
                </a:cubicBezTo>
                <a:lnTo>
                  <a:pt x="92645" y="115001"/>
                </a:lnTo>
                <a:cubicBezTo>
                  <a:pt x="89008" y="115001"/>
                  <a:pt x="85775" y="112174"/>
                  <a:pt x="85775" y="108135"/>
                </a:cubicBezTo>
                <a:lnTo>
                  <a:pt x="84563" y="90770"/>
                </a:lnTo>
                <a:cubicBezTo>
                  <a:pt x="39305" y="138019"/>
                  <a:pt x="13847" y="199402"/>
                  <a:pt x="13847" y="265227"/>
                </a:cubicBezTo>
                <a:cubicBezTo>
                  <a:pt x="13847" y="332668"/>
                  <a:pt x="40517" y="396070"/>
                  <a:pt x="87796" y="443318"/>
                </a:cubicBezTo>
                <a:cubicBezTo>
                  <a:pt x="175080" y="530547"/>
                  <a:pt x="315703" y="541450"/>
                  <a:pt x="415110" y="468356"/>
                </a:cubicBezTo>
                <a:cubicBezTo>
                  <a:pt x="418343" y="465933"/>
                  <a:pt x="422788" y="466741"/>
                  <a:pt x="425212" y="469971"/>
                </a:cubicBezTo>
                <a:cubicBezTo>
                  <a:pt x="427637" y="472798"/>
                  <a:pt x="426829" y="477644"/>
                  <a:pt x="423596" y="479663"/>
                </a:cubicBezTo>
                <a:cubicBezTo>
                  <a:pt x="377934" y="513182"/>
                  <a:pt x="322977" y="531354"/>
                  <a:pt x="266000" y="531354"/>
                </a:cubicBezTo>
                <a:cubicBezTo>
                  <a:pt x="259535" y="531354"/>
                  <a:pt x="253473" y="531354"/>
                  <a:pt x="247008" y="530547"/>
                </a:cubicBezTo>
                <a:cubicBezTo>
                  <a:pt x="183161" y="526508"/>
                  <a:pt x="122952" y="498644"/>
                  <a:pt x="77693" y="453414"/>
                </a:cubicBezTo>
                <a:cubicBezTo>
                  <a:pt x="-24946" y="350840"/>
                  <a:pt x="-25754" y="184864"/>
                  <a:pt x="74461" y="80675"/>
                </a:cubicBezTo>
                <a:lnTo>
                  <a:pt x="56681" y="79463"/>
                </a:lnTo>
                <a:cubicBezTo>
                  <a:pt x="53044" y="79463"/>
                  <a:pt x="49811" y="76232"/>
                  <a:pt x="50215" y="72194"/>
                </a:cubicBezTo>
                <a:cubicBezTo>
                  <a:pt x="50215" y="68156"/>
                  <a:pt x="53852" y="64925"/>
                  <a:pt x="57489" y="65329"/>
                </a:cubicBezTo>
                <a:close/>
                <a:moveTo>
                  <a:pt x="285773" y="668"/>
                </a:moveTo>
                <a:cubicBezTo>
                  <a:pt x="349080" y="5508"/>
                  <a:pt x="409160" y="32936"/>
                  <a:pt x="454322" y="78112"/>
                </a:cubicBezTo>
                <a:cubicBezTo>
                  <a:pt x="556338" y="180160"/>
                  <a:pt x="557548" y="345939"/>
                  <a:pt x="457951" y="450004"/>
                </a:cubicBezTo>
                <a:lnTo>
                  <a:pt x="474483" y="450810"/>
                </a:lnTo>
                <a:cubicBezTo>
                  <a:pt x="478515" y="451214"/>
                  <a:pt x="481741" y="454441"/>
                  <a:pt x="481741" y="458474"/>
                </a:cubicBezTo>
                <a:cubicBezTo>
                  <a:pt x="481338" y="462104"/>
                  <a:pt x="478112" y="464928"/>
                  <a:pt x="474483" y="464928"/>
                </a:cubicBezTo>
                <a:cubicBezTo>
                  <a:pt x="474080" y="464928"/>
                  <a:pt x="474080" y="464928"/>
                  <a:pt x="473677" y="464928"/>
                </a:cubicBezTo>
                <a:lnTo>
                  <a:pt x="440209" y="463314"/>
                </a:lnTo>
                <a:cubicBezTo>
                  <a:pt x="436580" y="462911"/>
                  <a:pt x="433757" y="460087"/>
                  <a:pt x="433354" y="456457"/>
                </a:cubicBezTo>
                <a:lnTo>
                  <a:pt x="431741" y="422979"/>
                </a:lnTo>
                <a:cubicBezTo>
                  <a:pt x="431741" y="418945"/>
                  <a:pt x="434564" y="415719"/>
                  <a:pt x="438596" y="415315"/>
                </a:cubicBezTo>
                <a:cubicBezTo>
                  <a:pt x="442628" y="414912"/>
                  <a:pt x="445854" y="418139"/>
                  <a:pt x="445854" y="421769"/>
                </a:cubicBezTo>
                <a:lnTo>
                  <a:pt x="447064" y="440727"/>
                </a:lnTo>
                <a:cubicBezTo>
                  <a:pt x="492628" y="393534"/>
                  <a:pt x="517628" y="331418"/>
                  <a:pt x="517628" y="265671"/>
                </a:cubicBezTo>
                <a:cubicBezTo>
                  <a:pt x="517628" y="198715"/>
                  <a:pt x="491822" y="135388"/>
                  <a:pt x="444241" y="87792"/>
                </a:cubicBezTo>
                <a:cubicBezTo>
                  <a:pt x="357547" y="1072"/>
                  <a:pt x="217224" y="-9819"/>
                  <a:pt x="118434" y="62785"/>
                </a:cubicBezTo>
                <a:cubicBezTo>
                  <a:pt x="115208" y="64801"/>
                  <a:pt x="110369" y="64398"/>
                  <a:pt x="108353" y="60768"/>
                </a:cubicBezTo>
                <a:cubicBezTo>
                  <a:pt x="105934" y="57944"/>
                  <a:pt x="106337" y="53507"/>
                  <a:pt x="109966" y="51087"/>
                </a:cubicBezTo>
                <a:cubicBezTo>
                  <a:pt x="160370" y="13979"/>
                  <a:pt x="222870" y="-3769"/>
                  <a:pt x="285773" y="668"/>
                </a:cubicBezTo>
                <a:close/>
              </a:path>
            </a:pathLst>
          </a:custGeom>
          <a:solidFill>
            <a:schemeClr val="bg1"/>
          </a:solidFill>
          <a:ln>
            <a:noFill/>
          </a:ln>
          <a:effectLst/>
        </p:spPr>
        <p:txBody>
          <a:bodyPr wrap="square" anchor="ctr">
            <a:noAutofit/>
          </a:bodyPr>
          <a:lstStyle/>
          <a:p>
            <a:endParaRPr lang="en-US" sz="725"/>
          </a:p>
        </p:txBody>
      </p:sp>
      <p:pic>
        <p:nvPicPr>
          <p:cNvPr id="7" name="Bildobjekt 6" descr="Tre gamla män som sitter på de gamla">
            <a:extLst>
              <a:ext uri="{FF2B5EF4-FFF2-40B4-BE49-F238E27FC236}">
                <a16:creationId xmlns:a16="http://schemas.microsoft.com/office/drawing/2014/main" id="{627960D1-9005-CCC3-ED69-482B8C2D9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03" y="1831995"/>
            <a:ext cx="4126503" cy="27510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Pratbubbla: rektangel med rundade hörn 8">
            <a:extLst>
              <a:ext uri="{FF2B5EF4-FFF2-40B4-BE49-F238E27FC236}">
                <a16:creationId xmlns:a16="http://schemas.microsoft.com/office/drawing/2014/main" id="{F8F062A4-D53D-4D08-6210-802F9DF597A2}"/>
              </a:ext>
            </a:extLst>
          </p:cNvPr>
          <p:cNvSpPr/>
          <p:nvPr/>
        </p:nvSpPr>
        <p:spPr>
          <a:xfrm>
            <a:off x="2521655" y="358793"/>
            <a:ext cx="1831923" cy="1075979"/>
          </a:xfrm>
          <a:prstGeom prst="wedgeRoundRectCallout">
            <a:avLst/>
          </a:prstGeom>
          <a:solidFill>
            <a:srgbClr val="CBD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rPr>
              <a:t>Att ha en positiv grundinställning i livet</a:t>
            </a:r>
          </a:p>
        </p:txBody>
      </p:sp>
      <p:sp>
        <p:nvSpPr>
          <p:cNvPr id="10" name="Pratbubbla: rektangel med rundade hörn 9">
            <a:extLst>
              <a:ext uri="{FF2B5EF4-FFF2-40B4-BE49-F238E27FC236}">
                <a16:creationId xmlns:a16="http://schemas.microsoft.com/office/drawing/2014/main" id="{0A67A704-B226-2594-1C2B-845470910AA8}"/>
              </a:ext>
            </a:extLst>
          </p:cNvPr>
          <p:cNvSpPr/>
          <p:nvPr/>
        </p:nvSpPr>
        <p:spPr>
          <a:xfrm rot="21153807">
            <a:off x="1014732" y="4735810"/>
            <a:ext cx="2196003" cy="1275468"/>
          </a:xfrm>
          <a:prstGeom prst="wedgeRoundRectCallout">
            <a:avLst>
              <a:gd name="adj1" fmla="val 35980"/>
              <a:gd name="adj2" fmla="val -72080"/>
              <a:gd name="adj3" fmla="val 16667"/>
            </a:avLst>
          </a:prstGeom>
          <a:solidFill>
            <a:srgbClr val="DDF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rPr>
              <a:t>När personal inte är stressade och har tid att prata med mig</a:t>
            </a:r>
          </a:p>
        </p:txBody>
      </p:sp>
      <p:sp>
        <p:nvSpPr>
          <p:cNvPr id="14" name="Pratbubbla: rektangel med rundade hörn 13">
            <a:extLst>
              <a:ext uri="{FF2B5EF4-FFF2-40B4-BE49-F238E27FC236}">
                <a16:creationId xmlns:a16="http://schemas.microsoft.com/office/drawing/2014/main" id="{D7441CA9-C037-A0C8-A257-BE757041D9DD}"/>
              </a:ext>
            </a:extLst>
          </p:cNvPr>
          <p:cNvSpPr/>
          <p:nvPr/>
        </p:nvSpPr>
        <p:spPr>
          <a:xfrm rot="20178856">
            <a:off x="293405" y="732035"/>
            <a:ext cx="1821211" cy="1062646"/>
          </a:xfrm>
          <a:prstGeom prst="wedgeRoundRectCallout">
            <a:avLst/>
          </a:prstGeom>
          <a:solidFill>
            <a:srgbClr val="789E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rPr>
              <a:t>Att man är någon, fast man är gammal</a:t>
            </a:r>
          </a:p>
        </p:txBody>
      </p:sp>
    </p:spTree>
    <p:extLst>
      <p:ext uri="{BB962C8B-B14F-4D97-AF65-F5344CB8AC3E}">
        <p14:creationId xmlns:p14="http://schemas.microsoft.com/office/powerpoint/2010/main" val="939081291"/>
      </p:ext>
    </p:extLst>
  </p:cSld>
  <p:clrMapOvr>
    <a:masterClrMapping/>
  </p:clrMapOvr>
  <mc:AlternateContent xmlns:mc="http://schemas.openxmlformats.org/markup-compatibility/2006" xmlns:p14="http://schemas.microsoft.com/office/powerpoint/2010/main">
    <mc:Choice Requires="p14">
      <p:transition spd="slow" p14:dur="2000" advTm="20558"/>
    </mc:Choice>
    <mc:Fallback xmlns="">
      <p:transition spd="slow" advTm="2055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58D8D5-0CBB-933F-EAEF-1A534BD2BC4E}"/>
              </a:ext>
            </a:extLst>
          </p:cNvPr>
          <p:cNvSpPr>
            <a:spLocks noGrp="1"/>
          </p:cNvSpPr>
          <p:nvPr>
            <p:ph type="title"/>
          </p:nvPr>
        </p:nvSpPr>
        <p:spPr>
          <a:xfrm>
            <a:off x="1553562" y="623076"/>
            <a:ext cx="9084876" cy="720725"/>
          </a:xfrm>
        </p:spPr>
        <p:txBody>
          <a:bodyPr wrap="square" anchor="t">
            <a:normAutofit/>
          </a:bodyPr>
          <a:lstStyle/>
          <a:p>
            <a:r>
              <a:rPr lang="sv-SE" sz="2200" b="1" dirty="0"/>
              <a:t>Vad händer nu?</a:t>
            </a:r>
            <a:br>
              <a:rPr lang="sv-SE" sz="2200" dirty="0"/>
            </a:br>
            <a:endParaRPr lang="sv-SE" sz="2200" dirty="0"/>
          </a:p>
        </p:txBody>
      </p:sp>
      <p:sp>
        <p:nvSpPr>
          <p:cNvPr id="3" name="Platshållare för innehåll 2">
            <a:extLst>
              <a:ext uri="{FF2B5EF4-FFF2-40B4-BE49-F238E27FC236}">
                <a16:creationId xmlns:a16="http://schemas.microsoft.com/office/drawing/2014/main" id="{1000046F-BEE6-E4BA-CF00-B19DB9FD48CD}"/>
              </a:ext>
            </a:extLst>
          </p:cNvPr>
          <p:cNvSpPr>
            <a:spLocks noGrp="1"/>
          </p:cNvSpPr>
          <p:nvPr>
            <p:ph sz="half" idx="1"/>
          </p:nvPr>
        </p:nvSpPr>
        <p:spPr>
          <a:xfrm>
            <a:off x="1553564" y="1790700"/>
            <a:ext cx="4466238" cy="3276600"/>
          </a:xfrm>
        </p:spPr>
        <p:txBody>
          <a:bodyPr wrap="square" anchor="t">
            <a:normAutofit/>
          </a:bodyPr>
          <a:lstStyle/>
          <a:p>
            <a:pPr lvl="0"/>
            <a:r>
              <a:rPr lang="sv-SE" sz="2200"/>
              <a:t>Arbetet fortsätter fram till </a:t>
            </a:r>
            <a:r>
              <a:rPr lang="sv-SE" sz="2200" b="1"/>
              <a:t>2027 </a:t>
            </a:r>
            <a:r>
              <a:rPr lang="sv-SE" sz="2200"/>
              <a:t>med Färdplanen. Utifrån resultat sätts nya mål och aktiviteter</a:t>
            </a:r>
          </a:p>
          <a:p>
            <a:pPr lvl="0"/>
            <a:r>
              <a:rPr lang="sv-SE" sz="2200"/>
              <a:t>Du som senior kan bidra – genom att vara </a:t>
            </a:r>
            <a:r>
              <a:rPr lang="sv-SE" sz="2200" b="1"/>
              <a:t>delaktig och ställa frågor</a:t>
            </a:r>
            <a:endParaRPr lang="sv-SE" sz="2200"/>
          </a:p>
          <a:p>
            <a:pPr lvl="0"/>
            <a:r>
              <a:rPr lang="sv-SE" sz="2200"/>
              <a:t>Nära vård är </a:t>
            </a:r>
            <a:r>
              <a:rPr lang="sv-SE" sz="2200" b="1"/>
              <a:t>vår gemensamma framtid</a:t>
            </a:r>
            <a:r>
              <a:rPr lang="sv-SE" sz="2200"/>
              <a:t>. Detta tillsammans med alla gemensamma kopplingar till nya Socialtjänstlagen</a:t>
            </a:r>
          </a:p>
          <a:p>
            <a:endParaRPr lang="sv-SE" sz="2200"/>
          </a:p>
        </p:txBody>
      </p:sp>
      <p:pic>
        <p:nvPicPr>
          <p:cNvPr id="6" name="Platshållare för innehåll 5">
            <a:extLst>
              <a:ext uri="{FF2B5EF4-FFF2-40B4-BE49-F238E27FC236}">
                <a16:creationId xmlns:a16="http://schemas.microsoft.com/office/drawing/2014/main" id="{243F07C2-07BD-5656-0306-229581C6DEF1}"/>
              </a:ext>
            </a:extLst>
          </p:cNvPr>
          <p:cNvPicPr>
            <a:picLocks noGrp="1" noChangeAspect="1"/>
          </p:cNvPicPr>
          <p:nvPr>
            <p:ph sz="half" idx="2"/>
          </p:nvPr>
        </p:nvPicPr>
        <p:blipFill>
          <a:blip r:embed="rId2"/>
          <a:stretch>
            <a:fillRect/>
          </a:stretch>
        </p:blipFill>
        <p:spPr bwMode="auto">
          <a:xfrm>
            <a:off x="6183895" y="1508069"/>
            <a:ext cx="4826076" cy="35592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470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64FFC9-C769-2BED-EC56-713922AB53C4}"/>
              </a:ext>
            </a:extLst>
          </p:cNvPr>
          <p:cNvSpPr>
            <a:spLocks noGrp="1"/>
          </p:cNvSpPr>
          <p:nvPr>
            <p:ph type="title"/>
          </p:nvPr>
        </p:nvSpPr>
        <p:spPr>
          <a:xfrm>
            <a:off x="1535906" y="3699793"/>
            <a:ext cx="9120187" cy="720725"/>
          </a:xfrm>
        </p:spPr>
        <p:txBody>
          <a:bodyPr/>
          <a:lstStyle/>
          <a:p>
            <a:r>
              <a:rPr lang="sv-SE" b="1" dirty="0"/>
              <a:t>Färdplan Nära vård i Sörmland 2024–2027 – med koppling till nya Socialtjänstlagen</a:t>
            </a:r>
            <a:br>
              <a:rPr lang="sv-SE" dirty="0"/>
            </a:br>
            <a:endParaRPr lang="sv-SE" dirty="0"/>
          </a:p>
        </p:txBody>
      </p:sp>
    </p:spTree>
    <p:extLst>
      <p:ext uri="{BB962C8B-B14F-4D97-AF65-F5344CB8AC3E}">
        <p14:creationId xmlns:p14="http://schemas.microsoft.com/office/powerpoint/2010/main" val="1451065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A1BD929-2A76-6380-6C16-66E090A22554}"/>
              </a:ext>
            </a:extLst>
          </p:cNvPr>
          <p:cNvSpPr>
            <a:spLocks noGrp="1"/>
          </p:cNvSpPr>
          <p:nvPr>
            <p:ph type="title"/>
          </p:nvPr>
        </p:nvSpPr>
        <p:spPr/>
        <p:txBody>
          <a:bodyPr wrap="square" anchor="t">
            <a:normAutofit/>
          </a:bodyPr>
          <a:lstStyle/>
          <a:p>
            <a:r>
              <a:rPr lang="sv-SE" sz="2200" b="1" dirty="0"/>
              <a:t>Gemensam målbild</a:t>
            </a:r>
            <a:br>
              <a:rPr lang="sv-SE" sz="2200" dirty="0"/>
            </a:br>
            <a:endParaRPr lang="en-US" sz="2200" dirty="0"/>
          </a:p>
        </p:txBody>
      </p:sp>
      <p:graphicFrame>
        <p:nvGraphicFramePr>
          <p:cNvPr id="14" name="Content Placeholder 2">
            <a:extLst>
              <a:ext uri="{FF2B5EF4-FFF2-40B4-BE49-F238E27FC236}">
                <a16:creationId xmlns:a16="http://schemas.microsoft.com/office/drawing/2014/main" id="{3716076B-D8C7-8D1A-A95F-9C4FC0823262}"/>
              </a:ext>
            </a:extLst>
          </p:cNvPr>
          <p:cNvGraphicFramePr>
            <a:graphicFrameLocks noGrp="1"/>
          </p:cNvGraphicFramePr>
          <p:nvPr>
            <p:ph idx="1"/>
            <p:extLst>
              <p:ext uri="{D42A27DB-BD31-4B8C-83A1-F6EECF244321}">
                <p14:modId xmlns:p14="http://schemas.microsoft.com/office/powerpoint/2010/main" val="2287086105"/>
              </p:ext>
            </p:extLst>
          </p:nvPr>
        </p:nvGraphicFramePr>
        <p:xfrm>
          <a:off x="1554163" y="1790700"/>
          <a:ext cx="9120187" cy="327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7783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A9C35A-FA7D-EF94-7C18-9B1F7451615F}"/>
              </a:ext>
            </a:extLst>
          </p:cNvPr>
          <p:cNvSpPr>
            <a:spLocks noGrp="1"/>
          </p:cNvSpPr>
          <p:nvPr>
            <p:ph type="title"/>
          </p:nvPr>
        </p:nvSpPr>
        <p:spPr/>
        <p:txBody>
          <a:bodyPr/>
          <a:lstStyle/>
          <a:p>
            <a:r>
              <a:rPr lang="sv-SE" sz="2800" b="1" dirty="0"/>
              <a:t>Förflyttningar som båda reformerna vill uppnå</a:t>
            </a:r>
            <a:br>
              <a:rPr lang="sv-SE" sz="2800" dirty="0"/>
            </a:br>
            <a:endParaRPr lang="sv-SE" sz="2800" dirty="0"/>
          </a:p>
        </p:txBody>
      </p:sp>
      <p:graphicFrame>
        <p:nvGraphicFramePr>
          <p:cNvPr id="4" name="Platshållare för innehåll 3">
            <a:extLst>
              <a:ext uri="{FF2B5EF4-FFF2-40B4-BE49-F238E27FC236}">
                <a16:creationId xmlns:a16="http://schemas.microsoft.com/office/drawing/2014/main" id="{CA52B750-7DC5-8FC8-7224-7F23E0693509}"/>
              </a:ext>
            </a:extLst>
          </p:cNvPr>
          <p:cNvGraphicFramePr>
            <a:graphicFrameLocks noGrp="1"/>
          </p:cNvGraphicFramePr>
          <p:nvPr>
            <p:ph idx="1"/>
            <p:extLst>
              <p:ext uri="{D42A27DB-BD31-4B8C-83A1-F6EECF244321}">
                <p14:modId xmlns:p14="http://schemas.microsoft.com/office/powerpoint/2010/main" val="211852079"/>
              </p:ext>
            </p:extLst>
          </p:nvPr>
        </p:nvGraphicFramePr>
        <p:xfrm>
          <a:off x="1554163" y="1790700"/>
          <a:ext cx="9120186" cy="3309255"/>
        </p:xfrm>
        <a:graphic>
          <a:graphicData uri="http://schemas.openxmlformats.org/drawingml/2006/table">
            <a:tbl>
              <a:tblPr firstRow="1" bandRow="1">
                <a:tableStyleId>{C083E6E3-FA7D-4D7B-A595-EF9225AFEA82}</a:tableStyleId>
              </a:tblPr>
              <a:tblGrid>
                <a:gridCol w="4716788">
                  <a:extLst>
                    <a:ext uri="{9D8B030D-6E8A-4147-A177-3AD203B41FA5}">
                      <a16:colId xmlns:a16="http://schemas.microsoft.com/office/drawing/2014/main" val="1674725880"/>
                    </a:ext>
                  </a:extLst>
                </a:gridCol>
                <a:gridCol w="4403398">
                  <a:extLst>
                    <a:ext uri="{9D8B030D-6E8A-4147-A177-3AD203B41FA5}">
                      <a16:colId xmlns:a16="http://schemas.microsoft.com/office/drawing/2014/main" val="2389147742"/>
                    </a:ext>
                  </a:extLst>
                </a:gridCol>
              </a:tblGrid>
              <a:tr h="661851">
                <a:tc>
                  <a:txBody>
                    <a:bodyPr/>
                    <a:lstStyle/>
                    <a:p>
                      <a:pPr>
                        <a:lnSpc>
                          <a:spcPts val="1450"/>
                        </a:lnSpc>
                        <a:buNone/>
                      </a:pPr>
                      <a:r>
                        <a:rPr lang="sv-SE" sz="1800" dirty="0">
                          <a:effectLst/>
                        </a:rPr>
                        <a:t>Från</a:t>
                      </a:r>
                      <a:endParaRPr lang="sv-SE"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nSpc>
                          <a:spcPts val="1450"/>
                        </a:lnSpc>
                        <a:buNone/>
                      </a:pPr>
                      <a:r>
                        <a:rPr lang="sv-SE" sz="1800">
                          <a:effectLst/>
                        </a:rPr>
                        <a:t>Till</a:t>
                      </a:r>
                      <a:endParaRPr lang="sv-SE" sz="1800">
                        <a:effectLst/>
                        <a:latin typeface="Georgia" panose="02040502050405020303"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364238632"/>
                  </a:ext>
                </a:extLst>
              </a:tr>
              <a:tr h="661851">
                <a:tc>
                  <a:txBody>
                    <a:bodyPr/>
                    <a:lstStyle/>
                    <a:p>
                      <a:pPr>
                        <a:lnSpc>
                          <a:spcPts val="1450"/>
                        </a:lnSpc>
                        <a:buNone/>
                      </a:pPr>
                      <a:r>
                        <a:rPr lang="sv-SE" sz="1800" dirty="0">
                          <a:effectLst/>
                        </a:rPr>
                        <a:t>Organisation</a:t>
                      </a:r>
                      <a:endParaRPr lang="sv-SE"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nSpc>
                          <a:spcPts val="1450"/>
                        </a:lnSpc>
                        <a:buNone/>
                      </a:pPr>
                      <a:r>
                        <a:rPr lang="sv-SE" sz="1800" dirty="0">
                          <a:effectLst/>
                        </a:rPr>
                        <a:t>Relation</a:t>
                      </a:r>
                      <a:endParaRPr lang="sv-SE"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924874027"/>
                  </a:ext>
                </a:extLst>
              </a:tr>
              <a:tr h="661851">
                <a:tc>
                  <a:txBody>
                    <a:bodyPr/>
                    <a:lstStyle/>
                    <a:p>
                      <a:pPr>
                        <a:lnSpc>
                          <a:spcPts val="1450"/>
                        </a:lnSpc>
                        <a:buNone/>
                      </a:pPr>
                      <a:r>
                        <a:rPr lang="sv-SE" sz="1800" dirty="0">
                          <a:effectLst/>
                        </a:rPr>
                        <a:t>Reaktivt</a:t>
                      </a:r>
                      <a:endParaRPr lang="sv-SE"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nSpc>
                          <a:spcPts val="1450"/>
                        </a:lnSpc>
                        <a:buNone/>
                      </a:pPr>
                      <a:r>
                        <a:rPr lang="sv-SE" sz="1800">
                          <a:effectLst/>
                        </a:rPr>
                        <a:t>Förebyggande</a:t>
                      </a:r>
                      <a:endParaRPr lang="sv-SE" sz="1800">
                        <a:effectLst/>
                        <a:latin typeface="Georgia" panose="02040502050405020303"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172418091"/>
                  </a:ext>
                </a:extLst>
              </a:tr>
              <a:tr h="661851">
                <a:tc>
                  <a:txBody>
                    <a:bodyPr/>
                    <a:lstStyle/>
                    <a:p>
                      <a:pPr>
                        <a:lnSpc>
                          <a:spcPts val="1450"/>
                        </a:lnSpc>
                        <a:buNone/>
                      </a:pPr>
                      <a:r>
                        <a:rPr lang="sv-SE" sz="1800">
                          <a:effectLst/>
                        </a:rPr>
                        <a:t>Fragmenterat</a:t>
                      </a:r>
                      <a:endParaRPr lang="sv-SE" sz="1800">
                        <a:effectLst/>
                        <a:latin typeface="Georgia" panose="02040502050405020303"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nSpc>
                          <a:spcPts val="1450"/>
                        </a:lnSpc>
                        <a:buNone/>
                      </a:pPr>
                      <a:r>
                        <a:rPr lang="sv-SE" sz="1800">
                          <a:effectLst/>
                        </a:rPr>
                        <a:t>Sammanhållet</a:t>
                      </a:r>
                      <a:endParaRPr lang="sv-SE" sz="1800">
                        <a:effectLst/>
                        <a:latin typeface="Georgia" panose="02040502050405020303"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287266723"/>
                  </a:ext>
                </a:extLst>
              </a:tr>
              <a:tr h="661851">
                <a:tc>
                  <a:txBody>
                    <a:bodyPr/>
                    <a:lstStyle/>
                    <a:p>
                      <a:pPr>
                        <a:lnSpc>
                          <a:spcPts val="1450"/>
                        </a:lnSpc>
                        <a:buNone/>
                      </a:pPr>
                      <a:r>
                        <a:rPr lang="sv-SE" sz="1800" dirty="0">
                          <a:effectLst/>
                        </a:rPr>
                        <a:t>Passiv mottagare</a:t>
                      </a:r>
                      <a:endParaRPr lang="sv-SE"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nSpc>
                          <a:spcPts val="1450"/>
                        </a:lnSpc>
                        <a:buNone/>
                      </a:pPr>
                      <a:r>
                        <a:rPr lang="sv-SE" sz="1800" dirty="0">
                          <a:effectLst/>
                        </a:rPr>
                        <a:t>Aktiv medskapare</a:t>
                      </a:r>
                      <a:endParaRPr lang="sv-SE"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530432196"/>
                  </a:ext>
                </a:extLst>
              </a:tr>
            </a:tbl>
          </a:graphicData>
        </a:graphic>
      </p:graphicFrame>
      <p:sp>
        <p:nvSpPr>
          <p:cNvPr id="8" name="Pil: höger 7">
            <a:extLst>
              <a:ext uri="{FF2B5EF4-FFF2-40B4-BE49-F238E27FC236}">
                <a16:creationId xmlns:a16="http://schemas.microsoft.com/office/drawing/2014/main" id="{733EAB52-8F5B-EB73-0EB6-FB08FE783978}"/>
              </a:ext>
            </a:extLst>
          </p:cNvPr>
          <p:cNvSpPr/>
          <p:nvPr/>
        </p:nvSpPr>
        <p:spPr>
          <a:xfrm>
            <a:off x="5207617" y="2671537"/>
            <a:ext cx="639337" cy="2230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il: höger 8">
            <a:extLst>
              <a:ext uri="{FF2B5EF4-FFF2-40B4-BE49-F238E27FC236}">
                <a16:creationId xmlns:a16="http://schemas.microsoft.com/office/drawing/2014/main" id="{7F420BEC-06F8-9C42-4066-6D66B923DFEC}"/>
              </a:ext>
            </a:extLst>
          </p:cNvPr>
          <p:cNvSpPr/>
          <p:nvPr/>
        </p:nvSpPr>
        <p:spPr>
          <a:xfrm>
            <a:off x="5207618" y="3318423"/>
            <a:ext cx="639337" cy="2230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il: höger 9">
            <a:extLst>
              <a:ext uri="{FF2B5EF4-FFF2-40B4-BE49-F238E27FC236}">
                <a16:creationId xmlns:a16="http://schemas.microsoft.com/office/drawing/2014/main" id="{62845517-729E-3599-2564-2421780324AF}"/>
              </a:ext>
            </a:extLst>
          </p:cNvPr>
          <p:cNvSpPr/>
          <p:nvPr/>
        </p:nvSpPr>
        <p:spPr>
          <a:xfrm>
            <a:off x="5207618" y="3994883"/>
            <a:ext cx="639337" cy="2230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Pil: höger 10">
            <a:extLst>
              <a:ext uri="{FF2B5EF4-FFF2-40B4-BE49-F238E27FC236}">
                <a16:creationId xmlns:a16="http://schemas.microsoft.com/office/drawing/2014/main" id="{93B809C0-0B15-405B-C5E8-8129074D684E}"/>
              </a:ext>
            </a:extLst>
          </p:cNvPr>
          <p:cNvSpPr/>
          <p:nvPr/>
        </p:nvSpPr>
        <p:spPr>
          <a:xfrm>
            <a:off x="5207618" y="4641769"/>
            <a:ext cx="639337" cy="2230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007028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5618F9-A97B-39ED-0A7E-296D3266EF1C}"/>
              </a:ext>
            </a:extLst>
          </p:cNvPr>
          <p:cNvSpPr>
            <a:spLocks noGrp="1"/>
          </p:cNvSpPr>
          <p:nvPr>
            <p:ph type="title"/>
          </p:nvPr>
        </p:nvSpPr>
        <p:spPr>
          <a:xfrm>
            <a:off x="1554163" y="646113"/>
            <a:ext cx="9120187" cy="720725"/>
          </a:xfrm>
        </p:spPr>
        <p:txBody>
          <a:bodyPr wrap="square" anchor="t">
            <a:normAutofit/>
          </a:bodyPr>
          <a:lstStyle/>
          <a:p>
            <a:r>
              <a:rPr lang="sv-SE" sz="2200" b="1"/>
              <a:t>Gemensamma fokusområden</a:t>
            </a:r>
            <a:br>
              <a:rPr lang="sv-SE" sz="2200"/>
            </a:br>
            <a:endParaRPr lang="sv-SE" sz="2200"/>
          </a:p>
        </p:txBody>
      </p:sp>
      <p:sp>
        <p:nvSpPr>
          <p:cNvPr id="3" name="Platshållare för innehåll 2">
            <a:extLst>
              <a:ext uri="{FF2B5EF4-FFF2-40B4-BE49-F238E27FC236}">
                <a16:creationId xmlns:a16="http://schemas.microsoft.com/office/drawing/2014/main" id="{446313C6-29E4-E299-7320-ACAA04A9B877}"/>
              </a:ext>
            </a:extLst>
          </p:cNvPr>
          <p:cNvSpPr>
            <a:spLocks noGrp="1"/>
          </p:cNvSpPr>
          <p:nvPr>
            <p:ph idx="1"/>
          </p:nvPr>
        </p:nvSpPr>
        <p:spPr>
          <a:xfrm>
            <a:off x="1554163" y="1790700"/>
            <a:ext cx="9120187" cy="3276600"/>
          </a:xfrm>
        </p:spPr>
        <p:txBody>
          <a:bodyPr wrap="square" anchor="t">
            <a:normAutofit/>
          </a:bodyPr>
          <a:lstStyle/>
          <a:p>
            <a:pPr lvl="0"/>
            <a:r>
              <a:rPr lang="sv-SE" sz="2000" b="1"/>
              <a:t>Personcentrering</a:t>
            </a:r>
            <a:r>
              <a:rPr lang="sv-SE" sz="2000"/>
              <a:t> – individens upplevelser, erfarenheter och önskemål ska styra insatserna</a:t>
            </a:r>
          </a:p>
          <a:p>
            <a:pPr lvl="0"/>
            <a:r>
              <a:rPr lang="sv-SE" sz="2000" b="1"/>
              <a:t>Hälsofrämjande och förebyggande arbete</a:t>
            </a:r>
            <a:r>
              <a:rPr lang="sv-SE" sz="2000"/>
              <a:t> – tidiga insatser för att undvika ohälsa och behov av akut vård</a:t>
            </a:r>
          </a:p>
          <a:p>
            <a:pPr lvl="0"/>
            <a:r>
              <a:rPr lang="sv-SE" sz="2000" b="1"/>
              <a:t>Digitalisering</a:t>
            </a:r>
            <a:r>
              <a:rPr lang="sv-SE" sz="2000"/>
              <a:t> – som stöd för tillgänglighet, samordning och individens delaktighet</a:t>
            </a:r>
          </a:p>
          <a:p>
            <a:pPr lvl="0"/>
            <a:r>
              <a:rPr lang="sv-SE" sz="2000" b="1"/>
              <a:t>Kompetensförsörjning</a:t>
            </a:r>
            <a:r>
              <a:rPr lang="sv-SE" sz="2000"/>
              <a:t> – båda reformerna lyfter behovet av rätt kompetens i rätt tid</a:t>
            </a:r>
          </a:p>
          <a:p>
            <a:pPr lvl="0"/>
            <a:r>
              <a:rPr lang="sv-SE" sz="2000" b="1"/>
              <a:t>Samordning och planering</a:t>
            </a:r>
            <a:r>
              <a:rPr lang="sv-SE" sz="2000"/>
              <a:t> – t.ex. genom Samordnad Individuell Plan (SIP) </a:t>
            </a:r>
          </a:p>
          <a:p>
            <a:endParaRPr lang="sv-SE" sz="2000"/>
          </a:p>
        </p:txBody>
      </p:sp>
    </p:spTree>
    <p:extLst>
      <p:ext uri="{BB962C8B-B14F-4D97-AF65-F5344CB8AC3E}">
        <p14:creationId xmlns:p14="http://schemas.microsoft.com/office/powerpoint/2010/main" val="1725173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EA4C31-0185-50E7-E3DC-C49CD7606550}"/>
              </a:ext>
            </a:extLst>
          </p:cNvPr>
          <p:cNvSpPr>
            <a:spLocks noGrp="1"/>
          </p:cNvSpPr>
          <p:nvPr>
            <p:ph type="title"/>
          </p:nvPr>
        </p:nvSpPr>
        <p:spPr>
          <a:xfrm>
            <a:off x="1554163" y="646113"/>
            <a:ext cx="9120187" cy="720725"/>
          </a:xfrm>
        </p:spPr>
        <p:txBody>
          <a:bodyPr wrap="square" anchor="t">
            <a:normAutofit/>
          </a:bodyPr>
          <a:lstStyle/>
          <a:p>
            <a:r>
              <a:rPr lang="sv-SE" sz="2200" b="1"/>
              <a:t>Påverkan på äldreomsorgen</a:t>
            </a:r>
            <a:br>
              <a:rPr lang="sv-SE" sz="2200"/>
            </a:br>
            <a:endParaRPr lang="sv-SE" sz="2200"/>
          </a:p>
        </p:txBody>
      </p:sp>
      <p:sp>
        <p:nvSpPr>
          <p:cNvPr id="3" name="Platshållare för innehåll 2">
            <a:extLst>
              <a:ext uri="{FF2B5EF4-FFF2-40B4-BE49-F238E27FC236}">
                <a16:creationId xmlns:a16="http://schemas.microsoft.com/office/drawing/2014/main" id="{8AC5B862-068D-4623-1996-B3A3233C7C71}"/>
              </a:ext>
            </a:extLst>
          </p:cNvPr>
          <p:cNvSpPr>
            <a:spLocks noGrp="1"/>
          </p:cNvSpPr>
          <p:nvPr>
            <p:ph idx="1"/>
          </p:nvPr>
        </p:nvSpPr>
        <p:spPr>
          <a:xfrm>
            <a:off x="1554163" y="1790700"/>
            <a:ext cx="9120187" cy="3276600"/>
          </a:xfrm>
        </p:spPr>
        <p:txBody>
          <a:bodyPr wrap="square" anchor="t">
            <a:normAutofit/>
          </a:bodyPr>
          <a:lstStyle/>
          <a:p>
            <a:pPr lvl="0"/>
            <a:r>
              <a:rPr lang="sv-SE" b="1" dirty="0"/>
              <a:t>Fast vårdkontakt och fast omsorgskontakt</a:t>
            </a:r>
            <a:r>
              <a:rPr lang="sv-SE" dirty="0"/>
              <a:t> – för kontinuitet och trygghet</a:t>
            </a:r>
          </a:p>
          <a:p>
            <a:pPr lvl="0"/>
            <a:r>
              <a:rPr lang="sv-SE" b="1" dirty="0"/>
              <a:t>Rehabilitering och egenvård</a:t>
            </a:r>
            <a:r>
              <a:rPr lang="sv-SE" dirty="0"/>
              <a:t> lyfts fram som viktiga delar</a:t>
            </a:r>
          </a:p>
          <a:p>
            <a:pPr lvl="0"/>
            <a:r>
              <a:rPr lang="sv-SE" b="1" dirty="0"/>
              <a:t>Stöd till anhöriga</a:t>
            </a:r>
            <a:r>
              <a:rPr lang="sv-SE" dirty="0"/>
              <a:t> och närstående betonas i båda reformerna</a:t>
            </a:r>
          </a:p>
          <a:p>
            <a:pPr lvl="0"/>
            <a:r>
              <a:rPr lang="sv-SE" b="1" dirty="0"/>
              <a:t>Likvärdig vård och omsorg i hemmet</a:t>
            </a:r>
            <a:r>
              <a:rPr lang="sv-SE" dirty="0"/>
              <a:t> – oavsett boendeform </a:t>
            </a:r>
          </a:p>
          <a:p>
            <a:pPr marL="0" indent="0">
              <a:buNone/>
            </a:pPr>
            <a:endParaRPr lang="sv-SE" dirty="0"/>
          </a:p>
          <a:p>
            <a:endParaRPr lang="sv-SE" dirty="0"/>
          </a:p>
        </p:txBody>
      </p:sp>
    </p:spTree>
    <p:extLst>
      <p:ext uri="{BB962C8B-B14F-4D97-AF65-F5344CB8AC3E}">
        <p14:creationId xmlns:p14="http://schemas.microsoft.com/office/powerpoint/2010/main" val="3991781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626454-4AFC-E805-929C-D6FBC01191A2}"/>
              </a:ext>
            </a:extLst>
          </p:cNvPr>
          <p:cNvSpPr>
            <a:spLocks noGrp="1"/>
          </p:cNvSpPr>
          <p:nvPr>
            <p:ph type="title"/>
          </p:nvPr>
        </p:nvSpPr>
        <p:spPr>
          <a:xfrm>
            <a:off x="1554163" y="646113"/>
            <a:ext cx="9120187" cy="720725"/>
          </a:xfrm>
        </p:spPr>
        <p:txBody>
          <a:bodyPr wrap="square" anchor="t">
            <a:normAutofit/>
          </a:bodyPr>
          <a:lstStyle/>
          <a:p>
            <a:r>
              <a:rPr lang="sv-SE" sz="2200" b="1"/>
              <a:t>Samverkan som nyckel</a:t>
            </a:r>
            <a:br>
              <a:rPr lang="sv-SE" sz="2200"/>
            </a:br>
            <a:endParaRPr lang="sv-SE" sz="2200"/>
          </a:p>
        </p:txBody>
      </p:sp>
      <p:sp>
        <p:nvSpPr>
          <p:cNvPr id="3" name="Platshållare för innehåll 2">
            <a:extLst>
              <a:ext uri="{FF2B5EF4-FFF2-40B4-BE49-F238E27FC236}">
                <a16:creationId xmlns:a16="http://schemas.microsoft.com/office/drawing/2014/main" id="{424A6E46-4F29-B33D-CFE8-5C63D11C1F78}"/>
              </a:ext>
            </a:extLst>
          </p:cNvPr>
          <p:cNvSpPr>
            <a:spLocks noGrp="1"/>
          </p:cNvSpPr>
          <p:nvPr>
            <p:ph idx="1"/>
          </p:nvPr>
        </p:nvSpPr>
        <p:spPr>
          <a:xfrm>
            <a:off x="1554163" y="1790700"/>
            <a:ext cx="9120187" cy="3276600"/>
          </a:xfrm>
        </p:spPr>
        <p:txBody>
          <a:bodyPr wrap="square" anchor="t">
            <a:normAutofit/>
          </a:bodyPr>
          <a:lstStyle/>
          <a:p>
            <a:pPr lvl="0"/>
            <a:r>
              <a:rPr lang="sv-SE" dirty="0"/>
              <a:t>Både Färdplanen för Nära vård och Socialtjänstlagen kräver </a:t>
            </a:r>
            <a:r>
              <a:rPr lang="sv-SE" b="1" dirty="0"/>
              <a:t>gemensam planering och ansvarstagande</a:t>
            </a:r>
            <a:r>
              <a:rPr lang="sv-SE" dirty="0"/>
              <a:t>.</a:t>
            </a:r>
          </a:p>
          <a:p>
            <a:pPr lvl="0"/>
            <a:r>
              <a:rPr lang="sv-SE" dirty="0"/>
              <a:t>Kommuner och regioner ska </a:t>
            </a:r>
            <a:r>
              <a:rPr lang="sv-SE" b="1" dirty="0"/>
              <a:t>arbeta tillsammans</a:t>
            </a:r>
            <a:r>
              <a:rPr lang="sv-SE" dirty="0"/>
              <a:t> för att skapa en sammanhållen och tillgänglig vård och omsorg.</a:t>
            </a:r>
          </a:p>
          <a:p>
            <a:endParaRPr lang="sv-SE" dirty="0"/>
          </a:p>
        </p:txBody>
      </p:sp>
    </p:spTree>
    <p:extLst>
      <p:ext uri="{BB962C8B-B14F-4D97-AF65-F5344CB8AC3E}">
        <p14:creationId xmlns:p14="http://schemas.microsoft.com/office/powerpoint/2010/main" val="3264409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ture-Past"/>
          <p:cNvPicPr/>
          <p:nvPr/>
        </p:nvPicPr>
        <p:blipFill>
          <a:blip r:embed="rId3">
            <a:extLst>
              <a:ext uri="{28A0092B-C50C-407E-A947-70E740481C1C}">
                <a14:useLocalDpi xmlns:a14="http://schemas.microsoft.com/office/drawing/2010/main" val="0"/>
              </a:ext>
            </a:extLst>
          </a:blip>
          <a:srcRect/>
          <a:stretch>
            <a:fillRect/>
          </a:stretch>
        </p:blipFill>
        <p:spPr bwMode="auto">
          <a:xfrm>
            <a:off x="2814087" y="982981"/>
            <a:ext cx="6563826" cy="3776976"/>
          </a:xfrm>
          <a:prstGeom prst="rect">
            <a:avLst/>
          </a:prstGeom>
          <a:noFill/>
          <a:ln>
            <a:noFill/>
          </a:ln>
        </p:spPr>
      </p:pic>
    </p:spTree>
    <p:extLst>
      <p:ext uri="{BB962C8B-B14F-4D97-AF65-F5344CB8AC3E}">
        <p14:creationId xmlns:p14="http://schemas.microsoft.com/office/powerpoint/2010/main" val="3293280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4B0892B-C151-EF7F-6022-1CCBC272985D}"/>
              </a:ext>
            </a:extLst>
          </p:cNvPr>
          <p:cNvSpPr>
            <a:spLocks noGrp="1"/>
          </p:cNvSpPr>
          <p:nvPr>
            <p:ph type="title"/>
          </p:nvPr>
        </p:nvSpPr>
        <p:spPr/>
        <p:txBody>
          <a:bodyPr wrap="square" anchor="t">
            <a:normAutofit/>
          </a:bodyPr>
          <a:lstStyle/>
          <a:p>
            <a:r>
              <a:rPr lang="sv-SE" sz="2200" b="1" dirty="0"/>
              <a:t>Vad är Nära vård?  Målbild 2035</a:t>
            </a:r>
            <a:br>
              <a:rPr lang="sv-SE" sz="2200" dirty="0"/>
            </a:br>
            <a:endParaRPr lang="en-US" sz="2200" dirty="0"/>
          </a:p>
        </p:txBody>
      </p:sp>
      <p:pic>
        <p:nvPicPr>
          <p:cNvPr id="6" name="Platshållare för innehåll 5">
            <a:extLst>
              <a:ext uri="{FF2B5EF4-FFF2-40B4-BE49-F238E27FC236}">
                <a16:creationId xmlns:a16="http://schemas.microsoft.com/office/drawing/2014/main" id="{C40E7D82-582A-37A1-233F-3D9C084F1FA5}"/>
              </a:ext>
            </a:extLst>
          </p:cNvPr>
          <p:cNvPicPr>
            <a:picLocks noGrp="1" noChangeAspect="1"/>
          </p:cNvPicPr>
          <p:nvPr>
            <p:ph sz="half" idx="1"/>
          </p:nvPr>
        </p:nvPicPr>
        <p:blipFill>
          <a:blip r:embed="rId3"/>
          <a:stretch>
            <a:fillRect/>
          </a:stretch>
        </p:blipFill>
        <p:spPr bwMode="auto">
          <a:xfrm>
            <a:off x="884663" y="1796614"/>
            <a:ext cx="5135139" cy="2888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2A18F9A4-F940-6322-FE0A-8F547AF61653}"/>
              </a:ext>
            </a:extLst>
          </p:cNvPr>
          <p:cNvSpPr>
            <a:spLocks noGrp="1"/>
          </p:cNvSpPr>
          <p:nvPr>
            <p:ph sz="half" idx="2"/>
          </p:nvPr>
        </p:nvSpPr>
        <p:spPr/>
        <p:txBody>
          <a:bodyPr wrap="square" anchor="t">
            <a:normAutofit/>
          </a:bodyPr>
          <a:lstStyle/>
          <a:p>
            <a:pPr lvl="0"/>
            <a:r>
              <a:rPr lang="sv-SE" dirty="0"/>
              <a:t>Vård som utgår från </a:t>
            </a:r>
            <a:r>
              <a:rPr lang="sv-SE" b="1" dirty="0"/>
              <a:t>dina behov</a:t>
            </a:r>
            <a:r>
              <a:rPr lang="sv-SE" dirty="0"/>
              <a:t> – inte organisationens</a:t>
            </a:r>
          </a:p>
          <a:p>
            <a:pPr lvl="0"/>
            <a:r>
              <a:rPr lang="sv-SE" dirty="0"/>
              <a:t>Ska finnas </a:t>
            </a:r>
            <a:r>
              <a:rPr lang="sv-SE" b="1" dirty="0"/>
              <a:t>nära dig</a:t>
            </a:r>
            <a:r>
              <a:rPr lang="sv-SE" dirty="0"/>
              <a:t>: i hemmet, på vårdcentralen eller digitalt</a:t>
            </a:r>
          </a:p>
          <a:p>
            <a:pPr lvl="0"/>
            <a:r>
              <a:rPr lang="sv-SE" dirty="0"/>
              <a:t>Fokus på </a:t>
            </a:r>
            <a:r>
              <a:rPr lang="sv-SE" b="1" dirty="0"/>
              <a:t>trygghet, delaktighet och samverkan</a:t>
            </a:r>
            <a:endParaRPr lang="sv-SE" dirty="0"/>
          </a:p>
          <a:p>
            <a:endParaRPr lang="en-US" dirty="0"/>
          </a:p>
        </p:txBody>
      </p:sp>
    </p:spTree>
    <p:extLst>
      <p:ext uri="{BB962C8B-B14F-4D97-AF65-F5344CB8AC3E}">
        <p14:creationId xmlns:p14="http://schemas.microsoft.com/office/powerpoint/2010/main" val="127314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latshållare för innehåll 22">
            <a:extLst>
              <a:ext uri="{FF2B5EF4-FFF2-40B4-BE49-F238E27FC236}">
                <a16:creationId xmlns:a16="http://schemas.microsoft.com/office/drawing/2014/main" id="{43A16576-CF14-5BE6-C8D7-7F8BD94DA621}"/>
              </a:ext>
            </a:extLst>
          </p:cNvPr>
          <p:cNvSpPr>
            <a:spLocks noGrp="1"/>
          </p:cNvSpPr>
          <p:nvPr>
            <p:ph sz="half" idx="1"/>
          </p:nvPr>
        </p:nvSpPr>
        <p:spPr>
          <a:xfrm>
            <a:off x="1553564" y="1790700"/>
            <a:ext cx="4466238" cy="3276600"/>
          </a:xfrm>
        </p:spPr>
        <p:txBody>
          <a:bodyPr wrap="square" anchor="t">
            <a:normAutofit fontScale="85000" lnSpcReduction="20000"/>
          </a:bodyPr>
          <a:lstStyle/>
          <a:p>
            <a:pPr marL="0" indent="0">
              <a:buNone/>
            </a:pPr>
            <a:r>
              <a:rPr lang="sv-SE" sz="2400" dirty="0"/>
              <a:t>Mitt behov är i fokus och jag är </a:t>
            </a:r>
            <a:r>
              <a:rPr lang="sv-SE" sz="2400" b="1" dirty="0"/>
              <a:t>delaktig</a:t>
            </a:r>
            <a:r>
              <a:rPr lang="sv-SE" sz="2400" dirty="0"/>
              <a:t> i min egen vård</a:t>
            </a:r>
          </a:p>
          <a:p>
            <a:pPr marL="0" indent="0">
              <a:buNone/>
            </a:pPr>
            <a:r>
              <a:rPr lang="sv-SE" sz="2400" dirty="0"/>
              <a:t>Jag har en vård som är tillgänglig för mina </a:t>
            </a:r>
            <a:r>
              <a:rPr lang="sv-SE" sz="2400" b="1" dirty="0"/>
              <a:t>behov</a:t>
            </a:r>
          </a:p>
          <a:p>
            <a:pPr marL="0" indent="0">
              <a:buNone/>
            </a:pPr>
            <a:r>
              <a:rPr lang="sv-SE" sz="2400" dirty="0"/>
              <a:t>Jag har en</a:t>
            </a:r>
            <a:r>
              <a:rPr lang="sv-SE" sz="2400" b="1" dirty="0"/>
              <a:t> kontinuitet </a:t>
            </a:r>
            <a:r>
              <a:rPr lang="sv-SE" sz="2400" dirty="0"/>
              <a:t>i min kontakt med vården</a:t>
            </a:r>
          </a:p>
          <a:p>
            <a:pPr marL="0" indent="0">
              <a:buNone/>
            </a:pPr>
            <a:r>
              <a:rPr lang="sv-SE" sz="2400" dirty="0"/>
              <a:t>Vården är hälso-främjande och </a:t>
            </a:r>
            <a:r>
              <a:rPr lang="sv-SE" sz="2400" b="1" dirty="0"/>
              <a:t>förebyggande</a:t>
            </a:r>
            <a:r>
              <a:rPr lang="sv-SE" sz="2400" dirty="0"/>
              <a:t> för min hälsa</a:t>
            </a:r>
          </a:p>
          <a:p>
            <a:pPr marL="0" indent="0">
              <a:buNone/>
            </a:pPr>
            <a:endParaRPr lang="sv-SE" sz="2400" dirty="0"/>
          </a:p>
          <a:p>
            <a:pPr marL="0" indent="0">
              <a:buNone/>
            </a:pPr>
            <a:r>
              <a:rPr lang="sv-SE" sz="2400" dirty="0">
                <a:hlinkClick r:id="rId3"/>
              </a:rPr>
              <a:t>Nära vård </a:t>
            </a:r>
            <a:endParaRPr lang="sv-SE" sz="2400" dirty="0"/>
          </a:p>
          <a:p>
            <a:pPr marL="0" indent="0">
              <a:buNone/>
            </a:pPr>
            <a:r>
              <a:rPr lang="sv-SE" sz="2400" dirty="0">
                <a:hlinkClick r:id="rId4"/>
              </a:rPr>
              <a:t>Det här är Nära vård - SKR</a:t>
            </a:r>
            <a:endParaRPr lang="sv-SE" sz="2400" dirty="0"/>
          </a:p>
          <a:p>
            <a:pPr marL="0" indent="0">
              <a:buNone/>
            </a:pPr>
            <a:endParaRPr lang="sv-SE" sz="2400" dirty="0"/>
          </a:p>
          <a:p>
            <a:endParaRPr lang="sv-SE" sz="2400" dirty="0"/>
          </a:p>
          <a:p>
            <a:endParaRPr lang="sv-SE" sz="2400" dirty="0"/>
          </a:p>
        </p:txBody>
      </p:sp>
      <p:pic>
        <p:nvPicPr>
          <p:cNvPr id="25" name="Bildobjekt 24" descr="Gamla kvinnor som visar sig tillsammans">
            <a:extLst>
              <a:ext uri="{FF2B5EF4-FFF2-40B4-BE49-F238E27FC236}">
                <a16:creationId xmlns:a16="http://schemas.microsoft.com/office/drawing/2014/main" id="{5473B561-EFAF-1FC8-B860-2344B0AD4E93}"/>
              </a:ext>
            </a:extLst>
          </p:cNvPr>
          <p:cNvPicPr>
            <a:picLocks noChangeAspect="1"/>
          </p:cNvPicPr>
          <p:nvPr/>
        </p:nvPicPr>
        <p:blipFill rotWithShape="1">
          <a:blip r:embed="rId5">
            <a:extLst>
              <a:ext uri="{28A0092B-C50C-407E-A947-70E740481C1C}">
                <a14:useLocalDpi xmlns:a14="http://schemas.microsoft.com/office/drawing/2010/main" val="0"/>
              </a:ext>
            </a:extLst>
          </a:blip>
          <a:srcRect r="7309" b="-3"/>
          <a:stretch/>
        </p:blipFill>
        <p:spPr>
          <a:xfrm>
            <a:off x="6172200" y="1790700"/>
            <a:ext cx="4466238" cy="3276600"/>
          </a:xfrm>
          <a:prstGeom prst="rect">
            <a:avLst/>
          </a:prstGeom>
          <a:noFill/>
        </p:spPr>
      </p:pic>
      <p:sp>
        <p:nvSpPr>
          <p:cNvPr id="31" name="textruta 30">
            <a:extLst>
              <a:ext uri="{FF2B5EF4-FFF2-40B4-BE49-F238E27FC236}">
                <a16:creationId xmlns:a16="http://schemas.microsoft.com/office/drawing/2014/main" id="{6617063D-212B-10B9-C586-A237FD310A56}"/>
              </a:ext>
            </a:extLst>
          </p:cNvPr>
          <p:cNvSpPr txBox="1"/>
          <p:nvPr/>
        </p:nvSpPr>
        <p:spPr>
          <a:xfrm>
            <a:off x="6252491" y="5141227"/>
            <a:ext cx="7154779" cy="461665"/>
          </a:xfrm>
          <a:prstGeom prst="rect">
            <a:avLst/>
          </a:prstGeom>
          <a:noFill/>
        </p:spPr>
        <p:txBody>
          <a:bodyPr wrap="square">
            <a:spAutoFit/>
          </a:bodyPr>
          <a:lstStyle/>
          <a:p>
            <a:r>
              <a:rPr lang="sv-SE" sz="2400" b="1" i="1" dirty="0"/>
              <a:t>En god, jämlik, trygg vård, för mig</a:t>
            </a:r>
          </a:p>
        </p:txBody>
      </p:sp>
      <p:sp>
        <p:nvSpPr>
          <p:cNvPr id="7" name="Hjärta 6">
            <a:extLst>
              <a:ext uri="{FF2B5EF4-FFF2-40B4-BE49-F238E27FC236}">
                <a16:creationId xmlns:a16="http://schemas.microsoft.com/office/drawing/2014/main" id="{66133C32-F1C3-B371-234F-2374FC80757A}"/>
              </a:ext>
            </a:extLst>
          </p:cNvPr>
          <p:cNvSpPr/>
          <p:nvPr/>
        </p:nvSpPr>
        <p:spPr>
          <a:xfrm>
            <a:off x="1115230" y="1886348"/>
            <a:ext cx="285936" cy="297796"/>
          </a:xfrm>
          <a:prstGeom prst="heart">
            <a:avLst/>
          </a:prstGeom>
          <a:solidFill>
            <a:srgbClr val="DDF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Hjärta 7">
            <a:extLst>
              <a:ext uri="{FF2B5EF4-FFF2-40B4-BE49-F238E27FC236}">
                <a16:creationId xmlns:a16="http://schemas.microsoft.com/office/drawing/2014/main" id="{995509B6-E14F-6B73-0A63-851D5C50250C}"/>
              </a:ext>
            </a:extLst>
          </p:cNvPr>
          <p:cNvSpPr/>
          <p:nvPr/>
        </p:nvSpPr>
        <p:spPr>
          <a:xfrm>
            <a:off x="1115231" y="2673226"/>
            <a:ext cx="285936" cy="297796"/>
          </a:xfrm>
          <a:prstGeom prst="heart">
            <a:avLst/>
          </a:prstGeom>
          <a:solidFill>
            <a:srgbClr val="DDF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Hjärta 8">
            <a:extLst>
              <a:ext uri="{FF2B5EF4-FFF2-40B4-BE49-F238E27FC236}">
                <a16:creationId xmlns:a16="http://schemas.microsoft.com/office/drawing/2014/main" id="{AFACDC48-8148-A9D0-D1D9-AB2EEA999245}"/>
              </a:ext>
            </a:extLst>
          </p:cNvPr>
          <p:cNvSpPr/>
          <p:nvPr/>
        </p:nvSpPr>
        <p:spPr>
          <a:xfrm>
            <a:off x="1115619" y="3460104"/>
            <a:ext cx="285936" cy="297796"/>
          </a:xfrm>
          <a:prstGeom prst="heart">
            <a:avLst/>
          </a:prstGeom>
          <a:solidFill>
            <a:srgbClr val="DDF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Hjärta 9">
            <a:extLst>
              <a:ext uri="{FF2B5EF4-FFF2-40B4-BE49-F238E27FC236}">
                <a16:creationId xmlns:a16="http://schemas.microsoft.com/office/drawing/2014/main" id="{F1105B90-668E-0B44-198B-76D10336DF84}"/>
              </a:ext>
            </a:extLst>
          </p:cNvPr>
          <p:cNvSpPr/>
          <p:nvPr/>
        </p:nvSpPr>
        <p:spPr>
          <a:xfrm>
            <a:off x="1115231" y="4246213"/>
            <a:ext cx="285936" cy="297796"/>
          </a:xfrm>
          <a:prstGeom prst="heart">
            <a:avLst/>
          </a:prstGeom>
          <a:solidFill>
            <a:srgbClr val="DDF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ubrik 10">
            <a:extLst>
              <a:ext uri="{FF2B5EF4-FFF2-40B4-BE49-F238E27FC236}">
                <a16:creationId xmlns:a16="http://schemas.microsoft.com/office/drawing/2014/main" id="{C2D19518-54A7-1E24-8A42-8F334FB8D20A}"/>
              </a:ext>
            </a:extLst>
          </p:cNvPr>
          <p:cNvSpPr>
            <a:spLocks noGrp="1"/>
          </p:cNvSpPr>
          <p:nvPr>
            <p:ph type="title"/>
          </p:nvPr>
        </p:nvSpPr>
        <p:spPr/>
        <p:txBody>
          <a:bodyPr/>
          <a:lstStyle/>
          <a:p>
            <a:r>
              <a:rPr lang="sv-SE" dirty="0"/>
              <a:t>För dem vi är till för…..</a:t>
            </a:r>
          </a:p>
        </p:txBody>
      </p:sp>
    </p:spTree>
    <p:extLst>
      <p:ext uri="{BB962C8B-B14F-4D97-AF65-F5344CB8AC3E}">
        <p14:creationId xmlns:p14="http://schemas.microsoft.com/office/powerpoint/2010/main" val="2009850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48632D3-086A-5BE8-027B-8638136ADCFB}"/>
              </a:ext>
            </a:extLst>
          </p:cNvPr>
          <p:cNvSpPr>
            <a:spLocks noGrp="1"/>
          </p:cNvSpPr>
          <p:nvPr>
            <p:ph type="title"/>
          </p:nvPr>
        </p:nvSpPr>
        <p:spPr>
          <a:xfrm>
            <a:off x="1554163" y="646113"/>
            <a:ext cx="9120187" cy="720725"/>
          </a:xfrm>
        </p:spPr>
        <p:txBody>
          <a:bodyPr wrap="square" anchor="t">
            <a:normAutofit/>
          </a:bodyPr>
          <a:lstStyle/>
          <a:p>
            <a:r>
              <a:rPr lang="sv-SE" dirty="0"/>
              <a:t>Tack för mig!</a:t>
            </a:r>
            <a:endParaRPr lang="sv-SE"/>
          </a:p>
        </p:txBody>
      </p:sp>
      <p:pic>
        <p:nvPicPr>
          <p:cNvPr id="6" name="Platshållare för innehåll 5" descr="En bild som visar gräs, vinter, höst, utomhus&#10;&#10;AI-genererat innehåll kan vara felaktigt.">
            <a:extLst>
              <a:ext uri="{FF2B5EF4-FFF2-40B4-BE49-F238E27FC236}">
                <a16:creationId xmlns:a16="http://schemas.microsoft.com/office/drawing/2014/main" id="{D4C54AF2-7FCC-422B-8B76-9C28D52DE05C}"/>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647603" y="1790700"/>
            <a:ext cx="4933307" cy="3276600"/>
          </a:xfrm>
        </p:spPr>
      </p:pic>
    </p:spTree>
    <p:extLst>
      <p:ext uri="{BB962C8B-B14F-4D97-AF65-F5344CB8AC3E}">
        <p14:creationId xmlns:p14="http://schemas.microsoft.com/office/powerpoint/2010/main" val="4052097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6ED0DB-E899-DFD6-E536-E48B866625DD}"/>
              </a:ext>
            </a:extLst>
          </p:cNvPr>
          <p:cNvSpPr>
            <a:spLocks noGrp="1"/>
          </p:cNvSpPr>
          <p:nvPr>
            <p:ph type="title"/>
          </p:nvPr>
        </p:nvSpPr>
        <p:spPr/>
        <p:txBody>
          <a:bodyPr wrap="square" anchor="t">
            <a:normAutofit/>
          </a:bodyPr>
          <a:lstStyle/>
          <a:p>
            <a:r>
              <a:rPr lang="sv-SE" sz="2200" b="1" dirty="0"/>
              <a:t>Hur långt har vi kommit?</a:t>
            </a:r>
            <a:br>
              <a:rPr lang="sv-SE" sz="2200" dirty="0"/>
            </a:br>
            <a:endParaRPr lang="sv-SE" sz="2200" dirty="0"/>
          </a:p>
        </p:txBody>
      </p:sp>
      <p:graphicFrame>
        <p:nvGraphicFramePr>
          <p:cNvPr id="5" name="Platshållare för innehåll 2">
            <a:extLst>
              <a:ext uri="{FF2B5EF4-FFF2-40B4-BE49-F238E27FC236}">
                <a16:creationId xmlns:a16="http://schemas.microsoft.com/office/drawing/2014/main" id="{C5F10086-82A1-207B-7805-FCD47ABAAD0C}"/>
              </a:ext>
            </a:extLst>
          </p:cNvPr>
          <p:cNvGraphicFramePr>
            <a:graphicFrameLocks noGrp="1"/>
          </p:cNvGraphicFramePr>
          <p:nvPr>
            <p:ph idx="1"/>
            <p:extLst>
              <p:ext uri="{D42A27DB-BD31-4B8C-83A1-F6EECF244321}">
                <p14:modId xmlns:p14="http://schemas.microsoft.com/office/powerpoint/2010/main" val="3230002292"/>
              </p:ext>
            </p:extLst>
          </p:nvPr>
        </p:nvGraphicFramePr>
        <p:xfrm>
          <a:off x="2052250" y="1790700"/>
          <a:ext cx="9120187" cy="327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Bildobjekt 5">
            <a:extLst>
              <a:ext uri="{FF2B5EF4-FFF2-40B4-BE49-F238E27FC236}">
                <a16:creationId xmlns:a16="http://schemas.microsoft.com/office/drawing/2014/main" id="{2725146C-B5D7-28EA-FC76-E689C70A8CAF}"/>
              </a:ext>
            </a:extLst>
          </p:cNvPr>
          <p:cNvPicPr>
            <a:picLocks noChangeAspect="1"/>
          </p:cNvPicPr>
          <p:nvPr/>
        </p:nvPicPr>
        <p:blipFill>
          <a:blip r:embed="rId7"/>
          <a:stretch>
            <a:fillRect/>
          </a:stretch>
        </p:blipFill>
        <p:spPr>
          <a:xfrm rot="20059612">
            <a:off x="880312" y="3193656"/>
            <a:ext cx="1200611" cy="1987429"/>
          </a:xfrm>
          <a:prstGeom prst="rect">
            <a:avLst/>
          </a:prstGeom>
          <a:ln>
            <a:solidFill>
              <a:schemeClr val="tx1"/>
            </a:solidFill>
          </a:ln>
        </p:spPr>
      </p:pic>
    </p:spTree>
    <p:extLst>
      <p:ext uri="{BB962C8B-B14F-4D97-AF65-F5344CB8AC3E}">
        <p14:creationId xmlns:p14="http://schemas.microsoft.com/office/powerpoint/2010/main" val="4102977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97AA78-BC1A-DFD4-81FF-1F2C989C87E7}"/>
              </a:ext>
            </a:extLst>
          </p:cNvPr>
          <p:cNvSpPr>
            <a:spLocks noGrp="1"/>
          </p:cNvSpPr>
          <p:nvPr>
            <p:ph type="title"/>
          </p:nvPr>
        </p:nvSpPr>
        <p:spPr>
          <a:xfrm>
            <a:off x="1554163" y="646113"/>
            <a:ext cx="9120187" cy="720725"/>
          </a:xfrm>
        </p:spPr>
        <p:txBody>
          <a:bodyPr wrap="square" anchor="t">
            <a:normAutofit/>
          </a:bodyPr>
          <a:lstStyle/>
          <a:p>
            <a:r>
              <a:rPr lang="sv-SE" sz="2200" b="1" dirty="0"/>
              <a:t>Exempel på aktiviteter</a:t>
            </a:r>
            <a:br>
              <a:rPr lang="sv-SE" sz="2200" dirty="0"/>
            </a:br>
            <a:endParaRPr lang="sv-SE" sz="2200" dirty="0"/>
          </a:p>
        </p:txBody>
      </p:sp>
      <p:sp>
        <p:nvSpPr>
          <p:cNvPr id="3" name="Platshållare för innehåll 2">
            <a:extLst>
              <a:ext uri="{FF2B5EF4-FFF2-40B4-BE49-F238E27FC236}">
                <a16:creationId xmlns:a16="http://schemas.microsoft.com/office/drawing/2014/main" id="{C132F0C8-F594-904B-192D-09787403FA86}"/>
              </a:ext>
            </a:extLst>
          </p:cNvPr>
          <p:cNvSpPr>
            <a:spLocks noGrp="1"/>
          </p:cNvSpPr>
          <p:nvPr>
            <p:ph idx="1"/>
          </p:nvPr>
        </p:nvSpPr>
        <p:spPr>
          <a:xfrm>
            <a:off x="1554163" y="1790700"/>
            <a:ext cx="9120187" cy="3276600"/>
          </a:xfrm>
        </p:spPr>
        <p:txBody>
          <a:bodyPr wrap="square" anchor="t">
            <a:normAutofit/>
          </a:bodyPr>
          <a:lstStyle/>
          <a:p>
            <a:pPr lvl="0"/>
            <a:r>
              <a:rPr lang="sv-SE" sz="1800" b="1" dirty="0"/>
              <a:t>Dokumenterade överenskommelser</a:t>
            </a:r>
            <a:r>
              <a:rPr lang="sv-SE" sz="1800" dirty="0"/>
              <a:t> mellan individ och vårdgivare (t ex vårdplaner)</a:t>
            </a:r>
          </a:p>
          <a:p>
            <a:pPr lvl="0"/>
            <a:r>
              <a:rPr lang="sv-SE" sz="1800" b="1" dirty="0"/>
              <a:t>Samordnad individuell plan (SIP)</a:t>
            </a:r>
            <a:r>
              <a:rPr lang="sv-SE" sz="1800" dirty="0"/>
              <a:t> vid behov (samordna insatser)</a:t>
            </a:r>
          </a:p>
          <a:p>
            <a:pPr lvl="0"/>
            <a:r>
              <a:rPr lang="sv-SE" sz="1800" b="1" dirty="0"/>
              <a:t>Besökskort</a:t>
            </a:r>
            <a:r>
              <a:rPr lang="sv-SE" sz="1800" dirty="0"/>
              <a:t> för personer med funktionsnedsättning</a:t>
            </a:r>
          </a:p>
          <a:p>
            <a:pPr lvl="0"/>
            <a:r>
              <a:rPr lang="sv-SE" sz="1800" b="1" dirty="0"/>
              <a:t>Stöd till anhöriga</a:t>
            </a:r>
            <a:r>
              <a:rPr lang="sv-SE" sz="1800" dirty="0"/>
              <a:t>, särskilt barn som närstående</a:t>
            </a:r>
          </a:p>
          <a:p>
            <a:pPr lvl="0"/>
            <a:r>
              <a:rPr lang="sv-SE" sz="1800" b="1" dirty="0"/>
              <a:t>Samsjuklighetsutredningen</a:t>
            </a:r>
            <a:r>
              <a:rPr lang="sv-SE" sz="1800" dirty="0"/>
              <a:t> (för personer med kombinerad psykisk sjukdom och missbruk)</a:t>
            </a:r>
          </a:p>
          <a:p>
            <a:pPr lvl="0"/>
            <a:r>
              <a:rPr lang="sv-SE" sz="1800" b="1" dirty="0"/>
              <a:t>Fallpreventionsprogram</a:t>
            </a:r>
            <a:r>
              <a:rPr lang="sv-SE" sz="1800" dirty="0"/>
              <a:t> för äldre </a:t>
            </a:r>
            <a:r>
              <a:rPr lang="sv-SE" sz="1800" dirty="0">
                <a:hlinkClick r:id="rId3"/>
              </a:rPr>
              <a:t>FOU</a:t>
            </a:r>
            <a:endParaRPr lang="sv-SE" sz="1800" dirty="0"/>
          </a:p>
          <a:p>
            <a:pPr lvl="0"/>
            <a:r>
              <a:rPr lang="sv-SE" sz="1800" b="1" dirty="0"/>
              <a:t>Hälsosamtal</a:t>
            </a:r>
            <a:r>
              <a:rPr lang="sv-SE" sz="1800" dirty="0"/>
              <a:t> för personer 50, 60 och 70 år</a:t>
            </a:r>
          </a:p>
          <a:p>
            <a:pPr lvl="0"/>
            <a:r>
              <a:rPr lang="sv-SE" sz="1800" b="1" dirty="0"/>
              <a:t>Utökade hembesök</a:t>
            </a:r>
            <a:r>
              <a:rPr lang="sv-SE" sz="1800" dirty="0"/>
              <a:t> inom barnhälsovården</a:t>
            </a:r>
          </a:p>
          <a:p>
            <a:pPr lvl="0"/>
            <a:endParaRPr lang="sv-SE" sz="1800" dirty="0"/>
          </a:p>
          <a:p>
            <a:endParaRPr lang="sv-SE" sz="1800" dirty="0"/>
          </a:p>
        </p:txBody>
      </p:sp>
    </p:spTree>
    <p:extLst>
      <p:ext uri="{BB962C8B-B14F-4D97-AF65-F5344CB8AC3E}">
        <p14:creationId xmlns:p14="http://schemas.microsoft.com/office/powerpoint/2010/main" val="1569239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2EEC7A6E-506D-63AF-F186-4CE235593DA5}"/>
              </a:ext>
            </a:extLst>
          </p:cNvPr>
          <p:cNvSpPr>
            <a:spLocks noGrp="1"/>
          </p:cNvSpPr>
          <p:nvPr>
            <p:ph type="title"/>
          </p:nvPr>
        </p:nvSpPr>
        <p:spPr/>
        <p:txBody>
          <a:bodyPr/>
          <a:lstStyle/>
          <a:p>
            <a:r>
              <a:rPr lang="sv-SE" sz="2400" b="1" dirty="0"/>
              <a:t>Forts. exempel på aktiviteter</a:t>
            </a:r>
            <a:br>
              <a:rPr lang="sv-SE" sz="2400" dirty="0"/>
            </a:br>
            <a:endParaRPr lang="sv-SE" sz="2400" dirty="0"/>
          </a:p>
        </p:txBody>
      </p:sp>
      <p:sp>
        <p:nvSpPr>
          <p:cNvPr id="3" name="Platshållare för innehåll 2">
            <a:extLst>
              <a:ext uri="{FF2B5EF4-FFF2-40B4-BE49-F238E27FC236}">
                <a16:creationId xmlns:a16="http://schemas.microsoft.com/office/drawing/2014/main" id="{6505B0A1-0CFE-616B-298A-727BBE83B3F4}"/>
              </a:ext>
            </a:extLst>
          </p:cNvPr>
          <p:cNvSpPr>
            <a:spLocks noGrp="1"/>
          </p:cNvSpPr>
          <p:nvPr>
            <p:ph idx="1"/>
          </p:nvPr>
        </p:nvSpPr>
        <p:spPr>
          <a:xfrm>
            <a:off x="1271666" y="1946817"/>
            <a:ext cx="7102141" cy="3276600"/>
          </a:xfrm>
        </p:spPr>
        <p:txBody>
          <a:bodyPr/>
          <a:lstStyle/>
          <a:p>
            <a:pPr lvl="0"/>
            <a:r>
              <a:rPr lang="sv-SE" sz="2000" b="1" dirty="0"/>
              <a:t>Suicidpreventiva insatser</a:t>
            </a:r>
            <a:r>
              <a:rPr lang="sv-SE" sz="2000" dirty="0"/>
              <a:t> i hela länet (7 fokusområden)</a:t>
            </a:r>
          </a:p>
          <a:p>
            <a:pPr lvl="0"/>
            <a:r>
              <a:rPr lang="sv-SE" sz="2000" dirty="0"/>
              <a:t>Anställt </a:t>
            </a:r>
            <a:r>
              <a:rPr lang="sv-SE" sz="2000" b="1" dirty="0"/>
              <a:t>Seniorlots</a:t>
            </a:r>
            <a:r>
              <a:rPr lang="sv-SE" sz="2000" dirty="0"/>
              <a:t> i kommunen </a:t>
            </a:r>
          </a:p>
          <a:p>
            <a:pPr lvl="0"/>
            <a:r>
              <a:rPr lang="sv-SE" sz="2000" b="1" dirty="0"/>
              <a:t>Må-bra-samtal</a:t>
            </a:r>
            <a:r>
              <a:rPr lang="sv-SE" sz="2000" dirty="0"/>
              <a:t> erbjudna utifrån både individ men även anhörigperspektiv</a:t>
            </a:r>
          </a:p>
          <a:p>
            <a:pPr lvl="0"/>
            <a:r>
              <a:rPr lang="sv-SE" sz="2000" dirty="0"/>
              <a:t>Delaktiga utifrån äldres perspektiv i </a:t>
            </a:r>
            <a:r>
              <a:rPr lang="sv-SE" sz="2000" dirty="0" err="1"/>
              <a:t>Larslundas</a:t>
            </a:r>
            <a:r>
              <a:rPr lang="sv-SE" sz="2000" dirty="0"/>
              <a:t> utveckling</a:t>
            </a:r>
          </a:p>
          <a:p>
            <a:pPr lvl="0"/>
            <a:r>
              <a:rPr lang="sv-SE" sz="2000" dirty="0"/>
              <a:t>Utveckling inom Demensvården – t ex arbete med att </a:t>
            </a:r>
            <a:r>
              <a:rPr lang="sv-SE" sz="2000" b="1" dirty="0"/>
              <a:t>sprida kunskap om ”Femfingermodellen” </a:t>
            </a:r>
          </a:p>
          <a:p>
            <a:pPr lvl="0"/>
            <a:endParaRPr lang="sv-SE" sz="2000" dirty="0"/>
          </a:p>
          <a:p>
            <a:endParaRPr lang="sv-SE" sz="2000" dirty="0"/>
          </a:p>
        </p:txBody>
      </p:sp>
      <p:pic>
        <p:nvPicPr>
          <p:cNvPr id="6" name="Bildobjekt 5">
            <a:extLst>
              <a:ext uri="{FF2B5EF4-FFF2-40B4-BE49-F238E27FC236}">
                <a16:creationId xmlns:a16="http://schemas.microsoft.com/office/drawing/2014/main" id="{ABFA11A8-BA10-1653-7414-B9280E4BD1FF}"/>
              </a:ext>
            </a:extLst>
          </p:cNvPr>
          <p:cNvPicPr>
            <a:picLocks noChangeAspect="1"/>
          </p:cNvPicPr>
          <p:nvPr/>
        </p:nvPicPr>
        <p:blipFill>
          <a:blip r:embed="rId3"/>
          <a:stretch>
            <a:fillRect/>
          </a:stretch>
        </p:blipFill>
        <p:spPr>
          <a:xfrm>
            <a:off x="8656304" y="2281680"/>
            <a:ext cx="2695638" cy="3065798"/>
          </a:xfrm>
          <a:prstGeom prst="rect">
            <a:avLst/>
          </a:prstGeom>
        </p:spPr>
      </p:pic>
    </p:spTree>
    <p:extLst>
      <p:ext uri="{BB962C8B-B14F-4D97-AF65-F5344CB8AC3E}">
        <p14:creationId xmlns:p14="http://schemas.microsoft.com/office/powerpoint/2010/main" val="4236083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2FED19-8469-5780-86B6-329EFB5E276D}"/>
              </a:ext>
            </a:extLst>
          </p:cNvPr>
          <p:cNvSpPr>
            <a:spLocks noGrp="1"/>
          </p:cNvSpPr>
          <p:nvPr>
            <p:ph type="title"/>
          </p:nvPr>
        </p:nvSpPr>
        <p:spPr>
          <a:xfrm>
            <a:off x="1554163" y="646113"/>
            <a:ext cx="9120187" cy="720725"/>
          </a:xfrm>
        </p:spPr>
        <p:txBody>
          <a:bodyPr wrap="square" anchor="t">
            <a:normAutofit/>
          </a:bodyPr>
          <a:lstStyle/>
          <a:p>
            <a:r>
              <a:rPr lang="sv-SE" sz="2200" b="1" dirty="0"/>
              <a:t>Vilka utmaningar finns?</a:t>
            </a:r>
            <a:br>
              <a:rPr lang="sv-SE" sz="2200" dirty="0"/>
            </a:br>
            <a:endParaRPr lang="sv-SE" sz="2200" dirty="0"/>
          </a:p>
        </p:txBody>
      </p:sp>
      <p:graphicFrame>
        <p:nvGraphicFramePr>
          <p:cNvPr id="5" name="Platshållare för innehåll 2">
            <a:extLst>
              <a:ext uri="{FF2B5EF4-FFF2-40B4-BE49-F238E27FC236}">
                <a16:creationId xmlns:a16="http://schemas.microsoft.com/office/drawing/2014/main" id="{ED877CBE-D356-DD68-262F-5C8814A7DB25}"/>
              </a:ext>
            </a:extLst>
          </p:cNvPr>
          <p:cNvGraphicFramePr>
            <a:graphicFrameLocks noGrp="1"/>
          </p:cNvGraphicFramePr>
          <p:nvPr>
            <p:ph idx="1"/>
            <p:extLst>
              <p:ext uri="{D42A27DB-BD31-4B8C-83A1-F6EECF244321}">
                <p14:modId xmlns:p14="http://schemas.microsoft.com/office/powerpoint/2010/main" val="1647169208"/>
              </p:ext>
            </p:extLst>
          </p:nvPr>
        </p:nvGraphicFramePr>
        <p:xfrm>
          <a:off x="1554163" y="1954251"/>
          <a:ext cx="9120187" cy="327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7842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90E2F1-BD2B-60F0-47A6-C60F6A69936C}"/>
              </a:ext>
            </a:extLst>
          </p:cNvPr>
          <p:cNvSpPr>
            <a:spLocks noGrp="1"/>
          </p:cNvSpPr>
          <p:nvPr>
            <p:ph type="title"/>
          </p:nvPr>
        </p:nvSpPr>
        <p:spPr>
          <a:xfrm>
            <a:off x="1554163" y="646113"/>
            <a:ext cx="9120187" cy="720725"/>
          </a:xfrm>
        </p:spPr>
        <p:txBody>
          <a:bodyPr wrap="square" anchor="t">
            <a:normAutofit fontScale="90000"/>
          </a:bodyPr>
          <a:lstStyle/>
          <a:p>
            <a:r>
              <a:rPr lang="sv-SE" sz="2200" b="1" dirty="0"/>
              <a:t>Vad säger den nya lagpropositionen?</a:t>
            </a:r>
            <a:br>
              <a:rPr lang="sv-SE" sz="2200" b="1" dirty="0"/>
            </a:br>
            <a:r>
              <a:rPr lang="sv-SE" sz="2200" b="1" dirty="0"/>
              <a:t>Nästa steg för en god och nära vård (prop. 2025/26:19)</a:t>
            </a:r>
            <a:br>
              <a:rPr lang="sv-SE" sz="2200" b="1" dirty="0"/>
            </a:br>
            <a:br>
              <a:rPr lang="sv-SE" sz="2200" b="1" dirty="0"/>
            </a:br>
            <a:br>
              <a:rPr lang="sv-SE" sz="2200" dirty="0"/>
            </a:br>
            <a:endParaRPr lang="sv-SE" sz="2200" dirty="0"/>
          </a:p>
        </p:txBody>
      </p:sp>
      <p:sp>
        <p:nvSpPr>
          <p:cNvPr id="3" name="Platshållare för innehåll 2">
            <a:extLst>
              <a:ext uri="{FF2B5EF4-FFF2-40B4-BE49-F238E27FC236}">
                <a16:creationId xmlns:a16="http://schemas.microsoft.com/office/drawing/2014/main" id="{C8EF5B41-7D5C-F0F8-12CC-F5FB3CA486FC}"/>
              </a:ext>
            </a:extLst>
          </p:cNvPr>
          <p:cNvSpPr>
            <a:spLocks noGrp="1"/>
          </p:cNvSpPr>
          <p:nvPr>
            <p:ph idx="1"/>
          </p:nvPr>
        </p:nvSpPr>
        <p:spPr>
          <a:xfrm>
            <a:off x="1554163" y="1790700"/>
            <a:ext cx="9120187" cy="3276600"/>
          </a:xfrm>
        </p:spPr>
        <p:txBody>
          <a:bodyPr wrap="square" anchor="t">
            <a:normAutofit/>
          </a:bodyPr>
          <a:lstStyle/>
          <a:p>
            <a:pPr lvl="0"/>
            <a:r>
              <a:rPr lang="sv-SE" dirty="0"/>
              <a:t>Lagändringar föreslås från </a:t>
            </a:r>
            <a:r>
              <a:rPr lang="sv-SE" b="1" dirty="0"/>
              <a:t>1 juli 2026</a:t>
            </a:r>
            <a:endParaRPr lang="sv-SE" dirty="0"/>
          </a:p>
          <a:p>
            <a:pPr lvl="0"/>
            <a:r>
              <a:rPr lang="sv-SE" b="1" dirty="0"/>
              <a:t>Primärvårdens uppdrag förtydligas</a:t>
            </a:r>
            <a:r>
              <a:rPr lang="sv-SE" dirty="0"/>
              <a:t> – ska möta både fysiska och psykiska behov</a:t>
            </a:r>
          </a:p>
          <a:p>
            <a:pPr lvl="0"/>
            <a:r>
              <a:rPr lang="sv-SE" dirty="0"/>
              <a:t>Kommuner får krav på att ha </a:t>
            </a:r>
            <a:r>
              <a:rPr lang="sv-SE" b="1" dirty="0"/>
              <a:t>medicinskt ansvarig för rehabilitering (MAR)</a:t>
            </a:r>
            <a:endParaRPr lang="sv-SE" dirty="0"/>
          </a:p>
          <a:p>
            <a:pPr lvl="0"/>
            <a:r>
              <a:rPr lang="sv-SE" dirty="0"/>
              <a:t>Alla patienter ska ha en </a:t>
            </a:r>
            <a:r>
              <a:rPr lang="sv-SE" b="1" dirty="0"/>
              <a:t>fast vårdkontakt</a:t>
            </a:r>
            <a:endParaRPr lang="sv-SE" dirty="0"/>
          </a:p>
          <a:p>
            <a:pPr lvl="0"/>
            <a:r>
              <a:rPr lang="sv-SE" dirty="0"/>
              <a:t>Regioner och kommuner ska </a:t>
            </a:r>
            <a:r>
              <a:rPr lang="sv-SE" b="1" dirty="0"/>
              <a:t>planera vården tillsammans</a:t>
            </a:r>
            <a:endParaRPr lang="sv-SE" dirty="0"/>
          </a:p>
          <a:p>
            <a:endParaRPr lang="sv-SE" dirty="0"/>
          </a:p>
        </p:txBody>
      </p:sp>
    </p:spTree>
    <p:extLst>
      <p:ext uri="{BB962C8B-B14F-4D97-AF65-F5344CB8AC3E}">
        <p14:creationId xmlns:p14="http://schemas.microsoft.com/office/powerpoint/2010/main" val="4139156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6FA652-E3CF-7F96-922B-DB649522B304}"/>
              </a:ext>
            </a:extLst>
          </p:cNvPr>
          <p:cNvSpPr>
            <a:spLocks noGrp="1"/>
          </p:cNvSpPr>
          <p:nvPr>
            <p:ph type="title"/>
          </p:nvPr>
        </p:nvSpPr>
        <p:spPr>
          <a:xfrm>
            <a:off x="1554163" y="646113"/>
            <a:ext cx="9120187" cy="720725"/>
          </a:xfrm>
        </p:spPr>
        <p:txBody>
          <a:bodyPr wrap="square" anchor="t">
            <a:normAutofit/>
          </a:bodyPr>
          <a:lstStyle/>
          <a:p>
            <a:r>
              <a:rPr lang="sv-SE" sz="2200" b="1" dirty="0"/>
              <a:t>Vad ska då bli bättre?</a:t>
            </a:r>
            <a:br>
              <a:rPr lang="sv-SE" sz="2200" dirty="0"/>
            </a:br>
            <a:endParaRPr lang="sv-SE" sz="2200" dirty="0"/>
          </a:p>
        </p:txBody>
      </p:sp>
      <p:sp>
        <p:nvSpPr>
          <p:cNvPr id="3" name="Platshållare för innehåll 2">
            <a:extLst>
              <a:ext uri="{FF2B5EF4-FFF2-40B4-BE49-F238E27FC236}">
                <a16:creationId xmlns:a16="http://schemas.microsoft.com/office/drawing/2014/main" id="{1C56485A-59C0-12C9-1C6D-3BA4E1D0AC4E}"/>
              </a:ext>
            </a:extLst>
          </p:cNvPr>
          <p:cNvSpPr>
            <a:spLocks noGrp="1"/>
          </p:cNvSpPr>
          <p:nvPr>
            <p:ph idx="1"/>
          </p:nvPr>
        </p:nvSpPr>
        <p:spPr>
          <a:xfrm>
            <a:off x="1554163" y="1790700"/>
            <a:ext cx="9120187" cy="3276600"/>
          </a:xfrm>
        </p:spPr>
        <p:txBody>
          <a:bodyPr wrap="square" anchor="t">
            <a:normAutofit fontScale="92500"/>
          </a:bodyPr>
          <a:lstStyle/>
          <a:p>
            <a:pPr lvl="0"/>
            <a:r>
              <a:rPr lang="sv-SE" b="1" dirty="0"/>
              <a:t>Medicinsk bedömning dygnet runt</a:t>
            </a:r>
            <a:r>
              <a:rPr lang="sv-SE" dirty="0"/>
              <a:t> i kommunal vård</a:t>
            </a:r>
          </a:p>
          <a:p>
            <a:pPr lvl="0"/>
            <a:r>
              <a:rPr lang="sv-SE" b="1" dirty="0"/>
              <a:t>Tydligare ansvar</a:t>
            </a:r>
            <a:r>
              <a:rPr lang="sv-SE" dirty="0"/>
              <a:t> och bättre samverkan</a:t>
            </a:r>
          </a:p>
          <a:p>
            <a:pPr lvl="0"/>
            <a:r>
              <a:rPr lang="sv-SE" b="1" dirty="0"/>
              <a:t>Ökad trygghet och kontinuitet</a:t>
            </a:r>
            <a:r>
              <a:rPr lang="sv-SE" dirty="0"/>
              <a:t> för patienter</a:t>
            </a:r>
          </a:p>
          <a:p>
            <a:pPr lvl="0"/>
            <a:r>
              <a:rPr lang="sv-SE" dirty="0"/>
              <a:t>Vården i hemmet får </a:t>
            </a:r>
            <a:r>
              <a:rPr lang="sv-SE" b="1" dirty="0"/>
              <a:t>högre status</a:t>
            </a:r>
          </a:p>
          <a:p>
            <a:pPr lvl="0"/>
            <a:r>
              <a:rPr lang="sv-SE" b="1" dirty="0"/>
              <a:t>Fast vårdkontakt</a:t>
            </a:r>
            <a:r>
              <a:rPr lang="sv-SE" dirty="0"/>
              <a:t> och bättre tillgång till läkare</a:t>
            </a:r>
          </a:p>
          <a:p>
            <a:pPr lvl="0"/>
            <a:r>
              <a:rPr lang="sv-SE" b="1" dirty="0"/>
              <a:t>Rehabilitering får mer fokus</a:t>
            </a:r>
            <a:endParaRPr lang="sv-SE" dirty="0"/>
          </a:p>
          <a:p>
            <a:pPr lvl="0"/>
            <a:r>
              <a:rPr lang="sv-SE" dirty="0"/>
              <a:t>Vården ska vara </a:t>
            </a:r>
            <a:r>
              <a:rPr lang="sv-SE" b="1" dirty="0"/>
              <a:t>likvärdig</a:t>
            </a:r>
            <a:r>
              <a:rPr lang="sv-SE" dirty="0"/>
              <a:t> – oavsett om du bor hemma eller på boende</a:t>
            </a:r>
          </a:p>
          <a:p>
            <a:pPr lvl="0"/>
            <a:endParaRPr lang="sv-SE" dirty="0"/>
          </a:p>
          <a:p>
            <a:endParaRPr lang="sv-SE" dirty="0"/>
          </a:p>
        </p:txBody>
      </p:sp>
    </p:spTree>
    <p:extLst>
      <p:ext uri="{BB962C8B-B14F-4D97-AF65-F5344CB8AC3E}">
        <p14:creationId xmlns:p14="http://schemas.microsoft.com/office/powerpoint/2010/main" val="36406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943FB2-DB3C-3A3E-2417-DFC1575E4EE1}"/>
              </a:ext>
            </a:extLst>
          </p:cNvPr>
          <p:cNvSpPr>
            <a:spLocks noGrp="1"/>
          </p:cNvSpPr>
          <p:nvPr>
            <p:ph type="title"/>
          </p:nvPr>
        </p:nvSpPr>
        <p:spPr>
          <a:xfrm>
            <a:off x="1553562" y="645378"/>
            <a:ext cx="9084876" cy="720725"/>
          </a:xfrm>
        </p:spPr>
        <p:txBody>
          <a:bodyPr wrap="square" anchor="t">
            <a:normAutofit/>
          </a:bodyPr>
          <a:lstStyle/>
          <a:p>
            <a:r>
              <a:rPr lang="sv-SE" sz="2200" b="1" dirty="0"/>
              <a:t>Uppföljning och utveckling</a:t>
            </a:r>
            <a:br>
              <a:rPr lang="sv-SE" sz="2200" dirty="0"/>
            </a:br>
            <a:endParaRPr lang="sv-SE" sz="2200" dirty="0"/>
          </a:p>
        </p:txBody>
      </p:sp>
      <p:sp>
        <p:nvSpPr>
          <p:cNvPr id="3" name="Platshållare för innehåll 2">
            <a:extLst>
              <a:ext uri="{FF2B5EF4-FFF2-40B4-BE49-F238E27FC236}">
                <a16:creationId xmlns:a16="http://schemas.microsoft.com/office/drawing/2014/main" id="{6774FE36-0D9B-A2AD-5ADA-E5C009EF8F09}"/>
              </a:ext>
            </a:extLst>
          </p:cNvPr>
          <p:cNvSpPr>
            <a:spLocks noGrp="1"/>
          </p:cNvSpPr>
          <p:nvPr>
            <p:ph sz="half" idx="1"/>
          </p:nvPr>
        </p:nvSpPr>
        <p:spPr>
          <a:xfrm>
            <a:off x="1553564" y="1790700"/>
            <a:ext cx="4466238" cy="3276600"/>
          </a:xfrm>
        </p:spPr>
        <p:txBody>
          <a:bodyPr wrap="square" anchor="t">
            <a:normAutofit/>
          </a:bodyPr>
          <a:lstStyle/>
          <a:p>
            <a:pPr lvl="0"/>
            <a:r>
              <a:rPr lang="sv-SE" sz="2200" dirty="0"/>
              <a:t>Färdplanen följs upp kontinuerligt</a:t>
            </a:r>
          </a:p>
          <a:p>
            <a:pPr lvl="0"/>
            <a:r>
              <a:rPr lang="sv-SE" sz="2200" dirty="0"/>
              <a:t>Aktiviteter är </a:t>
            </a:r>
            <a:r>
              <a:rPr lang="sv-SE" sz="2200" b="1" dirty="0"/>
              <a:t>tidsatta</a:t>
            </a:r>
            <a:r>
              <a:rPr lang="sv-SE" sz="2200" dirty="0"/>
              <a:t> och har </a:t>
            </a:r>
            <a:r>
              <a:rPr lang="sv-SE" sz="2200" b="1" dirty="0"/>
              <a:t>ansvariga aktörer</a:t>
            </a:r>
            <a:endParaRPr lang="sv-SE" sz="2200" dirty="0"/>
          </a:p>
          <a:p>
            <a:pPr lvl="0"/>
            <a:r>
              <a:rPr lang="sv-SE" sz="2200" dirty="0"/>
              <a:t>Arbetet integreras i ordinarie styrning och verksamhetsplanering</a:t>
            </a:r>
          </a:p>
          <a:p>
            <a:pPr lvl="0"/>
            <a:r>
              <a:rPr lang="sv-SE" sz="2200" dirty="0"/>
              <a:t>Primärvården (regional och kommunal) behöver efterfråga mer </a:t>
            </a:r>
            <a:br>
              <a:rPr lang="sv-SE" sz="2200" dirty="0"/>
            </a:br>
            <a:r>
              <a:rPr lang="sv-SE" sz="2200" dirty="0"/>
              <a:t>– ”Vad är viktigt för dig? </a:t>
            </a:r>
          </a:p>
          <a:p>
            <a:endParaRPr lang="sv-SE" sz="2200" dirty="0"/>
          </a:p>
        </p:txBody>
      </p:sp>
      <p:pic>
        <p:nvPicPr>
          <p:cNvPr id="5" name="Bildobjekt 4">
            <a:extLst>
              <a:ext uri="{FF2B5EF4-FFF2-40B4-BE49-F238E27FC236}">
                <a16:creationId xmlns:a16="http://schemas.microsoft.com/office/drawing/2014/main" id="{D6039A77-F1C9-754F-D894-5301909772E1}"/>
              </a:ext>
            </a:extLst>
          </p:cNvPr>
          <p:cNvPicPr>
            <a:picLocks noChangeAspect="1"/>
          </p:cNvPicPr>
          <p:nvPr/>
        </p:nvPicPr>
        <p:blipFill>
          <a:blip r:embed="rId3"/>
          <a:stretch>
            <a:fillRect/>
          </a:stretch>
        </p:blipFill>
        <p:spPr>
          <a:xfrm>
            <a:off x="6172200" y="2059259"/>
            <a:ext cx="5210125" cy="2891618"/>
          </a:xfrm>
          <a:prstGeom prst="rect">
            <a:avLst/>
          </a:prstGeom>
          <a:noFill/>
        </p:spPr>
      </p:pic>
    </p:spTree>
    <p:extLst>
      <p:ext uri="{BB962C8B-B14F-4D97-AF65-F5344CB8AC3E}">
        <p14:creationId xmlns:p14="http://schemas.microsoft.com/office/powerpoint/2010/main" val="2299538850"/>
      </p:ext>
    </p:extLst>
  </p:cSld>
  <p:clrMapOvr>
    <a:masterClrMapping/>
  </p:clrMapOvr>
</p:sld>
</file>

<file path=ppt/theme/theme1.xml><?xml version="1.0" encoding="utf-8"?>
<a:theme xmlns:a="http://schemas.openxmlformats.org/drawingml/2006/main" name="Office-tema">
  <a:themeElements>
    <a:clrScheme name="Strängnäs">
      <a:dk1>
        <a:sysClr val="windowText" lastClr="000000"/>
      </a:dk1>
      <a:lt1>
        <a:sysClr val="window" lastClr="FFFFFF"/>
      </a:lt1>
      <a:dk2>
        <a:srgbClr val="3F3F3F"/>
      </a:dk2>
      <a:lt2>
        <a:srgbClr val="E7E6E6"/>
      </a:lt2>
      <a:accent1>
        <a:srgbClr val="006579"/>
      </a:accent1>
      <a:accent2>
        <a:srgbClr val="FFB60F"/>
      </a:accent2>
      <a:accent3>
        <a:srgbClr val="006544"/>
      </a:accent3>
      <a:accent4>
        <a:srgbClr val="33C1D4"/>
      </a:accent4>
      <a:accent5>
        <a:srgbClr val="AC1A2F"/>
      </a:accent5>
      <a:accent6>
        <a:srgbClr val="F9AA7B"/>
      </a:accent6>
      <a:hlink>
        <a:srgbClr val="0563C1"/>
      </a:hlink>
      <a:folHlink>
        <a:srgbClr val="954F72"/>
      </a:folHlink>
    </a:clrScheme>
    <a:fontScheme name="Strängnä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ängnäs kommun presentation mall 2024.pptx" id="{63862FBD-C7D6-4F60-B36C-033DCBD7DB01}" vid="{08E7B1F8-4CE1-494A-9392-B244BCB2DF0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462</TotalTime>
  <Words>1959</Words>
  <Application>Microsoft Office PowerPoint</Application>
  <PresentationFormat>Bredbild</PresentationFormat>
  <Paragraphs>242</Paragraphs>
  <Slides>21</Slides>
  <Notes>12</Notes>
  <HiddenSlides>0</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21</vt:i4>
      </vt:variant>
    </vt:vector>
  </HeadingPairs>
  <TitlesOfParts>
    <vt:vector size="30" baseType="lpstr">
      <vt:lpstr>Aptos</vt:lpstr>
      <vt:lpstr>Arial</vt:lpstr>
      <vt:lpstr>Calibri</vt:lpstr>
      <vt:lpstr>Calibri Light</vt:lpstr>
      <vt:lpstr>Georgia</vt:lpstr>
      <vt:lpstr>Lato Light</vt:lpstr>
      <vt:lpstr>Open Sans Light</vt:lpstr>
      <vt:lpstr>Poppins SemiBold</vt:lpstr>
      <vt:lpstr>Office-tema</vt:lpstr>
      <vt:lpstr>Hur går det i våra välfärdsomställningar?</vt:lpstr>
      <vt:lpstr>Vad är Nära vård?  Målbild 2035 </vt:lpstr>
      <vt:lpstr>Hur långt har vi kommit? </vt:lpstr>
      <vt:lpstr>Exempel på aktiviteter </vt:lpstr>
      <vt:lpstr>Forts. exempel på aktiviteter </vt:lpstr>
      <vt:lpstr>Vilka utmaningar finns? </vt:lpstr>
      <vt:lpstr>Vad säger den nya lagpropositionen? Nästa steg för en god och nära vård (prop. 2025/26:19)   </vt:lpstr>
      <vt:lpstr>Vad ska då bli bättre? </vt:lpstr>
      <vt:lpstr>Uppföljning och utveckling </vt:lpstr>
      <vt:lpstr>”Vaccinfrågan” (med start 2021)</vt:lpstr>
      <vt:lpstr>PowerPoint-presentation</vt:lpstr>
      <vt:lpstr>Vad händer nu? </vt:lpstr>
      <vt:lpstr>Färdplan Nära vård i Sörmland 2024–2027 – med koppling till nya Socialtjänstlagen </vt:lpstr>
      <vt:lpstr>Gemensam målbild </vt:lpstr>
      <vt:lpstr>Förflyttningar som båda reformerna vill uppnå </vt:lpstr>
      <vt:lpstr>Gemensamma fokusområden </vt:lpstr>
      <vt:lpstr>Påverkan på äldreomsorgen </vt:lpstr>
      <vt:lpstr>Samverkan som nyckel </vt:lpstr>
      <vt:lpstr>PowerPoint-presentation</vt:lpstr>
      <vt:lpstr>För dem vi är till för…..</vt:lpstr>
      <vt:lpstr>Tack för mig!</vt:lpstr>
    </vt:vector>
  </TitlesOfParts>
  <Company>Strangnas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Marina Järleros Kantermo</dc:creator>
  <cp:lastModifiedBy>Hanna Forsner Glaumann</cp:lastModifiedBy>
  <cp:revision>2</cp:revision>
  <dcterms:created xsi:type="dcterms:W3CDTF">2025-11-05T08:04:20Z</dcterms:created>
  <dcterms:modified xsi:type="dcterms:W3CDTF">2025-11-24T15:19:14Z</dcterms:modified>
</cp:coreProperties>
</file>