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88" r:id="rId3"/>
    <p:sldId id="262" r:id="rId4"/>
    <p:sldId id="290" r:id="rId5"/>
    <p:sldId id="289" r:id="rId6"/>
    <p:sldId id="256" r:id="rId7"/>
    <p:sldId id="263" r:id="rId8"/>
    <p:sldId id="257" r:id="rId9"/>
    <p:sldId id="258" r:id="rId10"/>
    <p:sldId id="259" r:id="rId11"/>
    <p:sldId id="267" r:id="rId12"/>
    <p:sldId id="266" r:id="rId13"/>
    <p:sldId id="264" r:id="rId14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B8D"/>
    <a:srgbClr val="01A08B"/>
    <a:srgbClr val="398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C7F3D-4E45-461E-8F56-BC2A01E90467}" v="14" dt="2025-11-24T07:02:27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8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10F30-2CA5-40E5-A436-32129636400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4F867A-A8E7-46A4-8027-562A082346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Rollen ligger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linje</a:t>
          </a:r>
          <a:r>
            <a:rPr lang="en-US" dirty="0"/>
            <a:t> med </a:t>
          </a:r>
          <a:r>
            <a:rPr lang="en-US" dirty="0" err="1"/>
            <a:t>både</a:t>
          </a:r>
          <a:r>
            <a:rPr lang="en-US" dirty="0"/>
            <a:t> </a:t>
          </a:r>
          <a:r>
            <a:rPr lang="en-US" dirty="0" err="1"/>
            <a:t>nya</a:t>
          </a:r>
          <a:r>
            <a:rPr lang="en-US" dirty="0"/>
            <a:t> </a:t>
          </a:r>
          <a:r>
            <a:rPr lang="en-US" dirty="0" err="1"/>
            <a:t>Socialtjänstlagen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Nära</a:t>
          </a:r>
          <a:r>
            <a:rPr lang="en-US" dirty="0"/>
            <a:t> </a:t>
          </a:r>
          <a:r>
            <a:rPr lang="en-US" dirty="0" err="1"/>
            <a:t>Vård</a:t>
          </a:r>
        </a:p>
      </dgm:t>
    </dgm:pt>
    <dgm:pt modelId="{45E2D12D-8F1A-468C-ACF3-143A3681B781}" type="parTrans" cxnId="{6D2BBDDC-E949-4545-B286-68C4FD802C0E}">
      <dgm:prSet/>
      <dgm:spPr/>
      <dgm:t>
        <a:bodyPr/>
        <a:lstStyle/>
        <a:p>
          <a:endParaRPr lang="en-US"/>
        </a:p>
      </dgm:t>
    </dgm:pt>
    <dgm:pt modelId="{93C0F896-4AF8-45EA-A424-37175A90BCF1}" type="sibTrans" cxnId="{6D2BBDDC-E949-4545-B286-68C4FD802C0E}">
      <dgm:prSet/>
      <dgm:spPr/>
      <dgm:t>
        <a:bodyPr/>
        <a:lstStyle/>
        <a:p>
          <a:endParaRPr lang="en-US"/>
        </a:p>
      </dgm:t>
    </dgm:pt>
    <dgm:pt modelId="{4E9A5BA2-3ACA-47B7-B9BC-678391C821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Nya SOL- </a:t>
          </a:r>
          <a:r>
            <a:rPr lang="en-US" dirty="0" err="1"/>
            <a:t>Förebyggande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>
              <a:latin typeface="Calibri"/>
            </a:rPr>
            <a:t>tillgänglig</a:t>
          </a:r>
          <a:endParaRPr lang="en-US" dirty="0"/>
        </a:p>
      </dgm:t>
    </dgm:pt>
    <dgm:pt modelId="{E134B773-5181-4D98-B1BD-1EFB9DC74B8C}" type="parTrans" cxnId="{73DA9021-F82B-4851-9876-B25EB114FBAD}">
      <dgm:prSet/>
      <dgm:spPr/>
      <dgm:t>
        <a:bodyPr/>
        <a:lstStyle/>
        <a:p>
          <a:endParaRPr lang="en-US"/>
        </a:p>
      </dgm:t>
    </dgm:pt>
    <dgm:pt modelId="{253727EB-A23B-4339-9B30-696411A49C5D}" type="sibTrans" cxnId="{73DA9021-F82B-4851-9876-B25EB114FBAD}">
      <dgm:prSet/>
      <dgm:spPr/>
      <dgm:t>
        <a:bodyPr/>
        <a:lstStyle/>
        <a:p>
          <a:endParaRPr lang="en-US"/>
        </a:p>
      </dgm:t>
    </dgm:pt>
    <dgm:pt modelId="{F7C47651-D6E5-4730-83AF-57508DBE4B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Nära</a:t>
          </a:r>
          <a:r>
            <a:rPr lang="en-US" dirty="0"/>
            <a:t> </a:t>
          </a:r>
          <a:r>
            <a:rPr lang="en-US" dirty="0" err="1"/>
            <a:t>Vård</a:t>
          </a:r>
          <a:r>
            <a:rPr lang="en-US" dirty="0"/>
            <a:t> -  </a:t>
          </a:r>
          <a:r>
            <a:rPr lang="en-US" dirty="0" err="1"/>
            <a:t>Delaktighet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personcentrering</a:t>
          </a:r>
          <a:r>
            <a:rPr lang="en-US" dirty="0"/>
            <a:t> </a:t>
          </a:r>
        </a:p>
      </dgm:t>
    </dgm:pt>
    <dgm:pt modelId="{249CC4BA-2F97-42C6-AB33-901E6A3FDE66}" type="parTrans" cxnId="{BB3A33FB-EDDE-4D8B-B96F-4E091BCBB2AF}">
      <dgm:prSet/>
      <dgm:spPr/>
      <dgm:t>
        <a:bodyPr/>
        <a:lstStyle/>
        <a:p>
          <a:endParaRPr lang="en-US"/>
        </a:p>
      </dgm:t>
    </dgm:pt>
    <dgm:pt modelId="{AA0F0C9E-411A-4A46-A919-D7AF5708C540}" type="sibTrans" cxnId="{BB3A33FB-EDDE-4D8B-B96F-4E091BCBB2AF}">
      <dgm:prSet/>
      <dgm:spPr/>
      <dgm:t>
        <a:bodyPr/>
        <a:lstStyle/>
        <a:p>
          <a:endParaRPr lang="en-US"/>
        </a:p>
      </dgm:t>
    </dgm:pt>
    <dgm:pt modelId="{013D3587-C6A5-400A-8CEB-A18C458F9B7E}" type="pres">
      <dgm:prSet presAssocID="{33110F30-2CA5-40E5-A436-321296364000}" presName="root" presStyleCnt="0">
        <dgm:presLayoutVars>
          <dgm:dir/>
          <dgm:resizeHandles val="exact"/>
        </dgm:presLayoutVars>
      </dgm:prSet>
      <dgm:spPr/>
    </dgm:pt>
    <dgm:pt modelId="{401BBBCC-31A7-4801-8CE4-1773E2BC701C}" type="pres">
      <dgm:prSet presAssocID="{EC4F867A-A8E7-46A4-8027-562A082346AE}" presName="compNode" presStyleCnt="0"/>
      <dgm:spPr/>
    </dgm:pt>
    <dgm:pt modelId="{C9F00441-D672-4E31-A647-55058EEA3EFD}" type="pres">
      <dgm:prSet presAssocID="{EC4F867A-A8E7-46A4-8027-562A082346AE}" presName="bgRect" presStyleLbl="bgShp" presStyleIdx="0" presStyleCnt="3"/>
      <dgm:spPr/>
    </dgm:pt>
    <dgm:pt modelId="{C8436F2B-C27F-446C-A4B3-18262CDB3B09}" type="pres">
      <dgm:prSet presAssocID="{EC4F867A-A8E7-46A4-8027-562A082346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2EE37F9B-6B6D-4DB0-8D71-FA2B01A821EF}" type="pres">
      <dgm:prSet presAssocID="{EC4F867A-A8E7-46A4-8027-562A082346AE}" presName="spaceRect" presStyleCnt="0"/>
      <dgm:spPr/>
    </dgm:pt>
    <dgm:pt modelId="{10C9AC21-003D-42C4-8526-0D0E616D7AFB}" type="pres">
      <dgm:prSet presAssocID="{EC4F867A-A8E7-46A4-8027-562A082346AE}" presName="parTx" presStyleLbl="revTx" presStyleIdx="0" presStyleCnt="3">
        <dgm:presLayoutVars>
          <dgm:chMax val="0"/>
          <dgm:chPref val="0"/>
        </dgm:presLayoutVars>
      </dgm:prSet>
      <dgm:spPr/>
    </dgm:pt>
    <dgm:pt modelId="{DFD14FA5-CF0F-48FE-8256-9E92F7485BF8}" type="pres">
      <dgm:prSet presAssocID="{93C0F896-4AF8-45EA-A424-37175A90BCF1}" presName="sibTrans" presStyleCnt="0"/>
      <dgm:spPr/>
    </dgm:pt>
    <dgm:pt modelId="{C14E03C4-C069-423E-8DA7-B2665297A6CC}" type="pres">
      <dgm:prSet presAssocID="{4E9A5BA2-3ACA-47B7-B9BC-678391C82151}" presName="compNode" presStyleCnt="0"/>
      <dgm:spPr/>
    </dgm:pt>
    <dgm:pt modelId="{F1E16914-AFDA-46B7-9CE8-48189E116D86}" type="pres">
      <dgm:prSet presAssocID="{4E9A5BA2-3ACA-47B7-B9BC-678391C82151}" presName="bgRect" presStyleLbl="bgShp" presStyleIdx="1" presStyleCnt="3"/>
      <dgm:spPr/>
    </dgm:pt>
    <dgm:pt modelId="{5BD0D096-726E-4DEA-BE3A-9DF5E1995A8A}" type="pres">
      <dgm:prSet presAssocID="{4E9A5BA2-3ACA-47B7-B9BC-678391C821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"/>
        </a:ext>
      </dgm:extLst>
    </dgm:pt>
    <dgm:pt modelId="{5BCCF761-BCDB-4A45-BB74-2A95B415449F}" type="pres">
      <dgm:prSet presAssocID="{4E9A5BA2-3ACA-47B7-B9BC-678391C82151}" presName="spaceRect" presStyleCnt="0"/>
      <dgm:spPr/>
    </dgm:pt>
    <dgm:pt modelId="{E93EF394-8F7C-4FF9-ABD4-32DEC3792AE7}" type="pres">
      <dgm:prSet presAssocID="{4E9A5BA2-3ACA-47B7-B9BC-678391C82151}" presName="parTx" presStyleLbl="revTx" presStyleIdx="1" presStyleCnt="3">
        <dgm:presLayoutVars>
          <dgm:chMax val="0"/>
          <dgm:chPref val="0"/>
        </dgm:presLayoutVars>
      </dgm:prSet>
      <dgm:spPr/>
    </dgm:pt>
    <dgm:pt modelId="{3B1034A1-B8AD-4356-84B4-03E147ABEE1E}" type="pres">
      <dgm:prSet presAssocID="{253727EB-A23B-4339-9B30-696411A49C5D}" presName="sibTrans" presStyleCnt="0"/>
      <dgm:spPr/>
    </dgm:pt>
    <dgm:pt modelId="{AB0C5960-1160-48CD-8B31-2A3A73DF92DC}" type="pres">
      <dgm:prSet presAssocID="{F7C47651-D6E5-4730-83AF-57508DBE4B77}" presName="compNode" presStyleCnt="0"/>
      <dgm:spPr/>
    </dgm:pt>
    <dgm:pt modelId="{D0BDE4DA-03FA-4D8B-81A5-9B9A04C58C69}" type="pres">
      <dgm:prSet presAssocID="{F7C47651-D6E5-4730-83AF-57508DBE4B77}" presName="bgRect" presStyleLbl="bgShp" presStyleIdx="2" presStyleCnt="3"/>
      <dgm:spPr/>
    </dgm:pt>
    <dgm:pt modelId="{2335558B-9044-4B99-8B62-D7B8B6251991}" type="pres">
      <dgm:prSet presAssocID="{F7C47651-D6E5-4730-83AF-57508DBE4B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7CCAEB46-0BD2-4AE7-94EA-6B8E341E0894}" type="pres">
      <dgm:prSet presAssocID="{F7C47651-D6E5-4730-83AF-57508DBE4B77}" presName="spaceRect" presStyleCnt="0"/>
      <dgm:spPr/>
    </dgm:pt>
    <dgm:pt modelId="{AC96801E-AA51-4993-937E-5896C31F6186}" type="pres">
      <dgm:prSet presAssocID="{F7C47651-D6E5-4730-83AF-57508DBE4B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13C60B-001F-4261-BD86-51AAB07A5724}" type="presOf" srcId="{F7C47651-D6E5-4730-83AF-57508DBE4B77}" destId="{AC96801E-AA51-4993-937E-5896C31F6186}" srcOrd="0" destOrd="0" presId="urn:microsoft.com/office/officeart/2018/2/layout/IconVerticalSolidList"/>
    <dgm:cxn modelId="{73DA9021-F82B-4851-9876-B25EB114FBAD}" srcId="{33110F30-2CA5-40E5-A436-321296364000}" destId="{4E9A5BA2-3ACA-47B7-B9BC-678391C82151}" srcOrd="1" destOrd="0" parTransId="{E134B773-5181-4D98-B1BD-1EFB9DC74B8C}" sibTransId="{253727EB-A23B-4339-9B30-696411A49C5D}"/>
    <dgm:cxn modelId="{7C4E9FC5-9722-4929-94A1-D615E9E8C61B}" type="presOf" srcId="{4E9A5BA2-3ACA-47B7-B9BC-678391C82151}" destId="{E93EF394-8F7C-4FF9-ABD4-32DEC3792AE7}" srcOrd="0" destOrd="0" presId="urn:microsoft.com/office/officeart/2018/2/layout/IconVerticalSolidList"/>
    <dgm:cxn modelId="{11CCE7C5-A6A0-419C-AED6-79B47E592426}" type="presOf" srcId="{EC4F867A-A8E7-46A4-8027-562A082346AE}" destId="{10C9AC21-003D-42C4-8526-0D0E616D7AFB}" srcOrd="0" destOrd="0" presId="urn:microsoft.com/office/officeart/2018/2/layout/IconVerticalSolidList"/>
    <dgm:cxn modelId="{AE988DD0-BAB9-4E61-8A64-8641A77BCD12}" type="presOf" srcId="{33110F30-2CA5-40E5-A436-321296364000}" destId="{013D3587-C6A5-400A-8CEB-A18C458F9B7E}" srcOrd="0" destOrd="0" presId="urn:microsoft.com/office/officeart/2018/2/layout/IconVerticalSolidList"/>
    <dgm:cxn modelId="{6D2BBDDC-E949-4545-B286-68C4FD802C0E}" srcId="{33110F30-2CA5-40E5-A436-321296364000}" destId="{EC4F867A-A8E7-46A4-8027-562A082346AE}" srcOrd="0" destOrd="0" parTransId="{45E2D12D-8F1A-468C-ACF3-143A3681B781}" sibTransId="{93C0F896-4AF8-45EA-A424-37175A90BCF1}"/>
    <dgm:cxn modelId="{BB3A33FB-EDDE-4D8B-B96F-4E091BCBB2AF}" srcId="{33110F30-2CA5-40E5-A436-321296364000}" destId="{F7C47651-D6E5-4730-83AF-57508DBE4B77}" srcOrd="2" destOrd="0" parTransId="{249CC4BA-2F97-42C6-AB33-901E6A3FDE66}" sibTransId="{AA0F0C9E-411A-4A46-A919-D7AF5708C540}"/>
    <dgm:cxn modelId="{A2C43836-6BF5-4FBC-B23A-9BD467316357}" type="presParOf" srcId="{013D3587-C6A5-400A-8CEB-A18C458F9B7E}" destId="{401BBBCC-31A7-4801-8CE4-1773E2BC701C}" srcOrd="0" destOrd="0" presId="urn:microsoft.com/office/officeart/2018/2/layout/IconVerticalSolidList"/>
    <dgm:cxn modelId="{8D238429-ABBD-488B-BEE9-B10A2A584BA7}" type="presParOf" srcId="{401BBBCC-31A7-4801-8CE4-1773E2BC701C}" destId="{C9F00441-D672-4E31-A647-55058EEA3EFD}" srcOrd="0" destOrd="0" presId="urn:microsoft.com/office/officeart/2018/2/layout/IconVerticalSolidList"/>
    <dgm:cxn modelId="{CC0546B6-B3D7-4A47-BA2E-60BEA07CC923}" type="presParOf" srcId="{401BBBCC-31A7-4801-8CE4-1773E2BC701C}" destId="{C8436F2B-C27F-446C-A4B3-18262CDB3B09}" srcOrd="1" destOrd="0" presId="urn:microsoft.com/office/officeart/2018/2/layout/IconVerticalSolidList"/>
    <dgm:cxn modelId="{BB7DE8D5-F30E-4EB3-BEEA-A7979B329399}" type="presParOf" srcId="{401BBBCC-31A7-4801-8CE4-1773E2BC701C}" destId="{2EE37F9B-6B6D-4DB0-8D71-FA2B01A821EF}" srcOrd="2" destOrd="0" presId="urn:microsoft.com/office/officeart/2018/2/layout/IconVerticalSolidList"/>
    <dgm:cxn modelId="{27CA8737-1998-4182-8A2B-E6A2851DE7B8}" type="presParOf" srcId="{401BBBCC-31A7-4801-8CE4-1773E2BC701C}" destId="{10C9AC21-003D-42C4-8526-0D0E616D7AFB}" srcOrd="3" destOrd="0" presId="urn:microsoft.com/office/officeart/2018/2/layout/IconVerticalSolidList"/>
    <dgm:cxn modelId="{3BBE1317-0ADD-414E-B4BD-8FDB0CE0344A}" type="presParOf" srcId="{013D3587-C6A5-400A-8CEB-A18C458F9B7E}" destId="{DFD14FA5-CF0F-48FE-8256-9E92F7485BF8}" srcOrd="1" destOrd="0" presId="urn:microsoft.com/office/officeart/2018/2/layout/IconVerticalSolidList"/>
    <dgm:cxn modelId="{5F9FC0A6-1A0F-439E-869B-0D22967252E8}" type="presParOf" srcId="{013D3587-C6A5-400A-8CEB-A18C458F9B7E}" destId="{C14E03C4-C069-423E-8DA7-B2665297A6CC}" srcOrd="2" destOrd="0" presId="urn:microsoft.com/office/officeart/2018/2/layout/IconVerticalSolidList"/>
    <dgm:cxn modelId="{4BAC8433-9E88-4410-A5AC-414377BEC2DD}" type="presParOf" srcId="{C14E03C4-C069-423E-8DA7-B2665297A6CC}" destId="{F1E16914-AFDA-46B7-9CE8-48189E116D86}" srcOrd="0" destOrd="0" presId="urn:microsoft.com/office/officeart/2018/2/layout/IconVerticalSolidList"/>
    <dgm:cxn modelId="{02CB8B8F-80B8-4D8F-91EC-16520C0E2EFA}" type="presParOf" srcId="{C14E03C4-C069-423E-8DA7-B2665297A6CC}" destId="{5BD0D096-726E-4DEA-BE3A-9DF5E1995A8A}" srcOrd="1" destOrd="0" presId="urn:microsoft.com/office/officeart/2018/2/layout/IconVerticalSolidList"/>
    <dgm:cxn modelId="{5D8BF717-BC13-4839-A3B7-5F00705AFAC9}" type="presParOf" srcId="{C14E03C4-C069-423E-8DA7-B2665297A6CC}" destId="{5BCCF761-BCDB-4A45-BB74-2A95B415449F}" srcOrd="2" destOrd="0" presId="urn:microsoft.com/office/officeart/2018/2/layout/IconVerticalSolidList"/>
    <dgm:cxn modelId="{741A7FF4-8725-4F57-9F6D-136FAD622439}" type="presParOf" srcId="{C14E03C4-C069-423E-8DA7-B2665297A6CC}" destId="{E93EF394-8F7C-4FF9-ABD4-32DEC3792AE7}" srcOrd="3" destOrd="0" presId="urn:microsoft.com/office/officeart/2018/2/layout/IconVerticalSolidList"/>
    <dgm:cxn modelId="{26D2FA76-6459-488F-9D8E-329FAF4C88D0}" type="presParOf" srcId="{013D3587-C6A5-400A-8CEB-A18C458F9B7E}" destId="{3B1034A1-B8AD-4356-84B4-03E147ABEE1E}" srcOrd="3" destOrd="0" presId="urn:microsoft.com/office/officeart/2018/2/layout/IconVerticalSolidList"/>
    <dgm:cxn modelId="{7646570D-D057-4BF1-B44F-659D970A61A0}" type="presParOf" srcId="{013D3587-C6A5-400A-8CEB-A18C458F9B7E}" destId="{AB0C5960-1160-48CD-8B31-2A3A73DF92DC}" srcOrd="4" destOrd="0" presId="urn:microsoft.com/office/officeart/2018/2/layout/IconVerticalSolidList"/>
    <dgm:cxn modelId="{F86F22F0-45E5-4224-B847-B1B060CE8001}" type="presParOf" srcId="{AB0C5960-1160-48CD-8B31-2A3A73DF92DC}" destId="{D0BDE4DA-03FA-4D8B-81A5-9B9A04C58C69}" srcOrd="0" destOrd="0" presId="urn:microsoft.com/office/officeart/2018/2/layout/IconVerticalSolidList"/>
    <dgm:cxn modelId="{2474EDB5-B892-48DD-A4F6-0723BA9E9BA7}" type="presParOf" srcId="{AB0C5960-1160-48CD-8B31-2A3A73DF92DC}" destId="{2335558B-9044-4B99-8B62-D7B8B6251991}" srcOrd="1" destOrd="0" presId="urn:microsoft.com/office/officeart/2018/2/layout/IconVerticalSolidList"/>
    <dgm:cxn modelId="{5BF7088A-2D0C-4877-8B65-A9F7AD4B5F6F}" type="presParOf" srcId="{AB0C5960-1160-48CD-8B31-2A3A73DF92DC}" destId="{7CCAEB46-0BD2-4AE7-94EA-6B8E341E0894}" srcOrd="2" destOrd="0" presId="urn:microsoft.com/office/officeart/2018/2/layout/IconVerticalSolidList"/>
    <dgm:cxn modelId="{7E534518-D0B1-424F-B105-BFDCD0CD18AA}" type="presParOf" srcId="{AB0C5960-1160-48CD-8B31-2A3A73DF92DC}" destId="{AC96801E-AA51-4993-937E-5896C31F61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A3258-549C-4731-A225-A0A5BFC09135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B732A8A9-A2A4-482D-A455-376E8B40B010}">
      <dgm:prSet phldrT="[Text]" custT="1"/>
      <dgm:spPr/>
      <dgm:t>
        <a:bodyPr/>
        <a:lstStyle/>
        <a:p>
          <a:r>
            <a:rPr lang="sv-SE" sz="1800" dirty="0"/>
            <a:t>Frivillig-centralen </a:t>
          </a:r>
        </a:p>
      </dgm:t>
    </dgm:pt>
    <dgm:pt modelId="{F4580124-B1E9-4B78-8BC8-6AEA77730B68}" type="parTrans" cxnId="{08F1AF72-6153-4DAC-B062-592937AB21A5}">
      <dgm:prSet/>
      <dgm:spPr/>
      <dgm:t>
        <a:bodyPr/>
        <a:lstStyle/>
        <a:p>
          <a:endParaRPr lang="sv-SE"/>
        </a:p>
      </dgm:t>
    </dgm:pt>
    <dgm:pt modelId="{980E85CF-1544-4EFA-BBC8-CAA848CA8CE3}" type="sibTrans" cxnId="{08F1AF72-6153-4DAC-B062-592937AB21A5}">
      <dgm:prSet/>
      <dgm:spPr/>
      <dgm:t>
        <a:bodyPr/>
        <a:lstStyle/>
        <a:p>
          <a:endParaRPr lang="sv-SE"/>
        </a:p>
      </dgm:t>
    </dgm:pt>
    <dgm:pt modelId="{5B3CF837-96D0-4D29-B290-6E1687FD4DB6}">
      <dgm:prSet phldrT="[Text]" custT="1"/>
      <dgm:spPr/>
      <dgm:t>
        <a:bodyPr/>
        <a:lstStyle/>
        <a:p>
          <a:r>
            <a:rPr lang="sv-SE" sz="1800" dirty="0"/>
            <a:t>Regionen </a:t>
          </a:r>
        </a:p>
      </dgm:t>
    </dgm:pt>
    <dgm:pt modelId="{4F7EB093-5FB6-430F-AC2A-5A362DC4322B}" type="parTrans" cxnId="{CCBBF0CB-6C7A-4D70-9D68-ECEB8EF9B26E}">
      <dgm:prSet/>
      <dgm:spPr/>
      <dgm:t>
        <a:bodyPr/>
        <a:lstStyle/>
        <a:p>
          <a:endParaRPr lang="sv-SE"/>
        </a:p>
      </dgm:t>
    </dgm:pt>
    <dgm:pt modelId="{AC3E3DCF-5BC1-4A31-BFF1-78DD460E2527}" type="sibTrans" cxnId="{CCBBF0CB-6C7A-4D70-9D68-ECEB8EF9B26E}">
      <dgm:prSet/>
      <dgm:spPr/>
      <dgm:t>
        <a:bodyPr/>
        <a:lstStyle/>
        <a:p>
          <a:endParaRPr lang="sv-SE"/>
        </a:p>
      </dgm:t>
    </dgm:pt>
    <dgm:pt modelId="{0FDB6831-D9E7-4B0F-82F6-9AF5EA4A8416}">
      <dgm:prSet phldrT="[Text]" custT="1"/>
      <dgm:spPr/>
      <dgm:t>
        <a:bodyPr/>
        <a:lstStyle/>
        <a:p>
          <a:r>
            <a:rPr lang="sv-SE" sz="1800" dirty="0"/>
            <a:t>Kyrkan</a:t>
          </a:r>
          <a:r>
            <a:rPr lang="sv-SE" sz="1600" dirty="0"/>
            <a:t> </a:t>
          </a:r>
        </a:p>
      </dgm:t>
    </dgm:pt>
    <dgm:pt modelId="{05B691A3-D2E5-46B2-AF03-CED5ED350695}" type="parTrans" cxnId="{F00392F6-1655-42FA-A2E4-C432F4895800}">
      <dgm:prSet/>
      <dgm:spPr/>
      <dgm:t>
        <a:bodyPr/>
        <a:lstStyle/>
        <a:p>
          <a:endParaRPr lang="sv-SE"/>
        </a:p>
      </dgm:t>
    </dgm:pt>
    <dgm:pt modelId="{9E47DBE8-86E8-4784-AF48-DA0F080DE2A7}" type="sibTrans" cxnId="{F00392F6-1655-42FA-A2E4-C432F4895800}">
      <dgm:prSet/>
      <dgm:spPr/>
      <dgm:t>
        <a:bodyPr/>
        <a:lstStyle/>
        <a:p>
          <a:endParaRPr lang="sv-SE"/>
        </a:p>
      </dgm:t>
    </dgm:pt>
    <dgm:pt modelId="{53AC74B6-67D5-494E-ADC8-D79474257F10}">
      <dgm:prSet phldrT="[Text]" custT="1"/>
      <dgm:spPr/>
      <dgm:t>
        <a:bodyPr/>
        <a:lstStyle/>
        <a:p>
          <a:r>
            <a:rPr lang="sv-SE" sz="1600" dirty="0"/>
            <a:t>Mötesplatser </a:t>
          </a:r>
        </a:p>
      </dgm:t>
    </dgm:pt>
    <dgm:pt modelId="{6F605338-FBC0-4415-8D0E-76612A770848}" type="parTrans" cxnId="{B9DF0C97-9B6B-4F11-9325-13C6E1EDC56F}">
      <dgm:prSet/>
      <dgm:spPr/>
      <dgm:t>
        <a:bodyPr/>
        <a:lstStyle/>
        <a:p>
          <a:endParaRPr lang="sv-SE"/>
        </a:p>
      </dgm:t>
    </dgm:pt>
    <dgm:pt modelId="{A92B9D5D-E502-4AFF-907E-94A260BDCBCE}" type="sibTrans" cxnId="{B9DF0C97-9B6B-4F11-9325-13C6E1EDC56F}">
      <dgm:prSet/>
      <dgm:spPr/>
      <dgm:t>
        <a:bodyPr/>
        <a:lstStyle/>
        <a:p>
          <a:endParaRPr lang="sv-SE"/>
        </a:p>
      </dgm:t>
    </dgm:pt>
    <dgm:pt modelId="{A5E604D1-F94D-4ED4-BFC2-DE22212CC58D}">
      <dgm:prSet phldrT="[Text]" custT="1"/>
      <dgm:spPr/>
      <dgm:t>
        <a:bodyPr/>
        <a:lstStyle/>
        <a:p>
          <a:r>
            <a:rPr lang="sv-SE" sz="1800" dirty="0"/>
            <a:t>Hela kommunen </a:t>
          </a:r>
        </a:p>
      </dgm:t>
    </dgm:pt>
    <dgm:pt modelId="{C95CD6D0-886D-4E93-BDD1-6F2689BAF975}" type="parTrans" cxnId="{A6757223-F534-442E-A91B-EC594B63DE04}">
      <dgm:prSet/>
      <dgm:spPr/>
      <dgm:t>
        <a:bodyPr/>
        <a:lstStyle/>
        <a:p>
          <a:endParaRPr lang="sv-SE"/>
        </a:p>
      </dgm:t>
    </dgm:pt>
    <dgm:pt modelId="{B1F076D8-B3DD-428B-840E-BAA0534CDC08}" type="sibTrans" cxnId="{A6757223-F534-442E-A91B-EC594B63DE04}">
      <dgm:prSet/>
      <dgm:spPr/>
      <dgm:t>
        <a:bodyPr/>
        <a:lstStyle/>
        <a:p>
          <a:endParaRPr lang="sv-SE"/>
        </a:p>
      </dgm:t>
    </dgm:pt>
    <dgm:pt modelId="{AF03B6AF-947F-4A2F-A9F2-07895D950678}">
      <dgm:prSet phldrT="[Text]" custT="1"/>
      <dgm:spPr/>
      <dgm:t>
        <a:bodyPr/>
        <a:lstStyle/>
        <a:p>
          <a:r>
            <a:rPr lang="sv-SE" sz="1800" dirty="0"/>
            <a:t>Senior center</a:t>
          </a:r>
        </a:p>
      </dgm:t>
    </dgm:pt>
    <dgm:pt modelId="{8D434D85-43A0-421B-9A2B-D726BDF19227}" type="parTrans" cxnId="{ACC53380-8225-4BBA-980B-6BF9326E3369}">
      <dgm:prSet/>
      <dgm:spPr/>
      <dgm:t>
        <a:bodyPr/>
        <a:lstStyle/>
        <a:p>
          <a:endParaRPr lang="sv-SE"/>
        </a:p>
      </dgm:t>
    </dgm:pt>
    <dgm:pt modelId="{00D885A3-9D08-430A-8579-65FFCE694E39}" type="sibTrans" cxnId="{ACC53380-8225-4BBA-980B-6BF9326E3369}">
      <dgm:prSet/>
      <dgm:spPr/>
      <dgm:t>
        <a:bodyPr/>
        <a:lstStyle/>
        <a:p>
          <a:endParaRPr lang="sv-SE"/>
        </a:p>
      </dgm:t>
    </dgm:pt>
    <dgm:pt modelId="{7F45DBA1-281D-410B-88A4-BBA24A251A1C}" type="pres">
      <dgm:prSet presAssocID="{0C6A3258-549C-4731-A225-A0A5BFC09135}" presName="cycle" presStyleCnt="0">
        <dgm:presLayoutVars>
          <dgm:dir/>
          <dgm:resizeHandles val="exact"/>
        </dgm:presLayoutVars>
      </dgm:prSet>
      <dgm:spPr/>
    </dgm:pt>
    <dgm:pt modelId="{1D4C63FE-7EF7-4C1F-8522-8A2BA2C46C94}" type="pres">
      <dgm:prSet presAssocID="{B732A8A9-A2A4-482D-A455-376E8B40B010}" presName="node" presStyleLbl="node1" presStyleIdx="0" presStyleCnt="6">
        <dgm:presLayoutVars>
          <dgm:bulletEnabled val="1"/>
        </dgm:presLayoutVars>
      </dgm:prSet>
      <dgm:spPr/>
    </dgm:pt>
    <dgm:pt modelId="{5351CD44-C765-4EA9-9963-3A1594E210FC}" type="pres">
      <dgm:prSet presAssocID="{B732A8A9-A2A4-482D-A455-376E8B40B010}" presName="spNode" presStyleCnt="0"/>
      <dgm:spPr/>
    </dgm:pt>
    <dgm:pt modelId="{F75BAE6C-FD4B-425C-9E1A-F971BEE3229A}" type="pres">
      <dgm:prSet presAssocID="{980E85CF-1544-4EFA-BBC8-CAA848CA8CE3}" presName="sibTrans" presStyleLbl="sibTrans1D1" presStyleIdx="0" presStyleCnt="6"/>
      <dgm:spPr/>
    </dgm:pt>
    <dgm:pt modelId="{F0110217-46AE-4677-9DA7-325B01CEE437}" type="pres">
      <dgm:prSet presAssocID="{5B3CF837-96D0-4D29-B290-6E1687FD4DB6}" presName="node" presStyleLbl="node1" presStyleIdx="1" presStyleCnt="6">
        <dgm:presLayoutVars>
          <dgm:bulletEnabled val="1"/>
        </dgm:presLayoutVars>
      </dgm:prSet>
      <dgm:spPr/>
    </dgm:pt>
    <dgm:pt modelId="{1A7C61D1-0C10-4DAA-9160-0843F1AA15D8}" type="pres">
      <dgm:prSet presAssocID="{5B3CF837-96D0-4D29-B290-6E1687FD4DB6}" presName="spNode" presStyleCnt="0"/>
      <dgm:spPr/>
    </dgm:pt>
    <dgm:pt modelId="{7767C55D-E6EB-4344-87A3-73A69D241A0E}" type="pres">
      <dgm:prSet presAssocID="{AC3E3DCF-5BC1-4A31-BFF1-78DD460E2527}" presName="sibTrans" presStyleLbl="sibTrans1D1" presStyleIdx="1" presStyleCnt="6"/>
      <dgm:spPr/>
    </dgm:pt>
    <dgm:pt modelId="{662AD0E2-42CA-4995-A088-56252EA5B308}" type="pres">
      <dgm:prSet presAssocID="{0FDB6831-D9E7-4B0F-82F6-9AF5EA4A8416}" presName="node" presStyleLbl="node1" presStyleIdx="2" presStyleCnt="6">
        <dgm:presLayoutVars>
          <dgm:bulletEnabled val="1"/>
        </dgm:presLayoutVars>
      </dgm:prSet>
      <dgm:spPr/>
    </dgm:pt>
    <dgm:pt modelId="{63380FB3-A8E8-4AEE-9862-D41ECBEC7FE1}" type="pres">
      <dgm:prSet presAssocID="{0FDB6831-D9E7-4B0F-82F6-9AF5EA4A8416}" presName="spNode" presStyleCnt="0"/>
      <dgm:spPr/>
    </dgm:pt>
    <dgm:pt modelId="{905F44A6-8472-4D14-8B73-929B96362833}" type="pres">
      <dgm:prSet presAssocID="{9E47DBE8-86E8-4784-AF48-DA0F080DE2A7}" presName="sibTrans" presStyleLbl="sibTrans1D1" presStyleIdx="2" presStyleCnt="6"/>
      <dgm:spPr/>
    </dgm:pt>
    <dgm:pt modelId="{58C7E131-F1CE-442A-8D02-BA3CEEE35638}" type="pres">
      <dgm:prSet presAssocID="{53AC74B6-67D5-494E-ADC8-D79474257F10}" presName="node" presStyleLbl="node1" presStyleIdx="3" presStyleCnt="6">
        <dgm:presLayoutVars>
          <dgm:bulletEnabled val="1"/>
        </dgm:presLayoutVars>
      </dgm:prSet>
      <dgm:spPr/>
    </dgm:pt>
    <dgm:pt modelId="{B60D1BC7-8E19-44B8-9EF1-399F8C776471}" type="pres">
      <dgm:prSet presAssocID="{53AC74B6-67D5-494E-ADC8-D79474257F10}" presName="spNode" presStyleCnt="0"/>
      <dgm:spPr/>
    </dgm:pt>
    <dgm:pt modelId="{92085966-9236-4E87-AA0D-564CBEF1515C}" type="pres">
      <dgm:prSet presAssocID="{A92B9D5D-E502-4AFF-907E-94A260BDCBCE}" presName="sibTrans" presStyleLbl="sibTrans1D1" presStyleIdx="3" presStyleCnt="6"/>
      <dgm:spPr/>
    </dgm:pt>
    <dgm:pt modelId="{787001A5-E272-4C0F-99FE-CA0B440C2767}" type="pres">
      <dgm:prSet presAssocID="{A5E604D1-F94D-4ED4-BFC2-DE22212CC58D}" presName="node" presStyleLbl="node1" presStyleIdx="4" presStyleCnt="6">
        <dgm:presLayoutVars>
          <dgm:bulletEnabled val="1"/>
        </dgm:presLayoutVars>
      </dgm:prSet>
      <dgm:spPr/>
    </dgm:pt>
    <dgm:pt modelId="{87207128-768F-4BBD-B813-2F6C19835216}" type="pres">
      <dgm:prSet presAssocID="{A5E604D1-F94D-4ED4-BFC2-DE22212CC58D}" presName="spNode" presStyleCnt="0"/>
      <dgm:spPr/>
    </dgm:pt>
    <dgm:pt modelId="{A0F96848-89ED-428E-9031-847F1301AB2B}" type="pres">
      <dgm:prSet presAssocID="{B1F076D8-B3DD-428B-840E-BAA0534CDC08}" presName="sibTrans" presStyleLbl="sibTrans1D1" presStyleIdx="4" presStyleCnt="6"/>
      <dgm:spPr/>
    </dgm:pt>
    <dgm:pt modelId="{BAF6A46F-5E44-4749-9958-1CADE2AB361B}" type="pres">
      <dgm:prSet presAssocID="{AF03B6AF-947F-4A2F-A9F2-07895D950678}" presName="node" presStyleLbl="node1" presStyleIdx="5" presStyleCnt="6">
        <dgm:presLayoutVars>
          <dgm:bulletEnabled val="1"/>
        </dgm:presLayoutVars>
      </dgm:prSet>
      <dgm:spPr/>
    </dgm:pt>
    <dgm:pt modelId="{CD0BC09E-B743-4159-9808-518E41E98D84}" type="pres">
      <dgm:prSet presAssocID="{AF03B6AF-947F-4A2F-A9F2-07895D950678}" presName="spNode" presStyleCnt="0"/>
      <dgm:spPr/>
    </dgm:pt>
    <dgm:pt modelId="{E380B321-5C1A-4B32-918E-51BB1368CB1C}" type="pres">
      <dgm:prSet presAssocID="{00D885A3-9D08-430A-8579-65FFCE694E39}" presName="sibTrans" presStyleLbl="sibTrans1D1" presStyleIdx="5" presStyleCnt="6"/>
      <dgm:spPr/>
    </dgm:pt>
  </dgm:ptLst>
  <dgm:cxnLst>
    <dgm:cxn modelId="{C657E607-C9A0-41DB-9FBD-3123D07D84D2}" type="presOf" srcId="{A92B9D5D-E502-4AFF-907E-94A260BDCBCE}" destId="{92085966-9236-4E87-AA0D-564CBEF1515C}" srcOrd="0" destOrd="0" presId="urn:microsoft.com/office/officeart/2005/8/layout/cycle6"/>
    <dgm:cxn modelId="{A0C3C919-1D66-4680-9E82-7E8769FEACE2}" type="presOf" srcId="{B732A8A9-A2A4-482D-A455-376E8B40B010}" destId="{1D4C63FE-7EF7-4C1F-8522-8A2BA2C46C94}" srcOrd="0" destOrd="0" presId="urn:microsoft.com/office/officeart/2005/8/layout/cycle6"/>
    <dgm:cxn modelId="{A872C51F-79EB-49D8-BA5E-479940CD4B98}" type="presOf" srcId="{A5E604D1-F94D-4ED4-BFC2-DE22212CC58D}" destId="{787001A5-E272-4C0F-99FE-CA0B440C2767}" srcOrd="0" destOrd="0" presId="urn:microsoft.com/office/officeart/2005/8/layout/cycle6"/>
    <dgm:cxn modelId="{A6757223-F534-442E-A91B-EC594B63DE04}" srcId="{0C6A3258-549C-4731-A225-A0A5BFC09135}" destId="{A5E604D1-F94D-4ED4-BFC2-DE22212CC58D}" srcOrd="4" destOrd="0" parTransId="{C95CD6D0-886D-4E93-BDD1-6F2689BAF975}" sibTransId="{B1F076D8-B3DD-428B-840E-BAA0534CDC08}"/>
    <dgm:cxn modelId="{13501B31-D209-4CCE-8A5E-68199FFF50FE}" type="presOf" srcId="{B1F076D8-B3DD-428B-840E-BAA0534CDC08}" destId="{A0F96848-89ED-428E-9031-847F1301AB2B}" srcOrd="0" destOrd="0" presId="urn:microsoft.com/office/officeart/2005/8/layout/cycle6"/>
    <dgm:cxn modelId="{75F58536-C04A-45B8-96D0-F08DB2EC90A3}" type="presOf" srcId="{0C6A3258-549C-4731-A225-A0A5BFC09135}" destId="{7F45DBA1-281D-410B-88A4-BBA24A251A1C}" srcOrd="0" destOrd="0" presId="urn:microsoft.com/office/officeart/2005/8/layout/cycle6"/>
    <dgm:cxn modelId="{C2F23E6C-59C6-44A8-B0CC-6D89C7B0DD53}" type="presOf" srcId="{0FDB6831-D9E7-4B0F-82F6-9AF5EA4A8416}" destId="{662AD0E2-42CA-4995-A088-56252EA5B308}" srcOrd="0" destOrd="0" presId="urn:microsoft.com/office/officeart/2005/8/layout/cycle6"/>
    <dgm:cxn modelId="{08F1AF72-6153-4DAC-B062-592937AB21A5}" srcId="{0C6A3258-549C-4731-A225-A0A5BFC09135}" destId="{B732A8A9-A2A4-482D-A455-376E8B40B010}" srcOrd="0" destOrd="0" parTransId="{F4580124-B1E9-4B78-8BC8-6AEA77730B68}" sibTransId="{980E85CF-1544-4EFA-BBC8-CAA848CA8CE3}"/>
    <dgm:cxn modelId="{D1C97258-39E5-46E1-BF0B-43985A06C7D3}" type="presOf" srcId="{5B3CF837-96D0-4D29-B290-6E1687FD4DB6}" destId="{F0110217-46AE-4677-9DA7-325B01CEE437}" srcOrd="0" destOrd="0" presId="urn:microsoft.com/office/officeart/2005/8/layout/cycle6"/>
    <dgm:cxn modelId="{2353247E-8838-40E4-BDDF-BA5EA1314ABC}" type="presOf" srcId="{9E47DBE8-86E8-4784-AF48-DA0F080DE2A7}" destId="{905F44A6-8472-4D14-8B73-929B96362833}" srcOrd="0" destOrd="0" presId="urn:microsoft.com/office/officeart/2005/8/layout/cycle6"/>
    <dgm:cxn modelId="{ACC53380-8225-4BBA-980B-6BF9326E3369}" srcId="{0C6A3258-549C-4731-A225-A0A5BFC09135}" destId="{AF03B6AF-947F-4A2F-A9F2-07895D950678}" srcOrd="5" destOrd="0" parTransId="{8D434D85-43A0-421B-9A2B-D726BDF19227}" sibTransId="{00D885A3-9D08-430A-8579-65FFCE694E39}"/>
    <dgm:cxn modelId="{E5A2138E-C02E-4662-BB3A-DF9B5E8C3F04}" type="presOf" srcId="{AC3E3DCF-5BC1-4A31-BFF1-78DD460E2527}" destId="{7767C55D-E6EB-4344-87A3-73A69D241A0E}" srcOrd="0" destOrd="0" presId="urn:microsoft.com/office/officeart/2005/8/layout/cycle6"/>
    <dgm:cxn modelId="{B9DF0C97-9B6B-4F11-9325-13C6E1EDC56F}" srcId="{0C6A3258-549C-4731-A225-A0A5BFC09135}" destId="{53AC74B6-67D5-494E-ADC8-D79474257F10}" srcOrd="3" destOrd="0" parTransId="{6F605338-FBC0-4415-8D0E-76612A770848}" sibTransId="{A92B9D5D-E502-4AFF-907E-94A260BDCBCE}"/>
    <dgm:cxn modelId="{35A3DBA8-41AB-4272-90F6-96B52BC7CE9A}" type="presOf" srcId="{53AC74B6-67D5-494E-ADC8-D79474257F10}" destId="{58C7E131-F1CE-442A-8D02-BA3CEEE35638}" srcOrd="0" destOrd="0" presId="urn:microsoft.com/office/officeart/2005/8/layout/cycle6"/>
    <dgm:cxn modelId="{CE99ADBC-9533-477E-89E8-6C988DF2F7A4}" type="presOf" srcId="{00D885A3-9D08-430A-8579-65FFCE694E39}" destId="{E380B321-5C1A-4B32-918E-51BB1368CB1C}" srcOrd="0" destOrd="0" presId="urn:microsoft.com/office/officeart/2005/8/layout/cycle6"/>
    <dgm:cxn modelId="{CCBBF0CB-6C7A-4D70-9D68-ECEB8EF9B26E}" srcId="{0C6A3258-549C-4731-A225-A0A5BFC09135}" destId="{5B3CF837-96D0-4D29-B290-6E1687FD4DB6}" srcOrd="1" destOrd="0" parTransId="{4F7EB093-5FB6-430F-AC2A-5A362DC4322B}" sibTransId="{AC3E3DCF-5BC1-4A31-BFF1-78DD460E2527}"/>
    <dgm:cxn modelId="{91E9E4CC-7C5A-457E-8042-7E210937795E}" type="presOf" srcId="{980E85CF-1544-4EFA-BBC8-CAA848CA8CE3}" destId="{F75BAE6C-FD4B-425C-9E1A-F971BEE3229A}" srcOrd="0" destOrd="0" presId="urn:microsoft.com/office/officeart/2005/8/layout/cycle6"/>
    <dgm:cxn modelId="{4D4F7FF3-2234-4A9E-9358-2498A0B6A3B7}" type="presOf" srcId="{AF03B6AF-947F-4A2F-A9F2-07895D950678}" destId="{BAF6A46F-5E44-4749-9958-1CADE2AB361B}" srcOrd="0" destOrd="0" presId="urn:microsoft.com/office/officeart/2005/8/layout/cycle6"/>
    <dgm:cxn modelId="{F00392F6-1655-42FA-A2E4-C432F4895800}" srcId="{0C6A3258-549C-4731-A225-A0A5BFC09135}" destId="{0FDB6831-D9E7-4B0F-82F6-9AF5EA4A8416}" srcOrd="2" destOrd="0" parTransId="{05B691A3-D2E5-46B2-AF03-CED5ED350695}" sibTransId="{9E47DBE8-86E8-4784-AF48-DA0F080DE2A7}"/>
    <dgm:cxn modelId="{AB083FBE-1D63-401C-BE17-23070589B401}" type="presParOf" srcId="{7F45DBA1-281D-410B-88A4-BBA24A251A1C}" destId="{1D4C63FE-7EF7-4C1F-8522-8A2BA2C46C94}" srcOrd="0" destOrd="0" presId="urn:microsoft.com/office/officeart/2005/8/layout/cycle6"/>
    <dgm:cxn modelId="{DC3FA2EA-64CF-4349-B283-C582304BC377}" type="presParOf" srcId="{7F45DBA1-281D-410B-88A4-BBA24A251A1C}" destId="{5351CD44-C765-4EA9-9963-3A1594E210FC}" srcOrd="1" destOrd="0" presId="urn:microsoft.com/office/officeart/2005/8/layout/cycle6"/>
    <dgm:cxn modelId="{81BC2CB9-9044-4870-B89F-C68F5E3E131F}" type="presParOf" srcId="{7F45DBA1-281D-410B-88A4-BBA24A251A1C}" destId="{F75BAE6C-FD4B-425C-9E1A-F971BEE3229A}" srcOrd="2" destOrd="0" presId="urn:microsoft.com/office/officeart/2005/8/layout/cycle6"/>
    <dgm:cxn modelId="{C5443067-3150-4193-8EF3-560FDCE931E7}" type="presParOf" srcId="{7F45DBA1-281D-410B-88A4-BBA24A251A1C}" destId="{F0110217-46AE-4677-9DA7-325B01CEE437}" srcOrd="3" destOrd="0" presId="urn:microsoft.com/office/officeart/2005/8/layout/cycle6"/>
    <dgm:cxn modelId="{276A5674-3BF8-42CC-A9EC-6A16073F0BF8}" type="presParOf" srcId="{7F45DBA1-281D-410B-88A4-BBA24A251A1C}" destId="{1A7C61D1-0C10-4DAA-9160-0843F1AA15D8}" srcOrd="4" destOrd="0" presId="urn:microsoft.com/office/officeart/2005/8/layout/cycle6"/>
    <dgm:cxn modelId="{AE98C7F3-DB15-4514-8BF6-2E3517A34F9B}" type="presParOf" srcId="{7F45DBA1-281D-410B-88A4-BBA24A251A1C}" destId="{7767C55D-E6EB-4344-87A3-73A69D241A0E}" srcOrd="5" destOrd="0" presId="urn:microsoft.com/office/officeart/2005/8/layout/cycle6"/>
    <dgm:cxn modelId="{2A039EEB-87AD-49AB-AEE6-ACF30BE14BDA}" type="presParOf" srcId="{7F45DBA1-281D-410B-88A4-BBA24A251A1C}" destId="{662AD0E2-42CA-4995-A088-56252EA5B308}" srcOrd="6" destOrd="0" presId="urn:microsoft.com/office/officeart/2005/8/layout/cycle6"/>
    <dgm:cxn modelId="{813D5CFF-9DC4-4228-A143-E427639D7D57}" type="presParOf" srcId="{7F45DBA1-281D-410B-88A4-BBA24A251A1C}" destId="{63380FB3-A8E8-4AEE-9862-D41ECBEC7FE1}" srcOrd="7" destOrd="0" presId="urn:microsoft.com/office/officeart/2005/8/layout/cycle6"/>
    <dgm:cxn modelId="{11669B12-3605-4F8D-ADF9-3D8774565EBB}" type="presParOf" srcId="{7F45DBA1-281D-410B-88A4-BBA24A251A1C}" destId="{905F44A6-8472-4D14-8B73-929B96362833}" srcOrd="8" destOrd="0" presId="urn:microsoft.com/office/officeart/2005/8/layout/cycle6"/>
    <dgm:cxn modelId="{A5EFED59-F767-49D4-9DDC-0D1920998426}" type="presParOf" srcId="{7F45DBA1-281D-410B-88A4-BBA24A251A1C}" destId="{58C7E131-F1CE-442A-8D02-BA3CEEE35638}" srcOrd="9" destOrd="0" presId="urn:microsoft.com/office/officeart/2005/8/layout/cycle6"/>
    <dgm:cxn modelId="{A0145562-865E-4822-B170-F661F8AF202B}" type="presParOf" srcId="{7F45DBA1-281D-410B-88A4-BBA24A251A1C}" destId="{B60D1BC7-8E19-44B8-9EF1-399F8C776471}" srcOrd="10" destOrd="0" presId="urn:microsoft.com/office/officeart/2005/8/layout/cycle6"/>
    <dgm:cxn modelId="{AC6163F6-F1A0-4A9E-A5F3-410ECA5E7EBE}" type="presParOf" srcId="{7F45DBA1-281D-410B-88A4-BBA24A251A1C}" destId="{92085966-9236-4E87-AA0D-564CBEF1515C}" srcOrd="11" destOrd="0" presId="urn:microsoft.com/office/officeart/2005/8/layout/cycle6"/>
    <dgm:cxn modelId="{13CA992D-95E5-4FD4-A87A-26D03D327E8D}" type="presParOf" srcId="{7F45DBA1-281D-410B-88A4-BBA24A251A1C}" destId="{787001A5-E272-4C0F-99FE-CA0B440C2767}" srcOrd="12" destOrd="0" presId="urn:microsoft.com/office/officeart/2005/8/layout/cycle6"/>
    <dgm:cxn modelId="{6BE731C3-B179-4A17-A9C8-F6B9F4D87BAE}" type="presParOf" srcId="{7F45DBA1-281D-410B-88A4-BBA24A251A1C}" destId="{87207128-768F-4BBD-B813-2F6C19835216}" srcOrd="13" destOrd="0" presId="urn:microsoft.com/office/officeart/2005/8/layout/cycle6"/>
    <dgm:cxn modelId="{A0E3CB21-1E40-4AC5-AAE9-61E94929F857}" type="presParOf" srcId="{7F45DBA1-281D-410B-88A4-BBA24A251A1C}" destId="{A0F96848-89ED-428E-9031-847F1301AB2B}" srcOrd="14" destOrd="0" presId="urn:microsoft.com/office/officeart/2005/8/layout/cycle6"/>
    <dgm:cxn modelId="{BA9A7688-BABF-420A-AAEF-FC5C99EB8D09}" type="presParOf" srcId="{7F45DBA1-281D-410B-88A4-BBA24A251A1C}" destId="{BAF6A46F-5E44-4749-9958-1CADE2AB361B}" srcOrd="15" destOrd="0" presId="urn:microsoft.com/office/officeart/2005/8/layout/cycle6"/>
    <dgm:cxn modelId="{721AD342-E6B2-47B6-A7AF-984977A02105}" type="presParOf" srcId="{7F45DBA1-281D-410B-88A4-BBA24A251A1C}" destId="{CD0BC09E-B743-4159-9808-518E41E98D84}" srcOrd="16" destOrd="0" presId="urn:microsoft.com/office/officeart/2005/8/layout/cycle6"/>
    <dgm:cxn modelId="{5A8D8FE7-5444-4C61-92A6-779866EA1B36}" type="presParOf" srcId="{7F45DBA1-281D-410B-88A4-BBA24A251A1C}" destId="{E380B321-5C1A-4B32-918E-51BB1368CB1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00441-D672-4E31-A647-55058EEA3EFD}">
      <dsp:nvSpPr>
        <dsp:cNvPr id="0" name=""/>
        <dsp:cNvSpPr/>
      </dsp:nvSpPr>
      <dsp:spPr>
        <a:xfrm>
          <a:off x="0" y="399"/>
          <a:ext cx="9120187" cy="9359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36F2B-C27F-446C-A4B3-18262CDB3B09}">
      <dsp:nvSpPr>
        <dsp:cNvPr id="0" name=""/>
        <dsp:cNvSpPr/>
      </dsp:nvSpPr>
      <dsp:spPr>
        <a:xfrm>
          <a:off x="283122" y="210987"/>
          <a:ext cx="514768" cy="514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9AC21-003D-42C4-8526-0D0E616D7AFB}">
      <dsp:nvSpPr>
        <dsp:cNvPr id="0" name=""/>
        <dsp:cNvSpPr/>
      </dsp:nvSpPr>
      <dsp:spPr>
        <a:xfrm>
          <a:off x="1081014" y="399"/>
          <a:ext cx="8039172" cy="93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4" tIns="99054" rIns="99054" bIns="9905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Rollen ligger </a:t>
          </a:r>
          <a:r>
            <a:rPr lang="en-US" sz="2300" kern="1200" dirty="0" err="1"/>
            <a:t>i</a:t>
          </a:r>
          <a:r>
            <a:rPr lang="en-US" sz="2300" kern="1200" dirty="0"/>
            <a:t> </a:t>
          </a:r>
          <a:r>
            <a:rPr lang="en-US" sz="2300" kern="1200" dirty="0" err="1"/>
            <a:t>linje</a:t>
          </a:r>
          <a:r>
            <a:rPr lang="en-US" sz="2300" kern="1200" dirty="0"/>
            <a:t> med </a:t>
          </a:r>
          <a:r>
            <a:rPr lang="en-US" sz="2300" kern="1200" dirty="0" err="1"/>
            <a:t>både</a:t>
          </a:r>
          <a:r>
            <a:rPr lang="en-US" sz="2300" kern="1200" dirty="0"/>
            <a:t> </a:t>
          </a:r>
          <a:r>
            <a:rPr lang="en-US" sz="2300" kern="1200" dirty="0" err="1"/>
            <a:t>nya</a:t>
          </a:r>
          <a:r>
            <a:rPr lang="en-US" sz="2300" kern="1200" dirty="0"/>
            <a:t> </a:t>
          </a:r>
          <a:r>
            <a:rPr lang="en-US" sz="2300" kern="1200" dirty="0" err="1"/>
            <a:t>Socialtjänstlagen</a:t>
          </a:r>
          <a:r>
            <a:rPr lang="en-US" sz="2300" kern="1200" dirty="0"/>
            <a:t> </a:t>
          </a:r>
          <a:r>
            <a:rPr lang="en-US" sz="2300" kern="1200" dirty="0" err="1"/>
            <a:t>och</a:t>
          </a:r>
          <a:r>
            <a:rPr lang="en-US" sz="2300" kern="1200" dirty="0"/>
            <a:t> </a:t>
          </a:r>
          <a:r>
            <a:rPr lang="en-US" sz="2300" kern="1200" dirty="0" err="1"/>
            <a:t>Nära</a:t>
          </a:r>
          <a:r>
            <a:rPr lang="en-US" sz="2300" kern="1200" dirty="0"/>
            <a:t> </a:t>
          </a:r>
          <a:r>
            <a:rPr lang="en-US" sz="2300" kern="1200" dirty="0" err="1"/>
            <a:t>Vård</a:t>
          </a:r>
        </a:p>
      </dsp:txBody>
      <dsp:txXfrm>
        <a:off x="1081014" y="399"/>
        <a:ext cx="8039172" cy="935942"/>
      </dsp:txXfrm>
    </dsp:sp>
    <dsp:sp modelId="{F1E16914-AFDA-46B7-9CE8-48189E116D86}">
      <dsp:nvSpPr>
        <dsp:cNvPr id="0" name=""/>
        <dsp:cNvSpPr/>
      </dsp:nvSpPr>
      <dsp:spPr>
        <a:xfrm>
          <a:off x="0" y="1170328"/>
          <a:ext cx="9120187" cy="9359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0D096-726E-4DEA-BE3A-9DF5E1995A8A}">
      <dsp:nvSpPr>
        <dsp:cNvPr id="0" name=""/>
        <dsp:cNvSpPr/>
      </dsp:nvSpPr>
      <dsp:spPr>
        <a:xfrm>
          <a:off x="283122" y="1380915"/>
          <a:ext cx="514768" cy="514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EF394-8F7C-4FF9-ABD4-32DEC3792AE7}">
      <dsp:nvSpPr>
        <dsp:cNvPr id="0" name=""/>
        <dsp:cNvSpPr/>
      </dsp:nvSpPr>
      <dsp:spPr>
        <a:xfrm>
          <a:off x="1081014" y="1170328"/>
          <a:ext cx="8039172" cy="93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4" tIns="99054" rIns="99054" bIns="9905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Nya SOL- </a:t>
          </a:r>
          <a:r>
            <a:rPr lang="en-US" sz="2300" kern="1200" dirty="0" err="1"/>
            <a:t>Förebyggande</a:t>
          </a:r>
          <a:r>
            <a:rPr lang="en-US" sz="2300" kern="1200" dirty="0"/>
            <a:t> </a:t>
          </a:r>
          <a:r>
            <a:rPr lang="en-US" sz="2300" kern="1200" dirty="0" err="1"/>
            <a:t>och</a:t>
          </a:r>
          <a:r>
            <a:rPr lang="en-US" sz="2300" kern="1200" dirty="0"/>
            <a:t> </a:t>
          </a:r>
          <a:r>
            <a:rPr lang="en-US" sz="2300" kern="1200" dirty="0">
              <a:latin typeface="Calibri"/>
            </a:rPr>
            <a:t>tillgänglig</a:t>
          </a:r>
          <a:endParaRPr lang="en-US" sz="2300" kern="1200" dirty="0"/>
        </a:p>
      </dsp:txBody>
      <dsp:txXfrm>
        <a:off x="1081014" y="1170328"/>
        <a:ext cx="8039172" cy="935942"/>
      </dsp:txXfrm>
    </dsp:sp>
    <dsp:sp modelId="{D0BDE4DA-03FA-4D8B-81A5-9B9A04C58C69}">
      <dsp:nvSpPr>
        <dsp:cNvPr id="0" name=""/>
        <dsp:cNvSpPr/>
      </dsp:nvSpPr>
      <dsp:spPr>
        <a:xfrm>
          <a:off x="0" y="2340257"/>
          <a:ext cx="9120187" cy="9359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5558B-9044-4B99-8B62-D7B8B6251991}">
      <dsp:nvSpPr>
        <dsp:cNvPr id="0" name=""/>
        <dsp:cNvSpPr/>
      </dsp:nvSpPr>
      <dsp:spPr>
        <a:xfrm>
          <a:off x="283122" y="2550844"/>
          <a:ext cx="514768" cy="514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6801E-AA51-4993-937E-5896C31F6186}">
      <dsp:nvSpPr>
        <dsp:cNvPr id="0" name=""/>
        <dsp:cNvSpPr/>
      </dsp:nvSpPr>
      <dsp:spPr>
        <a:xfrm>
          <a:off x="1081014" y="2340257"/>
          <a:ext cx="8039172" cy="93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4" tIns="99054" rIns="99054" bIns="9905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Nära</a:t>
          </a:r>
          <a:r>
            <a:rPr lang="en-US" sz="2300" kern="1200" dirty="0"/>
            <a:t> </a:t>
          </a:r>
          <a:r>
            <a:rPr lang="en-US" sz="2300" kern="1200" dirty="0" err="1"/>
            <a:t>Vård</a:t>
          </a:r>
          <a:r>
            <a:rPr lang="en-US" sz="2300" kern="1200" dirty="0"/>
            <a:t> -  </a:t>
          </a:r>
          <a:r>
            <a:rPr lang="en-US" sz="2300" kern="1200" dirty="0" err="1"/>
            <a:t>Delaktighet</a:t>
          </a:r>
          <a:r>
            <a:rPr lang="en-US" sz="2300" kern="1200" dirty="0"/>
            <a:t> </a:t>
          </a:r>
          <a:r>
            <a:rPr lang="en-US" sz="2300" kern="1200" dirty="0" err="1"/>
            <a:t>och</a:t>
          </a:r>
          <a:r>
            <a:rPr lang="en-US" sz="2300" kern="1200" dirty="0"/>
            <a:t> </a:t>
          </a:r>
          <a:r>
            <a:rPr lang="en-US" sz="2300" kern="1200" dirty="0" err="1"/>
            <a:t>personcentrering</a:t>
          </a:r>
          <a:r>
            <a:rPr lang="en-US" sz="2300" kern="1200" dirty="0"/>
            <a:t> </a:t>
          </a:r>
        </a:p>
      </dsp:txBody>
      <dsp:txXfrm>
        <a:off x="1081014" y="2340257"/>
        <a:ext cx="8039172" cy="935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C63FE-7EF7-4C1F-8522-8A2BA2C46C94}">
      <dsp:nvSpPr>
        <dsp:cNvPr id="0" name=""/>
        <dsp:cNvSpPr/>
      </dsp:nvSpPr>
      <dsp:spPr>
        <a:xfrm>
          <a:off x="3621558" y="1725"/>
          <a:ext cx="1356247" cy="881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Frivillig-centralen </a:t>
          </a:r>
        </a:p>
      </dsp:txBody>
      <dsp:txXfrm>
        <a:off x="3664592" y="44759"/>
        <a:ext cx="1270179" cy="795492"/>
      </dsp:txXfrm>
    </dsp:sp>
    <dsp:sp modelId="{F75BAE6C-FD4B-425C-9E1A-F971BEE3229A}">
      <dsp:nvSpPr>
        <dsp:cNvPr id="0" name=""/>
        <dsp:cNvSpPr/>
      </dsp:nvSpPr>
      <dsp:spPr>
        <a:xfrm>
          <a:off x="2222398" y="442505"/>
          <a:ext cx="4154567" cy="4154567"/>
        </a:xfrm>
        <a:custGeom>
          <a:avLst/>
          <a:gdLst/>
          <a:ahLst/>
          <a:cxnLst/>
          <a:rect l="0" t="0" r="0" b="0"/>
          <a:pathLst>
            <a:path>
              <a:moveTo>
                <a:pt x="2764078" y="116819"/>
              </a:moveTo>
              <a:arcTo wR="2077283" hR="2077283" stAng="17358391" swAng="150160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10217-46AE-4677-9DA7-325B01CEE437}">
      <dsp:nvSpPr>
        <dsp:cNvPr id="0" name=""/>
        <dsp:cNvSpPr/>
      </dsp:nvSpPr>
      <dsp:spPr>
        <a:xfrm>
          <a:off x="5420539" y="1040367"/>
          <a:ext cx="1356247" cy="881560"/>
        </a:xfrm>
        <a:prstGeom prst="roundRect">
          <a:avLst/>
        </a:prstGeom>
        <a:solidFill>
          <a:schemeClr val="accent3">
            <a:hueOff val="320196"/>
            <a:satOff val="-6964"/>
            <a:lumOff val="6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Regionen </a:t>
          </a:r>
        </a:p>
      </dsp:txBody>
      <dsp:txXfrm>
        <a:off x="5463573" y="1083401"/>
        <a:ext cx="1270179" cy="795492"/>
      </dsp:txXfrm>
    </dsp:sp>
    <dsp:sp modelId="{7767C55D-E6EB-4344-87A3-73A69D241A0E}">
      <dsp:nvSpPr>
        <dsp:cNvPr id="0" name=""/>
        <dsp:cNvSpPr/>
      </dsp:nvSpPr>
      <dsp:spPr>
        <a:xfrm>
          <a:off x="2222398" y="442505"/>
          <a:ext cx="4154567" cy="4154567"/>
        </a:xfrm>
        <a:custGeom>
          <a:avLst/>
          <a:gdLst/>
          <a:ahLst/>
          <a:cxnLst/>
          <a:rect l="0" t="0" r="0" b="0"/>
          <a:pathLst>
            <a:path>
              <a:moveTo>
                <a:pt x="4070080" y="1490883"/>
              </a:moveTo>
              <a:arcTo wR="2077283" hR="2077283" stAng="20616178" swAng="1967644"/>
            </a:path>
          </a:pathLst>
        </a:custGeom>
        <a:noFill/>
        <a:ln w="6350" cap="flat" cmpd="sng" algn="ctr">
          <a:solidFill>
            <a:schemeClr val="accent3">
              <a:hueOff val="320196"/>
              <a:satOff val="-6964"/>
              <a:lumOff val="6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AD0E2-42CA-4995-A088-56252EA5B308}">
      <dsp:nvSpPr>
        <dsp:cNvPr id="0" name=""/>
        <dsp:cNvSpPr/>
      </dsp:nvSpPr>
      <dsp:spPr>
        <a:xfrm>
          <a:off x="5420539" y="3117650"/>
          <a:ext cx="1356247" cy="881560"/>
        </a:xfrm>
        <a:prstGeom prst="roundRect">
          <a:avLst/>
        </a:prstGeom>
        <a:solidFill>
          <a:schemeClr val="accent3">
            <a:hueOff val="640392"/>
            <a:satOff val="-13927"/>
            <a:lumOff val="12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Kyrkan</a:t>
          </a:r>
          <a:r>
            <a:rPr lang="sv-SE" sz="1600" kern="1200" dirty="0"/>
            <a:t> </a:t>
          </a:r>
        </a:p>
      </dsp:txBody>
      <dsp:txXfrm>
        <a:off x="5463573" y="3160684"/>
        <a:ext cx="1270179" cy="795492"/>
      </dsp:txXfrm>
    </dsp:sp>
    <dsp:sp modelId="{905F44A6-8472-4D14-8B73-929B96362833}">
      <dsp:nvSpPr>
        <dsp:cNvPr id="0" name=""/>
        <dsp:cNvSpPr/>
      </dsp:nvSpPr>
      <dsp:spPr>
        <a:xfrm>
          <a:off x="2222398" y="442505"/>
          <a:ext cx="4154567" cy="4154567"/>
        </a:xfrm>
        <a:custGeom>
          <a:avLst/>
          <a:gdLst/>
          <a:ahLst/>
          <a:cxnLst/>
          <a:rect l="0" t="0" r="0" b="0"/>
          <a:pathLst>
            <a:path>
              <a:moveTo>
                <a:pt x="3528954" y="3563136"/>
              </a:moveTo>
              <a:arcTo wR="2077283" hR="2077283" stAng="2740000" swAng="1501609"/>
            </a:path>
          </a:pathLst>
        </a:custGeom>
        <a:noFill/>
        <a:ln w="6350" cap="flat" cmpd="sng" algn="ctr">
          <a:solidFill>
            <a:schemeClr val="accent3">
              <a:hueOff val="640392"/>
              <a:satOff val="-13927"/>
              <a:lumOff val="12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7E131-F1CE-442A-8D02-BA3CEEE35638}">
      <dsp:nvSpPr>
        <dsp:cNvPr id="0" name=""/>
        <dsp:cNvSpPr/>
      </dsp:nvSpPr>
      <dsp:spPr>
        <a:xfrm>
          <a:off x="3621558" y="4156292"/>
          <a:ext cx="1356247" cy="881560"/>
        </a:xfrm>
        <a:prstGeom prst="roundRect">
          <a:avLst/>
        </a:prstGeom>
        <a:solidFill>
          <a:schemeClr val="accent3">
            <a:hueOff val="960587"/>
            <a:satOff val="-20891"/>
            <a:lumOff val="19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Mötesplatser </a:t>
          </a:r>
        </a:p>
      </dsp:txBody>
      <dsp:txXfrm>
        <a:off x="3664592" y="4199326"/>
        <a:ext cx="1270179" cy="795492"/>
      </dsp:txXfrm>
    </dsp:sp>
    <dsp:sp modelId="{92085966-9236-4E87-AA0D-564CBEF1515C}">
      <dsp:nvSpPr>
        <dsp:cNvPr id="0" name=""/>
        <dsp:cNvSpPr/>
      </dsp:nvSpPr>
      <dsp:spPr>
        <a:xfrm>
          <a:off x="2222398" y="442505"/>
          <a:ext cx="4154567" cy="4154567"/>
        </a:xfrm>
        <a:custGeom>
          <a:avLst/>
          <a:gdLst/>
          <a:ahLst/>
          <a:cxnLst/>
          <a:rect l="0" t="0" r="0" b="0"/>
          <a:pathLst>
            <a:path>
              <a:moveTo>
                <a:pt x="1390488" y="4037747"/>
              </a:moveTo>
              <a:arcTo wR="2077283" hR="2077283" stAng="6558391" swAng="1501609"/>
            </a:path>
          </a:pathLst>
        </a:custGeom>
        <a:noFill/>
        <a:ln w="6350" cap="flat" cmpd="sng" algn="ctr">
          <a:solidFill>
            <a:schemeClr val="accent3">
              <a:hueOff val="960587"/>
              <a:satOff val="-20891"/>
              <a:lumOff val="190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001A5-E272-4C0F-99FE-CA0B440C2767}">
      <dsp:nvSpPr>
        <dsp:cNvPr id="0" name=""/>
        <dsp:cNvSpPr/>
      </dsp:nvSpPr>
      <dsp:spPr>
        <a:xfrm>
          <a:off x="1822578" y="3117650"/>
          <a:ext cx="1356247" cy="881560"/>
        </a:xfrm>
        <a:prstGeom prst="roundRect">
          <a:avLst/>
        </a:prstGeom>
        <a:solidFill>
          <a:schemeClr val="accent3">
            <a:hueOff val="1280783"/>
            <a:satOff val="-27854"/>
            <a:lumOff val="25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Hela kommunen </a:t>
          </a:r>
        </a:p>
      </dsp:txBody>
      <dsp:txXfrm>
        <a:off x="1865612" y="3160684"/>
        <a:ext cx="1270179" cy="795492"/>
      </dsp:txXfrm>
    </dsp:sp>
    <dsp:sp modelId="{A0F96848-89ED-428E-9031-847F1301AB2B}">
      <dsp:nvSpPr>
        <dsp:cNvPr id="0" name=""/>
        <dsp:cNvSpPr/>
      </dsp:nvSpPr>
      <dsp:spPr>
        <a:xfrm>
          <a:off x="2222398" y="442505"/>
          <a:ext cx="4154567" cy="4154567"/>
        </a:xfrm>
        <a:custGeom>
          <a:avLst/>
          <a:gdLst/>
          <a:ahLst/>
          <a:cxnLst/>
          <a:rect l="0" t="0" r="0" b="0"/>
          <a:pathLst>
            <a:path>
              <a:moveTo>
                <a:pt x="84486" y="2663683"/>
              </a:moveTo>
              <a:arcTo wR="2077283" hR="2077283" stAng="9816178" swAng="1967644"/>
            </a:path>
          </a:pathLst>
        </a:custGeom>
        <a:noFill/>
        <a:ln w="6350" cap="flat" cmpd="sng" algn="ctr">
          <a:solidFill>
            <a:schemeClr val="accent3">
              <a:hueOff val="1280783"/>
              <a:satOff val="-27854"/>
              <a:lumOff val="254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6A46F-5E44-4749-9958-1CADE2AB361B}">
      <dsp:nvSpPr>
        <dsp:cNvPr id="0" name=""/>
        <dsp:cNvSpPr/>
      </dsp:nvSpPr>
      <dsp:spPr>
        <a:xfrm>
          <a:off x="1822578" y="1040367"/>
          <a:ext cx="1356247" cy="881560"/>
        </a:xfrm>
        <a:prstGeom prst="roundRect">
          <a:avLst/>
        </a:prstGeom>
        <a:solidFill>
          <a:schemeClr val="accent3">
            <a:hueOff val="1600979"/>
            <a:satOff val="-34818"/>
            <a:lumOff val="3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Senior center</a:t>
          </a:r>
        </a:p>
      </dsp:txBody>
      <dsp:txXfrm>
        <a:off x="1865612" y="1083401"/>
        <a:ext cx="1270179" cy="795492"/>
      </dsp:txXfrm>
    </dsp:sp>
    <dsp:sp modelId="{E380B321-5C1A-4B32-918E-51BB1368CB1C}">
      <dsp:nvSpPr>
        <dsp:cNvPr id="0" name=""/>
        <dsp:cNvSpPr/>
      </dsp:nvSpPr>
      <dsp:spPr>
        <a:xfrm>
          <a:off x="2222398" y="442505"/>
          <a:ext cx="4154567" cy="4154567"/>
        </a:xfrm>
        <a:custGeom>
          <a:avLst/>
          <a:gdLst/>
          <a:ahLst/>
          <a:cxnLst/>
          <a:rect l="0" t="0" r="0" b="0"/>
          <a:pathLst>
            <a:path>
              <a:moveTo>
                <a:pt x="625612" y="591431"/>
              </a:moveTo>
              <a:arcTo wR="2077283" hR="2077283" stAng="13540000" swAng="1501609"/>
            </a:path>
          </a:pathLst>
        </a:custGeom>
        <a:noFill/>
        <a:ln w="6350" cap="flat" cmpd="sng" algn="ctr">
          <a:solidFill>
            <a:schemeClr val="accent3">
              <a:hueOff val="1600979"/>
              <a:satOff val="-34818"/>
              <a:lumOff val="317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823C-3CED-4BCC-80F6-39C0FBB30BC2}" type="datetimeFigureOut">
              <a:rPr lang="sv-SE" smtClean="0"/>
              <a:t>2025-11-26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F2816-AAE8-4F9C-8E31-75576C2F75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3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 seniorlotsen kan vara möta de äldre tidigare och hjälpa dem, de kan då klara sig hemma längre och målet är att de ska klara sig längre hemma utan </a:t>
            </a:r>
            <a:r>
              <a:rPr lang="sv-SE" dirty="0" err="1"/>
              <a:t>instaser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Det ska vara lättare att komma i kontakt med oss och flera olika sätt, tex mötesplatser i kommunen </a:t>
            </a:r>
          </a:p>
          <a:p>
            <a:endParaRPr lang="sv-SE" dirty="0"/>
          </a:p>
          <a:p>
            <a:r>
              <a:rPr lang="sv-SE" dirty="0"/>
              <a:t>De blir mer delaktiga när de får med kunskap och ta beslut om sitt liv.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BCDC-2D29-4692-8AA7-1D3E5928555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091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samband med den nya socialtjänstlagen om ökad tillgänglighet så har dessa aktiviteter planerats i ett första skede. Vi startar i det lilla, utvärderar och tar sedan ställning om vi ska utöka aktiviteterna eller gå en annan väg.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F2816-AAE8-4F9C-8E31-75576C2F75A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51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>
            <a:extLst>
              <a:ext uri="{FF2B5EF4-FFF2-40B4-BE49-F238E27FC236}">
                <a16:creationId xmlns:a16="http://schemas.microsoft.com/office/drawing/2014/main" id="{28AE3135-9BE3-DCBF-AEB9-AEEA94FF0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/>
          <a:stretch>
            <a:fillRect/>
          </a:stretch>
        </p:blipFill>
        <p:spPr bwMode="auto">
          <a:xfrm>
            <a:off x="3175" y="0"/>
            <a:ext cx="12199938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6F014DCA-E514-D6F5-1F0C-C16A5E16B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 descr="Strängnäs kommun logotyp">
            <a:extLst>
              <a:ext uri="{FF2B5EF4-FFF2-40B4-BE49-F238E27FC236}">
                <a16:creationId xmlns:a16="http://schemas.microsoft.com/office/drawing/2014/main" id="{B675448D-C9E3-BD82-F7C0-95B521A43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4180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12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E3AD84DA-CCFA-3EE0-A2E4-31CB0819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6565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166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53564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5383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53563" y="1790700"/>
            <a:ext cx="4466238" cy="655320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53563" y="2640970"/>
            <a:ext cx="4466238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790700"/>
            <a:ext cx="4466237" cy="655320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640970"/>
            <a:ext cx="4466237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5758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94422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14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- enkel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4F93839-BB21-2F92-A9D4-D8E9882FE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6307835"/>
            <a:ext cx="1908053" cy="36697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7231B89-3EFC-D8F0-5F7C-96771E71266C}"/>
              </a:ext>
            </a:extLst>
          </p:cNvPr>
          <p:cNvSpPr txBox="1"/>
          <p:nvPr userDrawn="1"/>
        </p:nvSpPr>
        <p:spPr>
          <a:xfrm>
            <a:off x="10394577" y="6404532"/>
            <a:ext cx="190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"/>
              <a:t>WWW.STRANGNAS.SE</a:t>
            </a:r>
          </a:p>
        </p:txBody>
      </p:sp>
    </p:spTree>
    <p:extLst>
      <p:ext uri="{BB962C8B-B14F-4D97-AF65-F5344CB8AC3E}">
        <p14:creationId xmlns:p14="http://schemas.microsoft.com/office/powerpoint/2010/main" val="49361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- enkelt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4F93839-BB21-2F92-A9D4-D8E9882FE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322665"/>
            <a:ext cx="1908053" cy="3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Strängnäs kommun logotyp">
            <a:extLst>
              <a:ext uri="{FF2B5EF4-FFF2-40B4-BE49-F238E27FC236}">
                <a16:creationId xmlns:a16="http://schemas.microsoft.com/office/drawing/2014/main" id="{5A304C79-D50B-676D-9CAC-6EC288EA6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5370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72FE05B8-BDD0-008C-DAC6-3E13B1C3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11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7DA77CCD-1B05-AB57-B3D5-0E4C9184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5985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kvadr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skärmbild, design, Grafik&#10;&#10;Automatiskt genererad beskrivning">
            <a:extLst>
              <a:ext uri="{FF2B5EF4-FFF2-40B4-BE49-F238E27FC236}">
                <a16:creationId xmlns:a16="http://schemas.microsoft.com/office/drawing/2014/main" id="{B5A9A175-27B3-354A-F2CE-D8B487F03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5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12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E3AD84DA-CCFA-3EE0-A2E4-31CB0819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548" y="4328014"/>
            <a:ext cx="8728363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sv-SE" altLang="sv-SE" sz="20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2300"/>
              </a:lnSpc>
            </a:pPr>
            <a:r>
              <a:rPr lang="sv-SE" altLang="sv-SE" sz="20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402773" y="2468191"/>
            <a:ext cx="7386453" cy="720725"/>
          </a:xfrm>
        </p:spPr>
        <p:txBody>
          <a:bodyPr anchor="b">
            <a:no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02773" y="3323826"/>
            <a:ext cx="7386453" cy="86927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lägga till underrubrik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3821711-9FC0-EA1B-0494-2FDB88F445B4}"/>
              </a:ext>
            </a:extLst>
          </p:cNvPr>
          <p:cNvSpPr/>
          <p:nvPr userDrawn="1"/>
        </p:nvSpPr>
        <p:spPr>
          <a:xfrm>
            <a:off x="0" y="0"/>
            <a:ext cx="1757548" cy="1698171"/>
          </a:xfrm>
          <a:prstGeom prst="rect">
            <a:avLst/>
          </a:prstGeom>
          <a:solidFill>
            <a:srgbClr val="01A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En bild som visar text, Teckensnitt, affisch, Grafik&#10;&#10;Automatiskt genererad beskrivning">
            <a:extLst>
              <a:ext uri="{FF2B5EF4-FFF2-40B4-BE49-F238E27FC236}">
                <a16:creationId xmlns:a16="http://schemas.microsoft.com/office/drawing/2014/main" id="{80D68E05-F104-1267-0082-D19BAF7E5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98559"/>
            <a:ext cx="1235034" cy="10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BCB5D85D-1B5E-CE42-852E-B0985EAE4FFF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5" name="Bildobjekt 10">
            <a:extLst>
              <a:ext uri="{FF2B5EF4-FFF2-40B4-BE49-F238E27FC236}">
                <a16:creationId xmlns:a16="http://schemas.microsoft.com/office/drawing/2014/main" id="{FACE93B2-0B9D-86C1-4EC7-ACD9996C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6182" y="2268537"/>
            <a:ext cx="9123561" cy="720725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526182" y="3048032"/>
            <a:ext cx="9120187" cy="1091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50905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vågor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538898C-9E35-E3C0-BE57-8569C69F82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CB5D85D-1B5E-CE42-852E-B0985EAE4FFF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5" name="Bildobjekt 10">
            <a:extLst>
              <a:ext uri="{FF2B5EF4-FFF2-40B4-BE49-F238E27FC236}">
                <a16:creationId xmlns:a16="http://schemas.microsoft.com/office/drawing/2014/main" id="{FACE93B2-0B9D-86C1-4EC7-ACD9996C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9556" y="2268537"/>
            <a:ext cx="9120187" cy="720725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526182" y="3048032"/>
            <a:ext cx="9120187" cy="1091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74501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indelning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538898C-9E35-E3C0-BE57-8569C69F82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68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8DBAA7A-D694-1E97-A2BB-9B9B0FEA9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10" descr="Agenda">
            <a:extLst>
              <a:ext uri="{FF2B5EF4-FFF2-40B4-BE49-F238E27FC236}">
                <a16:creationId xmlns:a16="http://schemas.microsoft.com/office/drawing/2014/main" id="{680046A0-BBBE-03F0-E898-2BF120E6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652D3A7-A0DC-961F-6BDF-E795D34AC338}"/>
              </a:ext>
            </a:extLst>
          </p:cNvPr>
          <p:cNvSpPr txBox="1"/>
          <p:nvPr userDrawn="1"/>
        </p:nvSpPr>
        <p:spPr>
          <a:xfrm>
            <a:off x="10394577" y="6404532"/>
            <a:ext cx="190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">
                <a:solidFill>
                  <a:schemeClr val="bg1"/>
                </a:solidFill>
              </a:rPr>
              <a:t>WWW.STRANGNAS.SE</a:t>
            </a: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BA61467-8465-4A68-00E2-0A85BDC9C7C8}"/>
              </a:ext>
            </a:extLst>
          </p:cNvPr>
          <p:cNvSpPr/>
          <p:nvPr userDrawn="1"/>
        </p:nvSpPr>
        <p:spPr>
          <a:xfrm>
            <a:off x="289169" y="6314831"/>
            <a:ext cx="277446" cy="324338"/>
          </a:xfrm>
          <a:custGeom>
            <a:avLst/>
            <a:gdLst>
              <a:gd name="connsiteX0" fmla="*/ 7816 w 277446"/>
              <a:gd name="connsiteY0" fmla="*/ 3907 h 324338"/>
              <a:gd name="connsiteX1" fmla="*/ 7816 w 277446"/>
              <a:gd name="connsiteY1" fmla="*/ 3907 h 324338"/>
              <a:gd name="connsiteX2" fmla="*/ 31262 w 277446"/>
              <a:gd name="connsiteY2" fmla="*/ 50800 h 324338"/>
              <a:gd name="connsiteX3" fmla="*/ 35169 w 277446"/>
              <a:gd name="connsiteY3" fmla="*/ 66431 h 324338"/>
              <a:gd name="connsiteX4" fmla="*/ 35169 w 277446"/>
              <a:gd name="connsiteY4" fmla="*/ 66431 h 324338"/>
              <a:gd name="connsiteX5" fmla="*/ 7816 w 277446"/>
              <a:gd name="connsiteY5" fmla="*/ 54707 h 324338"/>
              <a:gd name="connsiteX6" fmla="*/ 0 w 277446"/>
              <a:gd name="connsiteY6" fmla="*/ 171938 h 324338"/>
              <a:gd name="connsiteX7" fmla="*/ 23446 w 277446"/>
              <a:gd name="connsiteY7" fmla="*/ 277446 h 324338"/>
              <a:gd name="connsiteX8" fmla="*/ 89877 w 277446"/>
              <a:gd name="connsiteY8" fmla="*/ 324338 h 324338"/>
              <a:gd name="connsiteX9" fmla="*/ 164123 w 277446"/>
              <a:gd name="connsiteY9" fmla="*/ 324338 h 324338"/>
              <a:gd name="connsiteX10" fmla="*/ 218831 w 277446"/>
              <a:gd name="connsiteY10" fmla="*/ 316523 h 324338"/>
              <a:gd name="connsiteX11" fmla="*/ 277446 w 277446"/>
              <a:gd name="connsiteY11" fmla="*/ 261815 h 324338"/>
              <a:gd name="connsiteX12" fmla="*/ 277446 w 277446"/>
              <a:gd name="connsiteY12" fmla="*/ 144584 h 324338"/>
              <a:gd name="connsiteX13" fmla="*/ 277446 w 277446"/>
              <a:gd name="connsiteY13" fmla="*/ 7815 h 324338"/>
              <a:gd name="connsiteX14" fmla="*/ 82062 w 277446"/>
              <a:gd name="connsiteY14" fmla="*/ 0 h 324338"/>
              <a:gd name="connsiteX15" fmla="*/ 7816 w 277446"/>
              <a:gd name="connsiteY15" fmla="*/ 3907 h 32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446" h="324338">
                <a:moveTo>
                  <a:pt x="7816" y="3907"/>
                </a:moveTo>
                <a:lnTo>
                  <a:pt x="7816" y="3907"/>
                </a:lnTo>
                <a:cubicBezTo>
                  <a:pt x="15631" y="19538"/>
                  <a:pt x="27024" y="33846"/>
                  <a:pt x="31262" y="50800"/>
                </a:cubicBezTo>
                <a:lnTo>
                  <a:pt x="35169" y="66431"/>
                </a:lnTo>
                <a:lnTo>
                  <a:pt x="35169" y="66431"/>
                </a:lnTo>
                <a:lnTo>
                  <a:pt x="7816" y="54707"/>
                </a:lnTo>
                <a:lnTo>
                  <a:pt x="0" y="171938"/>
                </a:lnTo>
                <a:lnTo>
                  <a:pt x="23446" y="277446"/>
                </a:lnTo>
                <a:lnTo>
                  <a:pt x="89877" y="324338"/>
                </a:lnTo>
                <a:lnTo>
                  <a:pt x="164123" y="324338"/>
                </a:lnTo>
                <a:lnTo>
                  <a:pt x="218831" y="316523"/>
                </a:lnTo>
                <a:lnTo>
                  <a:pt x="277446" y="261815"/>
                </a:lnTo>
                <a:lnTo>
                  <a:pt x="277446" y="144584"/>
                </a:lnTo>
                <a:lnTo>
                  <a:pt x="277446" y="7815"/>
                </a:lnTo>
                <a:lnTo>
                  <a:pt x="82062" y="0"/>
                </a:lnTo>
                <a:lnTo>
                  <a:pt x="7816" y="3907"/>
                </a:lnTo>
                <a:close/>
              </a:path>
            </a:pathLst>
          </a:custGeom>
          <a:solidFill>
            <a:srgbClr val="4BA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2167F846-C90A-F105-53DF-2AAF5A679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6307834"/>
            <a:ext cx="1908053" cy="3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86B98DB-D836-2E79-C418-822A30FE15D4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" name="textruta 10" descr="Agenda">
            <a:extLst>
              <a:ext uri="{FF2B5EF4-FFF2-40B4-BE49-F238E27FC236}">
                <a16:creationId xmlns:a16="http://schemas.microsoft.com/office/drawing/2014/main" id="{680046A0-BBBE-03F0-E898-2BF120E6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>
                <a:solidFill>
                  <a:srgbClr val="39836C"/>
                </a:solidFill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096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F99D86E-8CB1-9ABC-9535-324E1A1FA787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215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31">
            <a:extLst>
              <a:ext uri="{FF2B5EF4-FFF2-40B4-BE49-F238E27FC236}">
                <a16:creationId xmlns:a16="http://schemas.microsoft.com/office/drawing/2014/main" id="{EDCB8799-0FDE-4D9A-E893-2B9A43B52D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5833" b="63962"/>
          <a:stretch>
            <a:fillRect/>
          </a:stretch>
        </p:blipFill>
        <p:spPr bwMode="auto">
          <a:xfrm>
            <a:off x="0" y="5635625"/>
            <a:ext cx="1219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22693135-C513-9521-E4BF-B516169E955C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1028" name="Bildobjekt 33">
            <a:extLst>
              <a:ext uri="{FF2B5EF4-FFF2-40B4-BE49-F238E27FC236}">
                <a16:creationId xmlns:a16="http://schemas.microsoft.com/office/drawing/2014/main" id="{1AC450FE-C3BC-5924-AB7D-9C8F1B58D8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Platshållare för rubrik 1">
            <a:extLst>
              <a:ext uri="{FF2B5EF4-FFF2-40B4-BE49-F238E27FC236}">
                <a16:creationId xmlns:a16="http://schemas.microsoft.com/office/drawing/2014/main" id="{9426EC3A-810A-EDB0-4F9C-DDD0A2499092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30" name="Platshållare för text 2">
            <a:extLst>
              <a:ext uri="{FF2B5EF4-FFF2-40B4-BE49-F238E27FC236}">
                <a16:creationId xmlns:a16="http://schemas.microsoft.com/office/drawing/2014/main" id="{4C45FDBC-9DCA-02FE-4B0B-8B4AEFD631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 bwMode="auto">
          <a:xfrm>
            <a:off x="1554163" y="1790700"/>
            <a:ext cx="91201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8" r:id="rId3"/>
    <p:sldLayoutId id="2147483671" r:id="rId4"/>
    <p:sldLayoutId id="2147483676" r:id="rId5"/>
    <p:sldLayoutId id="2147483677" r:id="rId6"/>
    <p:sldLayoutId id="2147483672" r:id="rId7"/>
    <p:sldLayoutId id="2147483679" r:id="rId8"/>
    <p:sldLayoutId id="2147483670" r:id="rId9"/>
    <p:sldLayoutId id="2147483668" r:id="rId10"/>
    <p:sldLayoutId id="2147483664" r:id="rId11"/>
    <p:sldLayoutId id="2147483665" r:id="rId12"/>
    <p:sldLayoutId id="2147483666" r:id="rId13"/>
    <p:sldLayoutId id="2147483667" r:id="rId14"/>
    <p:sldLayoutId id="2147483674" r:id="rId15"/>
    <p:sldLayoutId id="2147483675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3983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40CA50-8007-FF66-15D3-BC1DC06C1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2808" y="1554480"/>
            <a:ext cx="8805672" cy="1563624"/>
          </a:xfrm>
        </p:spPr>
        <p:txBody>
          <a:bodyPr/>
          <a:lstStyle/>
          <a:p>
            <a:r>
              <a:rPr lang="sv-SE" b="1" dirty="0"/>
              <a:t>Seniorlots Strängnäs kommun Elisabeth Forsell</a:t>
            </a:r>
          </a:p>
        </p:txBody>
      </p:sp>
    </p:spTree>
    <p:extLst>
      <p:ext uri="{BB962C8B-B14F-4D97-AF65-F5344CB8AC3E}">
        <p14:creationId xmlns:p14="http://schemas.microsoft.com/office/powerpoint/2010/main" val="217253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D7A5F-F221-41FA-1BD2-04DB2B0B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/>
              <a:t>Uppsökande aktivitet trygghetslarm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F22F29-4F50-247A-941D-D2AA4A7DE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66838"/>
            <a:ext cx="10896600" cy="4677346"/>
          </a:xfrm>
        </p:spPr>
        <p:txBody>
          <a:bodyPr/>
          <a:lstStyle/>
          <a:p>
            <a:r>
              <a:rPr lang="sv-SE" sz="2400" dirty="0"/>
              <a:t>Alla seniorer från 75 år och uppåt, som ansöker om trygghetslarm erbjuds ett hembesök med hälsosamtal</a:t>
            </a:r>
          </a:p>
          <a:p>
            <a:r>
              <a:rPr lang="sv-SE" sz="2400" dirty="0"/>
              <a:t>Hembesöken kan avbokas om intresse inte finns</a:t>
            </a:r>
          </a:p>
          <a:p>
            <a:r>
              <a:rPr lang="sv-SE" sz="2400" dirty="0"/>
              <a:t>Samtalen individanpassas men i alla besök ingår fallprevention i hemmet</a:t>
            </a:r>
          </a:p>
          <a:p>
            <a:r>
              <a:rPr lang="sv-SE" sz="2400" dirty="0"/>
              <a:t>Samtalen kan handla om ensamhet, matvanor, fysisk aktivitet, stress, sömn etc.</a:t>
            </a:r>
          </a:p>
          <a:p>
            <a:r>
              <a:rPr lang="sv-SE" sz="2400" dirty="0"/>
              <a:t>Informationspunkter: servicetjänster, färdtjänst/sjukresor, anhörigcentrum</a:t>
            </a:r>
          </a:p>
          <a:p>
            <a:r>
              <a:rPr lang="sv-SE" sz="2400" dirty="0"/>
              <a:t>Uppföljning efter samtal (ca 4-5 månader efteråt) valfritt efter behov. Telefon/hembesök</a:t>
            </a:r>
          </a:p>
          <a:p>
            <a:r>
              <a:rPr lang="sv-SE" sz="2400" dirty="0"/>
              <a:t>Syftet; Se över fallrisk i hemmet, se över livssituationen, stötta ofrivilligt ensamma, fördröja hemtjänstinsatser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18339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2CA925-CB94-D29A-92FD-64D4B017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393701"/>
            <a:ext cx="9120187" cy="973138"/>
          </a:xfrm>
        </p:spPr>
        <p:txBody>
          <a:bodyPr/>
          <a:lstStyle/>
          <a:p>
            <a:pPr algn="ctr"/>
            <a:r>
              <a:rPr lang="sv-SE" b="1" dirty="0" err="1"/>
              <a:t>Måltidsvän</a:t>
            </a:r>
            <a:r>
              <a:rPr lang="sv-SE" b="1" dirty="0"/>
              <a:t> Glada laxen </a:t>
            </a:r>
            <a:br>
              <a:rPr lang="sv-SE" b="1" dirty="0"/>
            </a:br>
            <a:r>
              <a:rPr lang="sv-SE" b="1" dirty="0"/>
              <a:t>start 4 december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7FED86-9138-9602-B0A7-1DEB18B5E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761E95A-0A5B-02FA-6A2C-631D7ACC960D}"/>
              </a:ext>
            </a:extLst>
          </p:cNvPr>
          <p:cNvSpPr txBox="1"/>
          <p:nvPr/>
        </p:nvSpPr>
        <p:spPr>
          <a:xfrm>
            <a:off x="721895" y="1703672"/>
            <a:ext cx="106192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Seniorer som önskar sällskap vid lunchen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Måltidsvännen möter upp på Glada laxen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Eventuellt ledsagning från bostad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Bokat bord för denna aktivitet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Starta upp med en dag varannan vecka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Anmälan till lunch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Musikunderhållning?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Samarbete med Frivilligcentralen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7027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C5C5C-8D46-368C-90D1-C4E40615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har målgruppen seniorer för behov?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BE3154-9374-C110-A502-27275D38B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tänker ni kring de planerade aktiviteterna?</a:t>
            </a:r>
          </a:p>
          <a:p>
            <a:r>
              <a:rPr lang="sv-SE" dirty="0"/>
              <a:t>Finns det andra bra allmänna platser vi kan informera på?</a:t>
            </a:r>
          </a:p>
          <a:p>
            <a:r>
              <a:rPr lang="sv-SE" dirty="0"/>
              <a:t>Har ni några önskemål kring teman för informationsföreläsningar?</a:t>
            </a:r>
          </a:p>
          <a:p>
            <a:r>
              <a:rPr lang="sv-SE" dirty="0"/>
              <a:t>Vad har ni för förväntningar kring rollen som seniorlots?</a:t>
            </a:r>
          </a:p>
          <a:p>
            <a:r>
              <a:rPr lang="sv-SE" dirty="0"/>
              <a:t>Finns det något ni saknar som senior i Strängnäs kommun?</a:t>
            </a:r>
          </a:p>
        </p:txBody>
      </p:sp>
    </p:spTree>
    <p:extLst>
      <p:ext uri="{BB962C8B-B14F-4D97-AF65-F5344CB8AC3E}">
        <p14:creationId xmlns:p14="http://schemas.microsoft.com/office/powerpoint/2010/main" val="372855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B24601-8548-C944-8852-39E73874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163" y="481263"/>
            <a:ext cx="9120187" cy="4586037"/>
          </a:xfrm>
        </p:spPr>
        <p:txBody>
          <a:bodyPr/>
          <a:lstStyle/>
          <a:p>
            <a:pPr marL="0" indent="0">
              <a:buNone/>
            </a:pPr>
            <a:r>
              <a:rPr lang="sv-SE" sz="4000"/>
              <a:t>”Varje morgon när vi vaknar har vi två val: antingen väljer vi att göra dagen så bra som möjligt utifrån omständigheterna, eller så väljer vi att omständigheterna får styra vår dag och hur vi ska må.”</a:t>
            </a:r>
          </a:p>
          <a:p>
            <a:pPr marL="0" indent="0">
              <a:buNone/>
            </a:pPr>
            <a:endParaRPr lang="sv-SE" sz="4000"/>
          </a:p>
          <a:p>
            <a:pPr marL="0" indent="0" algn="r">
              <a:buNone/>
            </a:pPr>
            <a:r>
              <a:rPr lang="sv-SE" sz="3200" i="1"/>
              <a:t>Tomas Gunnarsson</a:t>
            </a:r>
          </a:p>
          <a:p>
            <a:pPr marL="0" indent="0" algn="r">
              <a:buNone/>
            </a:pPr>
            <a:r>
              <a:rPr lang="sv-SE" sz="2800" i="1"/>
              <a:t>(inspirationsföreläsare och författare)</a:t>
            </a:r>
          </a:p>
        </p:txBody>
      </p:sp>
    </p:spTree>
    <p:extLst>
      <p:ext uri="{BB962C8B-B14F-4D97-AF65-F5344CB8AC3E}">
        <p14:creationId xmlns:p14="http://schemas.microsoft.com/office/powerpoint/2010/main" val="417861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3F19E2-6041-8926-D5EB-CA32A0E7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720725"/>
          </a:xfrm>
        </p:spPr>
        <p:txBody>
          <a:bodyPr wrap="square" anchor="t">
            <a:normAutofit/>
          </a:bodyPr>
          <a:lstStyle/>
          <a:p>
            <a:r>
              <a:rPr lang="sv-SE"/>
              <a:t>Rollen seniorlots </a:t>
            </a:r>
            <a:endParaRPr lang="sv-SE" dirty="0"/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BADEB190-A468-A582-DCE9-5D51E8402D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163" y="1790700"/>
          <a:ext cx="9120187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565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7C2C06-76C1-B5B8-9AEB-DA5F0DA6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720725"/>
          </a:xfrm>
        </p:spPr>
        <p:txBody>
          <a:bodyPr/>
          <a:lstStyle/>
          <a:p>
            <a:r>
              <a:rPr lang="en-US" b="1" dirty="0" err="1"/>
              <a:t>Seniorlotsens</a:t>
            </a:r>
            <a:r>
              <a:rPr lang="en-US" b="1" dirty="0"/>
              <a:t> </a:t>
            </a:r>
            <a:r>
              <a:rPr lang="en-US" b="1" dirty="0" err="1"/>
              <a:t>uppdragsbeskrivning</a:t>
            </a:r>
            <a:endParaRPr lang="en-US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4D7808-4F64-27A4-0148-AC1DCB6F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790699"/>
            <a:ext cx="11332028" cy="4054929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Stöd och rådgivning till medborgare som är 65 år och äldre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Informera om kommunens äldreomsorg, boendeformer, frivilligcentralen, aktiviteter som anordnas i kommunen, servicetjänster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Följa upp insatser som inte är biståndsbedömda, tex. trygghetslarm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Samverka med olika professioner som tex. Handläggare, anhörigstöd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Öka tillgängligheten för seniorer.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Individanpassa vägledning/information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Stötta medborgare att hitta/fylla i tex. blanketter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258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70AB14-1C65-0716-4355-4D151F55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Arbetsuppgifter som seniorlotsen inte gör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AF46F4-62C4-5277-2F3F-084569E22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200" dirty="0"/>
              <a:t>Fattar inga beslut </a:t>
            </a:r>
          </a:p>
          <a:p>
            <a:r>
              <a:rPr lang="sv-SE" sz="3200" dirty="0"/>
              <a:t>En seniorlots kan inte ändra beslut som andra myndigheter eller kommunala handläggare har fattat. </a:t>
            </a:r>
          </a:p>
          <a:p>
            <a:r>
              <a:rPr lang="sv-SE" sz="3200" dirty="0"/>
              <a:t>Har inte hand om individärenden</a:t>
            </a:r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9374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12FC68-D754-4BC6-2B17-EEE1E920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529D06-E18F-581F-7C4C-DE5B2F11B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957230"/>
              </p:ext>
            </p:extLst>
          </p:nvPr>
        </p:nvGraphicFramePr>
        <p:xfrm>
          <a:off x="2074985" y="1172307"/>
          <a:ext cx="8599365" cy="503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lips 3">
            <a:extLst>
              <a:ext uri="{FF2B5EF4-FFF2-40B4-BE49-F238E27FC236}">
                <a16:creationId xmlns:a16="http://schemas.microsoft.com/office/drawing/2014/main" id="{891A56A9-5E07-BBEF-EA75-91060432ED89}"/>
              </a:ext>
            </a:extLst>
          </p:cNvPr>
          <p:cNvSpPr/>
          <p:nvPr/>
        </p:nvSpPr>
        <p:spPr>
          <a:xfrm>
            <a:off x="5357446" y="3012831"/>
            <a:ext cx="2051540" cy="11254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Seniorlotsen </a:t>
            </a:r>
          </a:p>
        </p:txBody>
      </p:sp>
    </p:spTree>
    <p:extLst>
      <p:ext uri="{BB962C8B-B14F-4D97-AF65-F5344CB8AC3E}">
        <p14:creationId xmlns:p14="http://schemas.microsoft.com/office/powerpoint/2010/main" val="72072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F6AD4A-AB72-6CAE-B888-A7C096493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181" y="2237969"/>
            <a:ext cx="9120187" cy="720725"/>
          </a:xfrm>
        </p:spPr>
        <p:txBody>
          <a:bodyPr wrap="square" anchor="b">
            <a:normAutofit/>
          </a:bodyPr>
          <a:lstStyle/>
          <a:p>
            <a:r>
              <a:rPr lang="sv-SE" sz="4200" b="1"/>
              <a:t>Planerade aktiviteter 2025-2026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5601E9-CCD3-1054-DA02-B0CB2E0D0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182" y="3048032"/>
            <a:ext cx="9120187" cy="1091120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Hälsofrämjande och förebyggande arbete för seniorer i linje med nya socialtjänstlagen och nära vård</a:t>
            </a:r>
          </a:p>
        </p:txBody>
      </p:sp>
    </p:spTree>
    <p:extLst>
      <p:ext uri="{BB962C8B-B14F-4D97-AF65-F5344CB8AC3E}">
        <p14:creationId xmlns:p14="http://schemas.microsoft.com/office/powerpoint/2010/main" val="108714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263D95-6B93-A5CF-9FBF-2FD6D92E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Planerade aktiviteter 2025-2026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2DA83A-DD38-973C-115E-DC990884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1" y="1790700"/>
            <a:ext cx="10591800" cy="4421187"/>
          </a:xfrm>
        </p:spPr>
        <p:txBody>
          <a:bodyPr/>
          <a:lstStyle/>
          <a:p>
            <a:r>
              <a:rPr lang="sv-SE" sz="2800" b="1" dirty="0"/>
              <a:t>Informationsaktivitet </a:t>
            </a:r>
            <a:r>
              <a:rPr lang="sv-SE" sz="2800" dirty="0"/>
              <a:t>biblioteket </a:t>
            </a:r>
            <a:r>
              <a:rPr lang="sv-SE" sz="2800" dirty="0" err="1"/>
              <a:t>Multeum</a:t>
            </a:r>
            <a:r>
              <a:rPr lang="sv-SE" sz="2800" dirty="0"/>
              <a:t> Strängnäs tillsammans med handläggare (Mariefred, Stallarholmen, Åker)</a:t>
            </a:r>
          </a:p>
          <a:p>
            <a:r>
              <a:rPr lang="sv-SE" sz="2800" b="1" dirty="0"/>
              <a:t>Föreläsningar</a:t>
            </a:r>
            <a:r>
              <a:rPr lang="sv-SE" sz="2800" dirty="0"/>
              <a:t> med olika teman </a:t>
            </a:r>
            <a:r>
              <a:rPr lang="sv-SE" sz="2800" dirty="0" err="1"/>
              <a:t>Multeum</a:t>
            </a:r>
            <a:r>
              <a:rPr lang="sv-SE" sz="2800" dirty="0"/>
              <a:t> Strängnäs</a:t>
            </a:r>
          </a:p>
          <a:p>
            <a:r>
              <a:rPr lang="sv-SE" sz="2800" b="1" dirty="0" err="1"/>
              <a:t>Måltidsvän</a:t>
            </a:r>
            <a:r>
              <a:rPr lang="sv-SE" sz="2800" b="1" dirty="0"/>
              <a:t> </a:t>
            </a:r>
            <a:r>
              <a:rPr lang="sv-SE" sz="2800" dirty="0"/>
              <a:t>Glada laxen </a:t>
            </a:r>
          </a:p>
          <a:p>
            <a:r>
              <a:rPr lang="sv-SE" sz="2800" b="1" dirty="0"/>
              <a:t>Hembesök för </a:t>
            </a:r>
            <a:r>
              <a:rPr lang="sv-SE" sz="2800" dirty="0"/>
              <a:t>alla personer från 75 år och över, som ansöker om trygghetslarm</a:t>
            </a:r>
          </a:p>
          <a:p>
            <a:r>
              <a:rPr lang="sv-SE" sz="2800" dirty="0"/>
              <a:t>Mobil mötesplats?</a:t>
            </a:r>
          </a:p>
          <a:p>
            <a:r>
              <a:rPr lang="sv-SE" sz="2800" dirty="0"/>
              <a:t>Seniorvecka (</a:t>
            </a:r>
            <a:r>
              <a:rPr lang="sv-SE" sz="2800" dirty="0" err="1"/>
              <a:t>Larslunda</a:t>
            </a:r>
            <a:r>
              <a:rPr lang="sv-SE" sz="2800" dirty="0"/>
              <a:t>)?</a:t>
            </a:r>
          </a:p>
          <a:p>
            <a:r>
              <a:rPr lang="sv-SE" sz="2800" dirty="0"/>
              <a:t>Se över lokal till öppen mötesplats i Strängnäs?</a:t>
            </a: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39217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B2A66E-A925-7B09-E736-08418ACF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469437" cy="1144587"/>
          </a:xfrm>
        </p:spPr>
        <p:txBody>
          <a:bodyPr wrap="square" anchor="t">
            <a:noAutofit/>
          </a:bodyPr>
          <a:lstStyle/>
          <a:p>
            <a:pPr algn="ctr"/>
            <a:r>
              <a:rPr lang="sv-SE" sz="3600" b="1" dirty="0"/>
              <a:t>Informationsaktivitet </a:t>
            </a:r>
            <a:r>
              <a:rPr lang="sv-SE" sz="3600" b="1" dirty="0" err="1"/>
              <a:t>Multeum</a:t>
            </a:r>
            <a:r>
              <a:rPr lang="sv-SE" sz="3600" b="1" dirty="0"/>
              <a:t> Strängnäs</a:t>
            </a:r>
            <a:br>
              <a:rPr lang="sv-SE" sz="3600" b="1" dirty="0"/>
            </a:br>
            <a:r>
              <a:rPr lang="sv-SE" sz="3600" b="1" dirty="0"/>
              <a:t>Seniorlots och biståndshandläggare</a:t>
            </a:r>
            <a:br>
              <a:rPr lang="sv-SE" sz="2800" b="1" dirty="0"/>
            </a:br>
            <a:br>
              <a:rPr lang="sv-SE" sz="2800" b="1" dirty="0"/>
            </a:br>
            <a:endParaRPr lang="sv-SE" sz="2800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0814B43-296D-258D-BDD3-968E0534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7" y="1790700"/>
            <a:ext cx="10787742" cy="4421187"/>
          </a:xfrm>
        </p:spPr>
        <p:txBody>
          <a:bodyPr wrap="square" anchor="t">
            <a:normAutofit fontScale="92500" lnSpcReduction="20000"/>
          </a:bodyPr>
          <a:lstStyle/>
          <a:p>
            <a:endParaRPr lang="sv-SE" dirty="0"/>
          </a:p>
          <a:p>
            <a:r>
              <a:rPr lang="sv-SE" sz="3300" dirty="0"/>
              <a:t>Syfte; ökad tillgänglighet av socialtjänsten</a:t>
            </a:r>
          </a:p>
          <a:p>
            <a:r>
              <a:rPr lang="sv-SE" sz="3300" dirty="0"/>
              <a:t>Seniorlots och biståndshandläggare tillgängliga på </a:t>
            </a:r>
            <a:r>
              <a:rPr lang="sv-SE" sz="3300" dirty="0" err="1"/>
              <a:t>Multeum</a:t>
            </a:r>
            <a:r>
              <a:rPr lang="sv-SE" sz="3300" dirty="0"/>
              <a:t> Strängnäs </a:t>
            </a:r>
          </a:p>
          <a:p>
            <a:r>
              <a:rPr lang="sv-SE" sz="3300" dirty="0"/>
              <a:t>Erbjuda information, besvara allmänna frågor, hjälpa till med att fylla i ansökningsblanketter </a:t>
            </a:r>
          </a:p>
          <a:p>
            <a:r>
              <a:rPr lang="sv-SE" sz="3300" dirty="0"/>
              <a:t>Då vi efter tre tillfällen upplevt behov av dessa insatser är planerna nu att fortsätta även i Mariefred, Stallarholmen och Åker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671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456027-FB5A-5DC3-586D-567595D1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720725"/>
          </a:xfrm>
        </p:spPr>
        <p:txBody>
          <a:bodyPr/>
          <a:lstStyle/>
          <a:p>
            <a:r>
              <a:rPr lang="en-US" b="1" dirty="0" err="1"/>
              <a:t>Informationsföreläsningar</a:t>
            </a:r>
            <a:r>
              <a:rPr lang="en-US" b="1" dirty="0"/>
              <a:t> 2026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24114C-DD91-EEDE-E576-5272898F4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790700"/>
            <a:ext cx="10553699" cy="3784600"/>
          </a:xfrm>
        </p:spPr>
        <p:txBody>
          <a:bodyPr/>
          <a:lstStyle/>
          <a:p>
            <a:r>
              <a:rPr lang="en-US" sz="3200" dirty="0"/>
              <a:t>Olika </a:t>
            </a:r>
            <a:r>
              <a:rPr lang="en-US" sz="3200" dirty="0" err="1"/>
              <a:t>teman</a:t>
            </a:r>
            <a:r>
              <a:rPr lang="en-US" sz="3200" dirty="0"/>
              <a:t>; </a:t>
            </a:r>
            <a:r>
              <a:rPr lang="en-US" sz="3200" dirty="0" err="1"/>
              <a:t>sunda</a:t>
            </a:r>
            <a:r>
              <a:rPr lang="en-US" sz="3200" dirty="0"/>
              <a:t> </a:t>
            </a:r>
            <a:r>
              <a:rPr lang="en-US" sz="3200" dirty="0" err="1"/>
              <a:t>matvanor</a:t>
            </a:r>
            <a:r>
              <a:rPr lang="en-US" sz="3200" dirty="0"/>
              <a:t>, </a:t>
            </a:r>
            <a:r>
              <a:rPr lang="en-US" sz="3200" dirty="0" err="1"/>
              <a:t>fallprevention</a:t>
            </a:r>
            <a:r>
              <a:rPr lang="en-US" sz="3200" dirty="0"/>
              <a:t>/</a:t>
            </a:r>
            <a:r>
              <a:rPr lang="en-US" sz="3200" dirty="0" err="1"/>
              <a:t>fallfitness</a:t>
            </a:r>
            <a:r>
              <a:rPr lang="en-US" sz="3200" dirty="0"/>
              <a:t>, </a:t>
            </a:r>
            <a:r>
              <a:rPr lang="en-US" sz="3200" dirty="0" err="1"/>
              <a:t>bedrägerier</a:t>
            </a:r>
            <a:r>
              <a:rPr lang="en-US" sz="3200" dirty="0"/>
              <a:t>/digital </a:t>
            </a:r>
            <a:r>
              <a:rPr lang="en-US" sz="3200" dirty="0" err="1"/>
              <a:t>säkerhet</a:t>
            </a:r>
            <a:r>
              <a:rPr lang="en-US" sz="3200" dirty="0"/>
              <a:t>, god man/</a:t>
            </a:r>
            <a:r>
              <a:rPr lang="en-US" sz="3200" dirty="0" err="1"/>
              <a:t>förvaltare</a:t>
            </a:r>
            <a:r>
              <a:rPr lang="en-US" sz="3200" dirty="0"/>
              <a:t> (stress och </a:t>
            </a:r>
            <a:r>
              <a:rPr lang="en-US" sz="3200" dirty="0" err="1"/>
              <a:t>sömn</a:t>
            </a:r>
            <a:r>
              <a:rPr lang="en-US" sz="3200" dirty="0"/>
              <a:t>, </a:t>
            </a:r>
            <a:r>
              <a:rPr lang="en-US" sz="3200" dirty="0" err="1"/>
              <a:t>hjälpmedel</a:t>
            </a:r>
            <a:r>
              <a:rPr lang="en-US" sz="3200" dirty="0"/>
              <a:t>, </a:t>
            </a:r>
            <a:r>
              <a:rPr lang="en-US" sz="3200" dirty="0" err="1"/>
              <a:t>fysisk</a:t>
            </a:r>
            <a:r>
              <a:rPr lang="en-US" sz="3200" dirty="0"/>
              <a:t> </a:t>
            </a:r>
            <a:r>
              <a:rPr lang="en-US" sz="3200" dirty="0" err="1"/>
              <a:t>aktivitet</a:t>
            </a:r>
            <a:r>
              <a:rPr lang="en-US" sz="3200" dirty="0"/>
              <a:t>,)</a:t>
            </a:r>
          </a:p>
          <a:p>
            <a:r>
              <a:rPr lang="en-US" sz="3200" dirty="0" err="1"/>
              <a:t>Inbjudna</a:t>
            </a:r>
            <a:r>
              <a:rPr lang="en-US" sz="3200" dirty="0"/>
              <a:t> </a:t>
            </a:r>
            <a:r>
              <a:rPr lang="en-US" sz="3200" dirty="0" err="1"/>
              <a:t>föreläsare</a:t>
            </a:r>
            <a:endParaRPr lang="en-US" sz="3200" dirty="0"/>
          </a:p>
          <a:p>
            <a:r>
              <a:rPr lang="en-US" sz="3200" dirty="0"/>
              <a:t>Plats; </a:t>
            </a:r>
            <a:r>
              <a:rPr lang="en-US" sz="3200" dirty="0" err="1"/>
              <a:t>Multeum</a:t>
            </a:r>
            <a:r>
              <a:rPr lang="en-US" sz="3200" dirty="0"/>
              <a:t> </a:t>
            </a:r>
            <a:r>
              <a:rPr lang="en-US" sz="3200" dirty="0" err="1"/>
              <a:t>Strängnäs</a:t>
            </a:r>
            <a:endParaRPr lang="en-US" sz="3200" dirty="0"/>
          </a:p>
          <a:p>
            <a:r>
              <a:rPr lang="en-US" sz="3200" dirty="0"/>
              <a:t>Syftet; </a:t>
            </a:r>
            <a:r>
              <a:rPr lang="en-US" sz="3200" dirty="0" err="1"/>
              <a:t>ge</a:t>
            </a:r>
            <a:r>
              <a:rPr lang="en-US" sz="3200" dirty="0"/>
              <a:t> </a:t>
            </a:r>
            <a:r>
              <a:rPr lang="en-US" sz="3200" dirty="0" err="1"/>
              <a:t>bättre</a:t>
            </a:r>
            <a:r>
              <a:rPr lang="en-US" sz="3200" dirty="0"/>
              <a:t> </a:t>
            </a:r>
            <a:r>
              <a:rPr lang="en-US" sz="3200" dirty="0" err="1"/>
              <a:t>förutsättningar</a:t>
            </a:r>
            <a:r>
              <a:rPr lang="en-US" sz="3200" dirty="0"/>
              <a:t> till </a:t>
            </a:r>
            <a:r>
              <a:rPr lang="en-US" sz="3200" dirty="0" err="1"/>
              <a:t>ett</a:t>
            </a:r>
            <a:r>
              <a:rPr lang="en-US" sz="3200" dirty="0"/>
              <a:t> </a:t>
            </a:r>
            <a:r>
              <a:rPr lang="en-US" sz="3200" dirty="0" err="1"/>
              <a:t>friskare</a:t>
            </a:r>
            <a:r>
              <a:rPr lang="en-US" sz="3200" dirty="0"/>
              <a:t> och </a:t>
            </a:r>
            <a:r>
              <a:rPr lang="en-US" sz="3200" dirty="0" err="1"/>
              <a:t>mer</a:t>
            </a:r>
            <a:r>
              <a:rPr lang="en-US" sz="3200" dirty="0"/>
              <a:t> </a:t>
            </a:r>
            <a:r>
              <a:rPr lang="en-US" sz="3200" dirty="0" err="1"/>
              <a:t>självständigt</a:t>
            </a:r>
            <a:r>
              <a:rPr lang="en-US" sz="3200" dirty="0"/>
              <a:t> liv.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39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rängnäs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6579"/>
      </a:accent1>
      <a:accent2>
        <a:srgbClr val="FFB60F"/>
      </a:accent2>
      <a:accent3>
        <a:srgbClr val="006544"/>
      </a:accent3>
      <a:accent4>
        <a:srgbClr val="33C1D4"/>
      </a:accent4>
      <a:accent5>
        <a:srgbClr val="AC1A2F"/>
      </a:accent5>
      <a:accent6>
        <a:srgbClr val="F9AA7B"/>
      </a:accent6>
      <a:hlink>
        <a:srgbClr val="0563C1"/>
      </a:hlink>
      <a:folHlink>
        <a:srgbClr val="954F72"/>
      </a:folHlink>
    </a:clrScheme>
    <a:fontScheme name="Strängnä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ängnäs kommun presentation mall 2024.pptx" id="{63862FBD-C7D6-4F60-B36C-033DCBD7DB01}" vid="{08E7B1F8-4CE1-494A-9392-B244BCB2DF0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Strängnäs kommun</Template>
  <TotalTime>660</TotalTime>
  <Words>671</Words>
  <Application>Microsoft Office PowerPoint</Application>
  <PresentationFormat>Bredbild</PresentationFormat>
  <Paragraphs>86</Paragraphs>
  <Slides>13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Office-tema</vt:lpstr>
      <vt:lpstr>Seniorlots Strängnäs kommun Elisabeth Forsell</vt:lpstr>
      <vt:lpstr>Rollen seniorlots </vt:lpstr>
      <vt:lpstr>Seniorlotsens uppdragsbeskrivning</vt:lpstr>
      <vt:lpstr>Arbetsuppgifter som seniorlotsen inte gör</vt:lpstr>
      <vt:lpstr>Samverkan </vt:lpstr>
      <vt:lpstr>Planerade aktiviteter 2025-2026</vt:lpstr>
      <vt:lpstr>Planerade aktiviteter 2025-2026</vt:lpstr>
      <vt:lpstr>Informationsaktivitet Multeum Strängnäs Seniorlots och biståndshandläggare  </vt:lpstr>
      <vt:lpstr>Informationsföreläsningar 2026</vt:lpstr>
      <vt:lpstr>Uppsökande aktivitet trygghetslarm</vt:lpstr>
      <vt:lpstr>Måltidsvän Glada laxen  start 4 december 2025</vt:lpstr>
      <vt:lpstr>Vad har målgruppen seniorer för behov?</vt:lpstr>
      <vt:lpstr>PowerPoint-presentation</vt:lpstr>
    </vt:vector>
  </TitlesOfParts>
  <Company>Strangnas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Britt Elisabeth Forsell</dc:creator>
  <cp:lastModifiedBy>Hanna Forsner Glaumann</cp:lastModifiedBy>
  <cp:revision>2</cp:revision>
  <dcterms:created xsi:type="dcterms:W3CDTF">2025-10-01T06:49:07Z</dcterms:created>
  <dcterms:modified xsi:type="dcterms:W3CDTF">2025-11-26T07:04:43Z</dcterms:modified>
</cp:coreProperties>
</file>