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2" r:id="rId4"/>
    <p:sldId id="283" r:id="rId5"/>
    <p:sldId id="284" r:id="rId6"/>
    <p:sldId id="272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FF1"/>
    <a:srgbClr val="E3E7EA"/>
    <a:srgbClr val="DB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0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48BA729-8082-444B-A8AF-3C82D93B03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829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6D39DD-2E5B-4D95-A111-51C257D61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242" y="999531"/>
            <a:ext cx="6678310" cy="23876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BEE5017-8B9D-4E3D-85E9-56AD2E739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242" y="3479206"/>
            <a:ext cx="667831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0EF5E9B-120E-4601-93F9-75B664C107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8" y="5490737"/>
            <a:ext cx="2265618" cy="8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474DA-C4D2-4DC2-9EF8-3B27A261F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19" y="532263"/>
            <a:ext cx="3811731" cy="191215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 på</a:t>
            </a:r>
            <a:br>
              <a:rPr lang="sv-SE"/>
            </a:br>
            <a:r>
              <a:rPr lang="sv-SE"/>
              <a:t>en, två eller</a:t>
            </a:r>
            <a:br>
              <a:rPr lang="sv-SE"/>
            </a:br>
            <a:r>
              <a:rPr lang="sv-SE"/>
              <a:t>tre rader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7E1126-47CA-4E56-B0B4-49D71FC3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6A36-9804-4ED5-87C0-E3BA5D595CDC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D7E030-198A-461C-8C8C-F5BC49B7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B03-6DCA-47BD-B130-9679CA5100A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C267B4-5150-46D1-B404-CA3C111DC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3343275"/>
            <a:ext cx="3790950" cy="1790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264DA494-8DCF-42EC-8CAE-FFC07A3D4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0550" y="2559335"/>
            <a:ext cx="3790950" cy="669640"/>
          </a:xfrm>
        </p:spPr>
        <p:txBody>
          <a:bodyPr>
            <a:normAutofit/>
          </a:bodyPr>
          <a:lstStyle>
            <a:lvl1pPr marL="0" indent="0">
              <a:buNone/>
              <a:defRPr sz="185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F391B1-7470-4241-AB94-C93ECF8E08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2175" y="2543175"/>
            <a:ext cx="2781300" cy="2638425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5B1D9ADC-385B-4DD1-BDE9-0A9293C5BC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9097" y="2543175"/>
            <a:ext cx="2781300" cy="2638425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0A346090-9B63-42C8-8304-E1202460D025}"/>
              </a:ext>
            </a:extLst>
          </p:cNvPr>
          <p:cNvCxnSpPr/>
          <p:nvPr userDrawn="1"/>
        </p:nvCxnSpPr>
        <p:spPr>
          <a:xfrm>
            <a:off x="4962621" y="2671255"/>
            <a:ext cx="0" cy="2505075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287216FC-E2E2-41A4-B288-7C4BD2F16A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11124" y="1864799"/>
            <a:ext cx="583463" cy="583463"/>
          </a:xfrm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sv-SE"/>
              <a:t>Bild</a:t>
            </a:r>
          </a:p>
        </p:txBody>
      </p:sp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D318E99F-3353-4C89-A26F-3CF9FD759A5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13236" y="1864799"/>
            <a:ext cx="583463" cy="583463"/>
          </a:xfrm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sv-SE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1982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stor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474DA-C4D2-4DC2-9EF8-3B27A261F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19" y="532263"/>
            <a:ext cx="3811731" cy="1912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</a:t>
            </a:r>
            <a:br>
              <a:rPr lang="sv-SE"/>
            </a:br>
            <a:r>
              <a:rPr lang="sv-SE"/>
              <a:t>en, två eller</a:t>
            </a:r>
            <a:br>
              <a:rPr lang="sv-SE"/>
            </a:br>
            <a:r>
              <a:rPr lang="sv-SE"/>
              <a:t>tre rader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7E1126-47CA-4E56-B0B4-49D71FC3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9E6A36-9804-4ED5-87C0-E3BA5D595CDC}" type="datetimeFigureOut">
              <a:rPr lang="sv-SE" smtClean="0"/>
              <a:pPr/>
              <a:t>2022-11-08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D7E030-198A-461C-8C8C-F5BC49B7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92B03-6DCA-47BD-B130-9679CA5100A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C267B4-5150-46D1-B404-CA3C111DC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3343275"/>
            <a:ext cx="3790950" cy="17907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264DA494-8DCF-42EC-8CAE-FFC07A3D4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0550" y="2559335"/>
            <a:ext cx="3790950" cy="669640"/>
          </a:xfrm>
        </p:spPr>
        <p:txBody>
          <a:bodyPr>
            <a:normAutofit/>
          </a:bodyPr>
          <a:lstStyle>
            <a:lvl1pPr marL="0" indent="0">
              <a:buNone/>
              <a:defRPr sz="185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D84A5CC4-C4C0-4DCE-AEAF-2D340DDDFF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48250" y="0"/>
            <a:ext cx="7143750" cy="6858000"/>
          </a:xfrm>
          <a:solidFill>
            <a:srgbClr val="DBDFE2"/>
          </a:solidFill>
        </p:spPr>
        <p:txBody>
          <a:bodyPr tIns="9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sv-SE" sz="1400" b="0" i="0" u="none" strike="noStrike" baseline="0">
                <a:solidFill>
                  <a:srgbClr val="221E1F"/>
                </a:solidFill>
                <a:latin typeface="Roboto" panose="02000000000000000000" pitchFamily="2" charset="0"/>
              </a:rPr>
              <a:t>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3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3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474DA-C4D2-4DC2-9EF8-3B27A261F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19" y="532263"/>
            <a:ext cx="3811731" cy="1912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</a:t>
            </a:r>
            <a:br>
              <a:rPr lang="sv-SE"/>
            </a:br>
            <a:r>
              <a:rPr lang="sv-SE"/>
              <a:t>en, två eller</a:t>
            </a:r>
            <a:br>
              <a:rPr lang="sv-SE"/>
            </a:br>
            <a:r>
              <a:rPr lang="sv-SE"/>
              <a:t>tre rader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7E1126-47CA-4E56-B0B4-49D71FC3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9E6A36-9804-4ED5-87C0-E3BA5D595CDC}" type="datetimeFigureOut">
              <a:rPr lang="sv-SE" smtClean="0"/>
              <a:pPr/>
              <a:t>2022-11-08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D7E030-198A-461C-8C8C-F5BC49B7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92B03-6DCA-47BD-B130-9679CA5100A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C267B4-5150-46D1-B404-CA3C111DC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3343275"/>
            <a:ext cx="3790950" cy="17907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264DA494-8DCF-42EC-8CAE-FFC07A3D4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0550" y="2559335"/>
            <a:ext cx="3790950" cy="669640"/>
          </a:xfrm>
        </p:spPr>
        <p:txBody>
          <a:bodyPr>
            <a:normAutofit/>
          </a:bodyPr>
          <a:lstStyle>
            <a:lvl1pPr marL="0" indent="0">
              <a:buNone/>
              <a:defRPr sz="185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D84A5CC4-C4C0-4DCE-AEAF-2D340DDDFF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48250" y="0"/>
            <a:ext cx="7143750" cy="3400424"/>
          </a:xfrm>
          <a:solidFill>
            <a:srgbClr val="EEEFF1"/>
          </a:solidFill>
        </p:spPr>
        <p:txBody>
          <a:bodyPr tIns="9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sv-SE" sz="1400" b="0" i="0" u="none" strike="noStrike" baseline="0">
                <a:solidFill>
                  <a:srgbClr val="221E1F"/>
                </a:solidFill>
                <a:latin typeface="Roboto" panose="02000000000000000000" pitchFamily="2" charset="0"/>
              </a:rPr>
              <a:t>BILD</a:t>
            </a:r>
            <a:endParaRPr lang="sv-SE"/>
          </a:p>
        </p:txBody>
      </p:sp>
      <p:sp>
        <p:nvSpPr>
          <p:cNvPr id="10" name="Platshållare för bild 12">
            <a:extLst>
              <a:ext uri="{FF2B5EF4-FFF2-40B4-BE49-F238E27FC236}">
                <a16:creationId xmlns:a16="http://schemas.microsoft.com/office/drawing/2014/main" id="{195141DD-3959-4F92-AD70-E8FFA26879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57774" y="3409950"/>
            <a:ext cx="3571875" cy="3448050"/>
          </a:xfrm>
          <a:solidFill>
            <a:srgbClr val="DBDFE2"/>
          </a:solidFill>
        </p:spPr>
        <p:txBody>
          <a:bodyPr tIns="9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sv-SE" sz="1400" b="0" i="0" u="none" strike="noStrike" baseline="0">
                <a:solidFill>
                  <a:srgbClr val="221E1F"/>
                </a:solidFill>
                <a:latin typeface="Roboto" panose="02000000000000000000" pitchFamily="2" charset="0"/>
              </a:rPr>
              <a:t>BILD</a:t>
            </a:r>
            <a:endParaRPr lang="sv-SE"/>
          </a:p>
        </p:txBody>
      </p:sp>
      <p:sp>
        <p:nvSpPr>
          <p:cNvPr id="12" name="Platshållare för bild 12">
            <a:extLst>
              <a:ext uri="{FF2B5EF4-FFF2-40B4-BE49-F238E27FC236}">
                <a16:creationId xmlns:a16="http://schemas.microsoft.com/office/drawing/2014/main" id="{F2CA2687-65E9-47A9-9C6C-D05C3D8D79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16280" y="3409950"/>
            <a:ext cx="3571875" cy="3448050"/>
          </a:xfrm>
          <a:solidFill>
            <a:srgbClr val="E3E7EA"/>
          </a:solidFill>
        </p:spPr>
        <p:txBody>
          <a:bodyPr tIns="9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sv-SE" sz="1400" b="0" i="0" u="none" strike="noStrike" baseline="0">
                <a:solidFill>
                  <a:srgbClr val="221E1F"/>
                </a:solidFill>
                <a:latin typeface="Roboto" panose="02000000000000000000" pitchFamily="2" charset="0"/>
              </a:rPr>
              <a:t>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152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4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474DA-C4D2-4DC2-9EF8-3B27A261F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19" y="532263"/>
            <a:ext cx="3811731" cy="19121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</a:t>
            </a:r>
            <a:br>
              <a:rPr lang="sv-SE"/>
            </a:br>
            <a:r>
              <a:rPr lang="sv-SE"/>
              <a:t>en, två eller</a:t>
            </a:r>
            <a:br>
              <a:rPr lang="sv-SE"/>
            </a:br>
            <a:r>
              <a:rPr lang="sv-SE"/>
              <a:t>tre rader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7E1126-47CA-4E56-B0B4-49D71FC3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9E6A36-9804-4ED5-87C0-E3BA5D595CDC}" type="datetimeFigureOut">
              <a:rPr lang="sv-SE" smtClean="0"/>
              <a:pPr/>
              <a:t>2022-11-08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D7E030-198A-461C-8C8C-F5BC49B7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92B03-6DCA-47BD-B130-9679CA5100A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C267B4-5150-46D1-B404-CA3C111DC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3343275"/>
            <a:ext cx="3790950" cy="17907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264DA494-8DCF-42EC-8CAE-FFC07A3D4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0550" y="2559335"/>
            <a:ext cx="3790950" cy="669640"/>
          </a:xfrm>
        </p:spPr>
        <p:txBody>
          <a:bodyPr>
            <a:normAutofit/>
          </a:bodyPr>
          <a:lstStyle>
            <a:lvl1pPr marL="0" indent="0">
              <a:buNone/>
              <a:defRPr sz="185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bild 12">
            <a:extLst>
              <a:ext uri="{FF2B5EF4-FFF2-40B4-BE49-F238E27FC236}">
                <a16:creationId xmlns:a16="http://schemas.microsoft.com/office/drawing/2014/main" id="{195141DD-3959-4F92-AD70-E8FFA26879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57774" y="3400424"/>
            <a:ext cx="3571875" cy="3457575"/>
          </a:xfrm>
          <a:solidFill>
            <a:srgbClr val="DBDFE2"/>
          </a:solidFill>
        </p:spPr>
        <p:txBody>
          <a:bodyPr tIns="9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sv-SE" sz="1400" b="0" i="0" u="none" strike="noStrike" baseline="0">
                <a:solidFill>
                  <a:srgbClr val="221E1F"/>
                </a:solidFill>
                <a:latin typeface="Roboto" panose="02000000000000000000" pitchFamily="2" charset="0"/>
              </a:rPr>
              <a:t>BILD</a:t>
            </a:r>
            <a:endParaRPr lang="sv-SE"/>
          </a:p>
        </p:txBody>
      </p:sp>
      <p:sp>
        <p:nvSpPr>
          <p:cNvPr id="12" name="Platshållare för bild 12">
            <a:extLst>
              <a:ext uri="{FF2B5EF4-FFF2-40B4-BE49-F238E27FC236}">
                <a16:creationId xmlns:a16="http://schemas.microsoft.com/office/drawing/2014/main" id="{F2CA2687-65E9-47A9-9C6C-D05C3D8D79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16280" y="3400424"/>
            <a:ext cx="3571875" cy="3457575"/>
          </a:xfrm>
          <a:solidFill>
            <a:srgbClr val="EEEFF1"/>
          </a:solidFill>
        </p:spPr>
        <p:txBody>
          <a:bodyPr tIns="9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sv-SE" sz="1400" b="0" i="0" u="none" strike="noStrike" baseline="0">
                <a:solidFill>
                  <a:srgbClr val="221E1F"/>
                </a:solidFill>
                <a:latin typeface="Roboto" panose="02000000000000000000" pitchFamily="2" charset="0"/>
              </a:rPr>
              <a:t>BILD</a:t>
            </a:r>
            <a:endParaRPr lang="sv-SE"/>
          </a:p>
        </p:txBody>
      </p:sp>
      <p:sp>
        <p:nvSpPr>
          <p:cNvPr id="14" name="Platshållare för bild 12">
            <a:extLst>
              <a:ext uri="{FF2B5EF4-FFF2-40B4-BE49-F238E27FC236}">
                <a16:creationId xmlns:a16="http://schemas.microsoft.com/office/drawing/2014/main" id="{D898DD78-982D-4B66-A97E-2DF824D172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57774" y="0"/>
            <a:ext cx="3571875" cy="3401616"/>
          </a:xfrm>
          <a:solidFill>
            <a:srgbClr val="EEEFF1"/>
          </a:solidFill>
        </p:spPr>
        <p:txBody>
          <a:bodyPr tIns="9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sv-SE" sz="1400" b="0" i="0" u="none" strike="noStrike" baseline="0">
                <a:solidFill>
                  <a:srgbClr val="221E1F"/>
                </a:solidFill>
                <a:latin typeface="Roboto" panose="02000000000000000000" pitchFamily="2" charset="0"/>
              </a:rPr>
              <a:t>BILD</a:t>
            </a:r>
            <a:endParaRPr lang="sv-SE"/>
          </a:p>
        </p:txBody>
      </p:sp>
      <p:sp>
        <p:nvSpPr>
          <p:cNvPr id="15" name="Platshållare för bild 12">
            <a:extLst>
              <a:ext uri="{FF2B5EF4-FFF2-40B4-BE49-F238E27FC236}">
                <a16:creationId xmlns:a16="http://schemas.microsoft.com/office/drawing/2014/main" id="{6455AF02-2539-47D5-A290-37E4794906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16280" y="0"/>
            <a:ext cx="3571875" cy="3401616"/>
          </a:xfrm>
          <a:solidFill>
            <a:srgbClr val="E3E7EA"/>
          </a:solidFill>
        </p:spPr>
        <p:txBody>
          <a:bodyPr tIns="9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sv-SE" sz="1400" b="0" i="0" u="none" strike="noStrike" baseline="0">
                <a:solidFill>
                  <a:srgbClr val="221E1F"/>
                </a:solidFill>
                <a:latin typeface="Roboto" panose="02000000000000000000" pitchFamily="2" charset="0"/>
              </a:rPr>
              <a:t>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0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2">
            <a:extLst>
              <a:ext uri="{FF2B5EF4-FFF2-40B4-BE49-F238E27FC236}">
                <a16:creationId xmlns:a16="http://schemas.microsoft.com/office/drawing/2014/main" id="{D898DD78-982D-4B66-A97E-2DF824D172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solidFill>
            <a:srgbClr val="EEEFF1"/>
          </a:solidFill>
        </p:spPr>
        <p:txBody>
          <a:bodyPr tIns="9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sv-SE" sz="1400" b="0" i="0" u="none" strike="noStrike" baseline="0">
                <a:solidFill>
                  <a:srgbClr val="221E1F"/>
                </a:solidFill>
                <a:latin typeface="Roboto" panose="02000000000000000000" pitchFamily="2" charset="0"/>
              </a:rPr>
              <a:t>BILD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7E1126-47CA-4E56-B0B4-49D71FC3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E6A36-9804-4ED5-87C0-E3BA5D595CDC}" type="datetimeFigureOut">
              <a:rPr lang="sv-SE" smtClean="0"/>
              <a:pPr/>
              <a:t>2022-11-08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D7E030-198A-461C-8C8C-F5BC49B7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092B03-6DCA-47BD-B130-9679CA5100A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2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sid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E8FB107-18C9-4658-9864-328516600030}"/>
              </a:ext>
            </a:extLst>
          </p:cNvPr>
          <p:cNvSpPr/>
          <p:nvPr userDrawn="1"/>
        </p:nvSpPr>
        <p:spPr>
          <a:xfrm>
            <a:off x="0" y="1371600"/>
            <a:ext cx="12192000" cy="3133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7E1126-47CA-4E56-B0B4-49D71FC3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E6A36-9804-4ED5-87C0-E3BA5D595CDC}" type="datetimeFigureOut">
              <a:rPr lang="sv-SE" smtClean="0"/>
              <a:pPr/>
              <a:t>2022-11-08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D7E030-198A-461C-8C8C-F5BC49B7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092B03-6DCA-47BD-B130-9679CA5100A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C267B4-5150-46D1-B404-CA3C111DC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2175" y="2143125"/>
            <a:ext cx="3790950" cy="771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264DA494-8DCF-42EC-8CAE-FFC07A3D4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2175" y="1502060"/>
            <a:ext cx="3790950" cy="669640"/>
          </a:xfrm>
        </p:spPr>
        <p:txBody>
          <a:bodyPr anchor="b">
            <a:normAutofit/>
          </a:bodyPr>
          <a:lstStyle>
            <a:lvl1pPr marL="0" indent="0">
              <a:buNone/>
              <a:defRPr sz="185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B6D4EEE6-CCDB-4D52-A2AA-287B8BD6CC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62175" y="3674976"/>
            <a:ext cx="3790950" cy="6779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ADE557D0-583A-4895-9B43-D47BE977D1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62175" y="3033911"/>
            <a:ext cx="3790950" cy="669640"/>
          </a:xfrm>
        </p:spPr>
        <p:txBody>
          <a:bodyPr anchor="b">
            <a:normAutofit/>
          </a:bodyPr>
          <a:lstStyle>
            <a:lvl1pPr marL="0" indent="0">
              <a:buNone/>
              <a:defRPr sz="185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57389850-8F15-40FF-A480-286FA6B6AD8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48524" y="1874324"/>
            <a:ext cx="649801" cy="649801"/>
          </a:xfrm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0ECA3213-F5AA-47B3-BD24-67E4A3931C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48524" y="3145160"/>
            <a:ext cx="649801" cy="649801"/>
          </a:xfrm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13">
            <a:extLst>
              <a:ext uri="{FF2B5EF4-FFF2-40B4-BE49-F238E27FC236}">
                <a16:creationId xmlns:a16="http://schemas.microsoft.com/office/drawing/2014/main" id="{EDF15873-E733-40DC-9B13-5261EC7297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48524" y="5034322"/>
            <a:ext cx="649801" cy="649801"/>
          </a:xfrm>
        </p:spPr>
        <p:txBody>
          <a:bodyPr tIns="0" bIns="0">
            <a:noAutofit/>
          </a:bodyPr>
          <a:lstStyle>
            <a:lvl1pPr marL="0" indent="0" algn="ctr">
              <a:buFontTx/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A8ED0751-E2E0-4327-BB50-B38C3FE7FA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62175" y="5268230"/>
            <a:ext cx="3790950" cy="677949"/>
          </a:xfrm>
        </p:spPr>
        <p:txBody>
          <a:bodyPr>
            <a:norm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8" name="Platshållare för text 7">
            <a:extLst>
              <a:ext uri="{FF2B5EF4-FFF2-40B4-BE49-F238E27FC236}">
                <a16:creationId xmlns:a16="http://schemas.microsoft.com/office/drawing/2014/main" id="{2568764F-DFCA-406E-86F4-A2CD2F8A27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62175" y="4981575"/>
            <a:ext cx="3790950" cy="33428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Tips!</a:t>
            </a:r>
          </a:p>
        </p:txBody>
      </p:sp>
    </p:spTree>
    <p:extLst>
      <p:ext uri="{BB962C8B-B14F-4D97-AF65-F5344CB8AC3E}">
        <p14:creationId xmlns:p14="http://schemas.microsoft.com/office/powerpoint/2010/main" val="28314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48BA729-8082-444B-A8AF-3C82D93B03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829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6D39DD-2E5B-4D95-A111-51C257D612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242" y="999531"/>
            <a:ext cx="6678310" cy="23876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/>
              <a:t>Slut text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BEE5017-8B9D-4E3D-85E9-56AD2E739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242" y="3479206"/>
            <a:ext cx="667831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0EF5E9B-120E-4601-93F9-75B664C107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38" y="5490737"/>
            <a:ext cx="2265618" cy="8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48BA729-8082-444B-A8AF-3C82D93B03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829" cy="6858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0EF5E9B-120E-4601-93F9-75B664C10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63" y="2204612"/>
            <a:ext cx="4843484" cy="18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48BA729-8082-444B-A8AF-3C82D93B03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829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6D39DD-2E5B-4D95-A111-51C257D61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667" y="295274"/>
            <a:ext cx="6678310" cy="1577381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BEE5017-8B9D-4E3D-85E9-56AD2E739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667" y="1964731"/>
            <a:ext cx="667831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2013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474DA-C4D2-4DC2-9EF8-3B27A261F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19" y="532263"/>
            <a:ext cx="3811731" cy="191215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 på</a:t>
            </a:r>
            <a:br>
              <a:rPr lang="sv-SE"/>
            </a:br>
            <a:r>
              <a:rPr lang="sv-SE"/>
              <a:t>en, två eller</a:t>
            </a:r>
            <a:br>
              <a:rPr lang="sv-SE"/>
            </a:br>
            <a:r>
              <a:rPr lang="sv-SE"/>
              <a:t>tre rader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7E1126-47CA-4E56-B0B4-49D71FC3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6A36-9804-4ED5-87C0-E3BA5D595CDC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D7E030-198A-461C-8C8C-F5BC49B7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B03-6DCA-47BD-B130-9679CA5100A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C267B4-5150-46D1-B404-CA3C111DC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3343275"/>
            <a:ext cx="3790950" cy="1790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264DA494-8DCF-42EC-8CAE-FFC07A3D4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0550" y="2559335"/>
            <a:ext cx="3790950" cy="669640"/>
          </a:xfrm>
        </p:spPr>
        <p:txBody>
          <a:bodyPr>
            <a:normAutofit/>
          </a:bodyPr>
          <a:lstStyle>
            <a:lvl1pPr marL="0" indent="0">
              <a:buNone/>
              <a:defRPr sz="185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E706BE2A-94FF-41E3-A151-97ADB81B80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62524" y="723900"/>
            <a:ext cx="6505576" cy="4438650"/>
          </a:xfrm>
          <a:solidFill>
            <a:srgbClr val="DBDFE2"/>
          </a:solidFill>
        </p:spPr>
        <p:txBody>
          <a:bodyPr tIns="9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sv-SE" sz="1400" b="0" i="0" u="none" strike="noStrike" baseline="0">
                <a:solidFill>
                  <a:srgbClr val="221E1F"/>
                </a:solidFill>
                <a:latin typeface="Roboto" panose="02000000000000000000" pitchFamily="2" charset="0"/>
              </a:rPr>
              <a:t>PLACEHOLDER</a:t>
            </a:r>
            <a:br>
              <a:rPr lang="sv-SE" sz="1400" b="0" i="0" u="none" strike="noStrike" baseline="0">
                <a:solidFill>
                  <a:srgbClr val="221E1F"/>
                </a:solidFill>
                <a:latin typeface="Roboto" panose="02000000000000000000" pitchFamily="2" charset="0"/>
              </a:rPr>
            </a:br>
            <a:r>
              <a:rPr lang="sv-SE" sz="1400" b="0" i="0" u="none" strike="noStrike" baseline="0">
                <a:solidFill>
                  <a:srgbClr val="221E1F"/>
                </a:solidFill>
                <a:latin typeface="Roboto" panose="02000000000000000000" pitchFamily="2" charset="0"/>
              </a:rPr>
              <a:t>FILM/GRAFIK/BILD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15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474DA-C4D2-4DC2-9EF8-3B27A261F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19" y="532263"/>
            <a:ext cx="3811731" cy="191215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 på</a:t>
            </a:r>
            <a:br>
              <a:rPr lang="sv-SE"/>
            </a:br>
            <a:r>
              <a:rPr lang="sv-SE"/>
              <a:t>en, två eller</a:t>
            </a:r>
            <a:br>
              <a:rPr lang="sv-SE"/>
            </a:br>
            <a:r>
              <a:rPr lang="sv-SE"/>
              <a:t>tre rader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7E1126-47CA-4E56-B0B4-49D71FC3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6A36-9804-4ED5-87C0-E3BA5D595CDC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D7E030-198A-461C-8C8C-F5BC49B7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B03-6DCA-47BD-B130-9679CA5100A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C267B4-5150-46D1-B404-CA3C111DC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3343275"/>
            <a:ext cx="3790950" cy="1790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264DA494-8DCF-42EC-8CAE-FFC07A3D4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0550" y="2559335"/>
            <a:ext cx="3790950" cy="669640"/>
          </a:xfrm>
        </p:spPr>
        <p:txBody>
          <a:bodyPr>
            <a:normAutofit/>
          </a:bodyPr>
          <a:lstStyle>
            <a:lvl1pPr marL="0" indent="0">
              <a:buNone/>
              <a:defRPr sz="185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F391B1-7470-4241-AB94-C93ECF8E08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3126" y="2495550"/>
            <a:ext cx="5448300" cy="2657475"/>
          </a:xfrm>
        </p:spPr>
        <p:txBody>
          <a:bodyPr/>
          <a:lstStyle>
            <a:lvl1pPr>
              <a:lnSpc>
                <a:spcPts val="2800"/>
              </a:lnSpc>
              <a:spcBef>
                <a:spcPts val="0"/>
              </a:spcBef>
              <a:defRPr sz="1600"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318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474DA-C4D2-4DC2-9EF8-3B27A261F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19" y="532263"/>
            <a:ext cx="3811731" cy="191215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 på</a:t>
            </a:r>
            <a:br>
              <a:rPr lang="sv-SE"/>
            </a:br>
            <a:r>
              <a:rPr lang="sv-SE"/>
              <a:t>en, två eller</a:t>
            </a:r>
            <a:br>
              <a:rPr lang="sv-SE"/>
            </a:br>
            <a:r>
              <a:rPr lang="sv-SE"/>
              <a:t>tre rader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7E1126-47CA-4E56-B0B4-49D71FC3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6A36-9804-4ED5-87C0-E3BA5D595CDC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D7E030-198A-461C-8C8C-F5BC49B7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B03-6DCA-47BD-B130-9679CA5100A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C267B4-5150-46D1-B404-CA3C111DC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3343275"/>
            <a:ext cx="3790950" cy="1790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264DA494-8DCF-42EC-8CAE-FFC07A3D4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0550" y="2559335"/>
            <a:ext cx="3790950" cy="669640"/>
          </a:xfrm>
        </p:spPr>
        <p:txBody>
          <a:bodyPr>
            <a:normAutofit/>
          </a:bodyPr>
          <a:lstStyle>
            <a:lvl1pPr marL="0" indent="0">
              <a:buNone/>
              <a:defRPr sz="185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F391B1-7470-4241-AB94-C93ECF8E08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57750" y="666750"/>
            <a:ext cx="6915150" cy="4457700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434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rödtext, 2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474DA-C4D2-4DC2-9EF8-3B27A261F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19" y="532263"/>
            <a:ext cx="3811731" cy="191215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 på</a:t>
            </a:r>
            <a:br>
              <a:rPr lang="sv-SE"/>
            </a:br>
            <a:r>
              <a:rPr lang="sv-SE"/>
              <a:t>en, två eller</a:t>
            </a:r>
            <a:br>
              <a:rPr lang="sv-SE"/>
            </a:br>
            <a:r>
              <a:rPr lang="sv-SE"/>
              <a:t>tre rader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7E1126-47CA-4E56-B0B4-49D71FC3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6A36-9804-4ED5-87C0-E3BA5D595CDC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D7E030-198A-461C-8C8C-F5BC49B7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B03-6DCA-47BD-B130-9679CA5100A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C267B4-5150-46D1-B404-CA3C111DC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3343275"/>
            <a:ext cx="3790950" cy="1790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264DA494-8DCF-42EC-8CAE-FFC07A3D4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0550" y="2559335"/>
            <a:ext cx="3790950" cy="669640"/>
          </a:xfrm>
        </p:spPr>
        <p:txBody>
          <a:bodyPr>
            <a:normAutofit/>
          </a:bodyPr>
          <a:lstStyle>
            <a:lvl1pPr marL="0" indent="0">
              <a:buNone/>
              <a:defRPr sz="185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F391B1-7470-4241-AB94-C93ECF8E08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57750" y="666750"/>
            <a:ext cx="2781300" cy="4457700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5B1D9ADC-385B-4DD1-BDE9-0A9293C5BC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5697" y="666750"/>
            <a:ext cx="2781300" cy="4457700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410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underrubrik,brödtext, 2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474DA-C4D2-4DC2-9EF8-3B27A261F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19" y="532263"/>
            <a:ext cx="3811731" cy="191215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 på</a:t>
            </a:r>
            <a:br>
              <a:rPr lang="sv-SE"/>
            </a:br>
            <a:r>
              <a:rPr lang="sv-SE"/>
              <a:t>en, två eller</a:t>
            </a:r>
            <a:br>
              <a:rPr lang="sv-SE"/>
            </a:br>
            <a:r>
              <a:rPr lang="sv-SE"/>
              <a:t>tre rader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7E1126-47CA-4E56-B0B4-49D71FC3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6A36-9804-4ED5-87C0-E3BA5D595CDC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D7E030-198A-461C-8C8C-F5BC49B7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B03-6DCA-47BD-B130-9679CA5100A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C267B4-5150-46D1-B404-CA3C111DC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3343275"/>
            <a:ext cx="3790950" cy="1790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264DA494-8DCF-42EC-8CAE-FFC07A3D4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0550" y="2559335"/>
            <a:ext cx="3790950" cy="669640"/>
          </a:xfrm>
        </p:spPr>
        <p:txBody>
          <a:bodyPr>
            <a:normAutofit/>
          </a:bodyPr>
          <a:lstStyle>
            <a:lvl1pPr marL="0" indent="0">
              <a:buNone/>
              <a:defRPr sz="185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F391B1-7470-4241-AB94-C93ECF8E0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7750" y="704851"/>
            <a:ext cx="2781300" cy="457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5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5B1D9ADC-385B-4DD1-BDE9-0A9293C5BC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15697" y="704851"/>
            <a:ext cx="2781300" cy="457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5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A40F3165-9CF0-4D7A-922E-113425FB6B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750" y="1192745"/>
            <a:ext cx="2781300" cy="3960279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4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4BD0B793-7FD3-48DF-A3E4-B3481E8E5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15697" y="1192745"/>
            <a:ext cx="2781300" cy="3960279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4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3543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rödtext, 3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474DA-C4D2-4DC2-9EF8-3B27A261F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19" y="532263"/>
            <a:ext cx="10536381" cy="191215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 på en </a:t>
            </a:r>
            <a:br>
              <a:rPr lang="sv-SE"/>
            </a:br>
            <a:r>
              <a:rPr lang="sv-SE"/>
              <a:t>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7E1126-47CA-4E56-B0B4-49D71FC3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6A36-9804-4ED5-87C0-E3BA5D595CDC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D7E030-198A-461C-8C8C-F5BC49B7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B03-6DCA-47BD-B130-9679CA5100A2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A40F3165-9CF0-4D7A-922E-113425FB6B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650" y="2545296"/>
            <a:ext cx="2781300" cy="2779180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4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4BD0B793-7FD3-48DF-A3E4-B3481E8E5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67572" y="2545296"/>
            <a:ext cx="2781300" cy="2779180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4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DCDADA4C-E99A-4590-A8C5-FBBE8A25ED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13390" y="2545296"/>
            <a:ext cx="2781300" cy="2779180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400"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0956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rödtext, 4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474DA-C4D2-4DC2-9EF8-3B27A261F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819" y="532263"/>
            <a:ext cx="3811731" cy="191215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 på</a:t>
            </a:r>
            <a:br>
              <a:rPr lang="sv-SE"/>
            </a:br>
            <a:r>
              <a:rPr lang="sv-SE"/>
              <a:t>en, två eller</a:t>
            </a:r>
            <a:br>
              <a:rPr lang="sv-SE"/>
            </a:br>
            <a:r>
              <a:rPr lang="sv-SE"/>
              <a:t>tre rader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7E1126-47CA-4E56-B0B4-49D71FC3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6A36-9804-4ED5-87C0-E3BA5D595CDC}" type="datetimeFigureOut">
              <a:rPr lang="sv-SE" smtClean="0"/>
              <a:t>2022-11-08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D7E030-198A-461C-8C8C-F5BC49B7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92B03-6DCA-47BD-B130-9679CA5100A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C267B4-5150-46D1-B404-CA3C111DC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025" y="3343275"/>
            <a:ext cx="3790950" cy="1790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264DA494-8DCF-42EC-8CAE-FFC07A3D4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0550" y="2559335"/>
            <a:ext cx="3790950" cy="669640"/>
          </a:xfrm>
        </p:spPr>
        <p:txBody>
          <a:bodyPr>
            <a:normAutofit/>
          </a:bodyPr>
          <a:lstStyle>
            <a:lvl1pPr marL="0" indent="0">
              <a:buNone/>
              <a:defRPr sz="185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91594222-B63C-4B50-86E3-A70C5DC109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57750" y="666750"/>
            <a:ext cx="2781300" cy="2066925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F4CEDB36-1FE9-4BB5-AF49-F1CEC2213D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5697" y="666750"/>
            <a:ext cx="2781300" cy="2066925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C469B510-2B0C-41B0-B78E-183330D379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7750" y="3211835"/>
            <a:ext cx="2781300" cy="2066925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7" name="Platshållare för text 8">
            <a:extLst>
              <a:ext uri="{FF2B5EF4-FFF2-40B4-BE49-F238E27FC236}">
                <a16:creationId xmlns:a16="http://schemas.microsoft.com/office/drawing/2014/main" id="{93FC3976-6C1D-4A48-87D4-44DBDEE9BB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15697" y="3211835"/>
            <a:ext cx="2781300" cy="2066925"/>
          </a:xfr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0043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E9998AD5-EC2E-4E75-87E2-D6DE0046850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1558"/>
            <a:ext cx="6979104" cy="1726442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63CF98-B1CE-4B47-B866-43A2D159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9" y="532263"/>
            <a:ext cx="10515600" cy="19121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449DBE-15C2-46E5-A986-3971255DE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819" y="2570334"/>
            <a:ext cx="10515600" cy="262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91F298-4AF6-4EF1-A4D0-550A0A2CD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0909" y="6183167"/>
            <a:ext cx="9836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19E6A36-9804-4ED5-87C0-E3BA5D595CDC}" type="datetimeFigureOut">
              <a:rPr lang="sv-SE" smtClean="0"/>
              <a:pPr/>
              <a:t>2022-11-08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6FF3EF-F7AF-40DE-8FB0-E82A27588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491" y="6183167"/>
            <a:ext cx="297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FD092B03-6DCA-47BD-B130-9679CA5100A2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E611E5E-8518-4047-8454-4731BB8FB1F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60" y="5810415"/>
            <a:ext cx="1569272" cy="59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4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46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927B37-1861-4764-B158-65B216904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241" y="999531"/>
            <a:ext cx="10080051" cy="2387600"/>
          </a:xfrm>
        </p:spPr>
        <p:txBody>
          <a:bodyPr/>
          <a:lstStyle/>
          <a:p>
            <a:r>
              <a:rPr lang="sv-SE" dirty="0"/>
              <a:t>Angående kommunala trygghetsboenden på </a:t>
            </a:r>
            <a:r>
              <a:rPr lang="sv-SE" dirty="0" err="1"/>
              <a:t>Willan</a:t>
            </a:r>
            <a:r>
              <a:rPr lang="sv-SE" dirty="0"/>
              <a:t> och Victoriagården</a:t>
            </a:r>
          </a:p>
        </p:txBody>
      </p:sp>
    </p:spTree>
    <p:extLst>
      <p:ext uri="{BB962C8B-B14F-4D97-AF65-F5344CB8AC3E}">
        <p14:creationId xmlns:p14="http://schemas.microsoft.com/office/powerpoint/2010/main" val="55812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A1E6EC-017C-415A-8327-126D00C5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24" y="-103201"/>
            <a:ext cx="7375134" cy="1912153"/>
          </a:xfrm>
        </p:spPr>
        <p:txBody>
          <a:bodyPr>
            <a:normAutofit/>
          </a:bodyPr>
          <a:lstStyle/>
          <a:p>
            <a:r>
              <a:rPr lang="sv-SE" dirty="0"/>
              <a:t>Tillbakablick till oktober 2020:</a:t>
            </a:r>
            <a:br>
              <a:rPr lang="sv-SE" dirty="0"/>
            </a:br>
            <a:r>
              <a:rPr lang="sv-SE" dirty="0"/>
              <a:t>Utmaningen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C46CE81-9DA7-4DA8-9580-885594FAA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3304" y="1057835"/>
            <a:ext cx="3622862" cy="40911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Förväntningar, livskvalitet och demografi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Nya arbetssätt och innovationer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Kompetensförsörjning och finansiering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 err="1"/>
              <a:t>Agilitet</a:t>
            </a:r>
            <a:r>
              <a:rPr lang="sv-SE" sz="1600" dirty="0"/>
              <a:t> och förbättringsvilja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r>
              <a:rPr lang="sv-SE" sz="1800" b="1" dirty="0"/>
              <a:t>Behöver Ängelholms kommun en historisk satsning på nya välfärdslokaler?</a:t>
            </a:r>
          </a:p>
          <a:p>
            <a:endParaRPr lang="sv-SE" sz="2000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5EC49A-E190-4BC2-993C-7E10C3F41A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819" y="2444415"/>
            <a:ext cx="3502380" cy="3940078"/>
          </a:xfrm>
        </p:spPr>
        <p:txBody>
          <a:bodyPr>
            <a:noAutofit/>
          </a:bodyPr>
          <a:lstStyle/>
          <a:p>
            <a:r>
              <a:rPr lang="sv-SE" dirty="0"/>
              <a:t>Många av kommunens lokaler har tjänat oss i 40-50 år. </a:t>
            </a:r>
          </a:p>
          <a:p>
            <a:endParaRPr lang="sv-SE" dirty="0"/>
          </a:p>
          <a:p>
            <a:r>
              <a:rPr lang="sv-SE" dirty="0"/>
              <a:t>Samhället förändras och  förväntningar och nya arbetssätt utvecklas ständigt. </a:t>
            </a:r>
          </a:p>
          <a:p>
            <a:endParaRPr lang="sv-SE" dirty="0"/>
          </a:p>
          <a:p>
            <a:r>
              <a:rPr lang="sv-SE" dirty="0"/>
              <a:t>Vilka behov behöver våra lokaler tillgodose de kommande 40 åren?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50" y="4000510"/>
            <a:ext cx="3705703" cy="247096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82" y="1529547"/>
            <a:ext cx="3702371" cy="247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" b="1814"/>
          <a:stretch>
            <a:fillRect/>
          </a:stretch>
        </p:blipFill>
        <p:spPr>
          <a:xfrm>
            <a:off x="3959843" y="180975"/>
            <a:ext cx="8111029" cy="5534025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1128" y="657917"/>
            <a:ext cx="4690526" cy="1327012"/>
          </a:xfrm>
        </p:spPr>
        <p:txBody>
          <a:bodyPr>
            <a:normAutofit fontScale="90000"/>
          </a:bodyPr>
          <a:lstStyle/>
          <a:p>
            <a:r>
              <a:rPr lang="sv-SE" dirty="0"/>
              <a:t>Historisk satsning på nya välfärdslokaler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494799" y="1976036"/>
            <a:ext cx="3844744" cy="5213066"/>
          </a:xfrm>
        </p:spPr>
        <p:txBody>
          <a:bodyPr>
            <a:normAutofit/>
          </a:bodyPr>
          <a:lstStyle/>
          <a:p>
            <a:r>
              <a:rPr lang="sv-SE" b="0" dirty="0" err="1"/>
              <a:t>Errarps</a:t>
            </a:r>
            <a:r>
              <a:rPr lang="sv-SE" b="0" dirty="0"/>
              <a:t> Ängar 	</a:t>
            </a:r>
          </a:p>
          <a:p>
            <a:r>
              <a:rPr lang="sv-SE" b="0" dirty="0"/>
              <a:t>Fridhemslund 	</a:t>
            </a:r>
          </a:p>
          <a:p>
            <a:r>
              <a:rPr lang="sv-SE" b="0" dirty="0" err="1"/>
              <a:t>Åsbytorp</a:t>
            </a:r>
            <a:r>
              <a:rPr lang="sv-SE" b="0" dirty="0"/>
              <a:t> 	</a:t>
            </a:r>
          </a:p>
          <a:p>
            <a:r>
              <a:rPr lang="sv-SE" b="0" dirty="0"/>
              <a:t>Sommarsol 	</a:t>
            </a:r>
          </a:p>
          <a:p>
            <a:r>
              <a:rPr lang="sv-SE" b="0" dirty="0"/>
              <a:t>Kungshaga 	</a:t>
            </a:r>
          </a:p>
          <a:p>
            <a:r>
              <a:rPr lang="sv-SE" b="0" dirty="0" err="1"/>
              <a:t>Åshaga</a:t>
            </a:r>
            <a:r>
              <a:rPr lang="sv-SE" b="0" dirty="0"/>
              <a:t> 		</a:t>
            </a:r>
          </a:p>
          <a:p>
            <a:r>
              <a:rPr lang="sv-SE" b="0" dirty="0"/>
              <a:t>Karlslund 	</a:t>
            </a:r>
          </a:p>
          <a:p>
            <a:r>
              <a:rPr lang="sv-SE" b="0" dirty="0"/>
              <a:t>Kvarnliden 	</a:t>
            </a:r>
          </a:p>
          <a:p>
            <a:r>
              <a:rPr lang="sv-SE" b="0" dirty="0"/>
              <a:t>KVS 		</a:t>
            </a:r>
          </a:p>
          <a:p>
            <a:endParaRPr lang="sv-SE" b="0" dirty="0">
              <a:solidFill>
                <a:schemeClr val="accent1"/>
              </a:solidFill>
            </a:endParaRPr>
          </a:p>
          <a:p>
            <a:r>
              <a:rPr lang="sv-SE" dirty="0"/>
              <a:t>Trygghetsboende?</a:t>
            </a:r>
          </a:p>
          <a:p>
            <a:endParaRPr lang="sv-SE" dirty="0"/>
          </a:p>
        </p:txBody>
      </p:sp>
      <p:sp>
        <p:nvSpPr>
          <p:cNvPr id="10" name="Ellips 9"/>
          <p:cNvSpPr/>
          <p:nvPr/>
        </p:nvSpPr>
        <p:spPr>
          <a:xfrm>
            <a:off x="7722877" y="2090854"/>
            <a:ext cx="97394" cy="10942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1" name="Ellips 10"/>
          <p:cNvSpPr/>
          <p:nvPr/>
        </p:nvSpPr>
        <p:spPr>
          <a:xfrm>
            <a:off x="7567674" y="3405304"/>
            <a:ext cx="97394" cy="10942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2" name="Ellips 11"/>
          <p:cNvSpPr/>
          <p:nvPr/>
        </p:nvSpPr>
        <p:spPr>
          <a:xfrm>
            <a:off x="7252277" y="5481754"/>
            <a:ext cx="97394" cy="10942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3" name="Ellips 12"/>
          <p:cNvSpPr/>
          <p:nvPr/>
        </p:nvSpPr>
        <p:spPr>
          <a:xfrm>
            <a:off x="5847913" y="401346"/>
            <a:ext cx="97394" cy="10942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4" name="Ellips 13"/>
          <p:cNvSpPr/>
          <p:nvPr/>
        </p:nvSpPr>
        <p:spPr>
          <a:xfrm>
            <a:off x="8227456" y="2600558"/>
            <a:ext cx="97394" cy="10942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5" name="Ellips 14"/>
          <p:cNvSpPr/>
          <p:nvPr/>
        </p:nvSpPr>
        <p:spPr>
          <a:xfrm>
            <a:off x="8913256" y="271579"/>
            <a:ext cx="97394" cy="10942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6" name="Ellips 15"/>
          <p:cNvSpPr/>
          <p:nvPr/>
        </p:nvSpPr>
        <p:spPr>
          <a:xfrm>
            <a:off x="5815073" y="635515"/>
            <a:ext cx="97394" cy="10942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7" name="Ellips 16"/>
          <p:cNvSpPr/>
          <p:nvPr/>
        </p:nvSpPr>
        <p:spPr>
          <a:xfrm>
            <a:off x="8130475" y="2545847"/>
            <a:ext cx="97394" cy="10942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9" name="Ellips 28"/>
          <p:cNvSpPr/>
          <p:nvPr/>
        </p:nvSpPr>
        <p:spPr>
          <a:xfrm>
            <a:off x="9951655" y="2309627"/>
            <a:ext cx="97394" cy="10942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30" name="Ellips 29"/>
          <p:cNvSpPr/>
          <p:nvPr/>
        </p:nvSpPr>
        <p:spPr>
          <a:xfrm>
            <a:off x="7852458" y="3119554"/>
            <a:ext cx="97394" cy="10942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31" name="Ellips 30"/>
          <p:cNvSpPr/>
          <p:nvPr/>
        </p:nvSpPr>
        <p:spPr>
          <a:xfrm>
            <a:off x="6023658" y="422842"/>
            <a:ext cx="97394" cy="10942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5" name="textruta 4"/>
          <p:cNvSpPr txBox="1"/>
          <p:nvPr/>
        </p:nvSpPr>
        <p:spPr>
          <a:xfrm>
            <a:off x="5321917" y="271579"/>
            <a:ext cx="590550" cy="3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sv-SE" sz="1400" b="1" dirty="0"/>
              <a:t>KVS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4767689" y="509406"/>
            <a:ext cx="1177618" cy="3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sv-SE" sz="1400" b="1" dirty="0"/>
              <a:t>Sommarsol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6072354" y="296279"/>
            <a:ext cx="20581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sv-SE" sz="2000" b="1" dirty="0">
                <a:solidFill>
                  <a:schemeClr val="accent1"/>
                </a:solidFill>
              </a:rPr>
              <a:t>Viktoriagården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7771574" y="1976036"/>
            <a:ext cx="1495319" cy="3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sv-SE" sz="1400" b="1" dirty="0" err="1"/>
              <a:t>Errarps</a:t>
            </a:r>
            <a:r>
              <a:rPr lang="sv-SE" sz="1400" b="1" dirty="0"/>
              <a:t> Ängar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7316456" y="5358085"/>
            <a:ext cx="1495319" cy="3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sv-SE" sz="1400" b="1" dirty="0" err="1"/>
              <a:t>Åsbytorp</a:t>
            </a:r>
            <a:endParaRPr lang="sv-SE" sz="1400" b="1" dirty="0"/>
          </a:p>
        </p:txBody>
      </p:sp>
      <p:sp>
        <p:nvSpPr>
          <p:cNvPr id="36" name="textruta 35"/>
          <p:cNvSpPr txBox="1"/>
          <p:nvPr/>
        </p:nvSpPr>
        <p:spPr>
          <a:xfrm>
            <a:off x="6323798" y="3279195"/>
            <a:ext cx="1364251" cy="3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sv-SE" sz="1400" b="1" dirty="0"/>
              <a:t>Fridhemslund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7925028" y="2990503"/>
            <a:ext cx="224887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sv-SE" sz="2000" b="1" dirty="0" err="1">
                <a:solidFill>
                  <a:schemeClr val="accent1"/>
                </a:solidFill>
              </a:rPr>
              <a:t>Willan</a:t>
            </a:r>
            <a:endParaRPr lang="sv-SE" sz="2000" b="1" dirty="0">
              <a:solidFill>
                <a:schemeClr val="accent1"/>
              </a:solidFill>
            </a:endParaRPr>
          </a:p>
        </p:txBody>
      </p:sp>
      <p:sp>
        <p:nvSpPr>
          <p:cNvPr id="38" name="textruta 37"/>
          <p:cNvSpPr txBox="1"/>
          <p:nvPr/>
        </p:nvSpPr>
        <p:spPr>
          <a:xfrm>
            <a:off x="8276153" y="2488604"/>
            <a:ext cx="1495319" cy="3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sv-SE" sz="1400" b="1" dirty="0"/>
              <a:t>Kungshaga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7267232" y="2395852"/>
            <a:ext cx="935876" cy="3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sv-SE" sz="1400" b="1" dirty="0"/>
              <a:t>Karlslund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8961953" y="145470"/>
            <a:ext cx="1495319" cy="3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sv-SE" sz="1400" b="1" dirty="0" err="1"/>
              <a:t>Åshaga</a:t>
            </a:r>
            <a:endParaRPr lang="sv-SE" sz="1400" b="1" dirty="0"/>
          </a:p>
        </p:txBody>
      </p:sp>
      <p:sp>
        <p:nvSpPr>
          <p:cNvPr id="41" name="textruta 40"/>
          <p:cNvSpPr txBox="1"/>
          <p:nvPr/>
        </p:nvSpPr>
        <p:spPr>
          <a:xfrm>
            <a:off x="10024700" y="2159811"/>
            <a:ext cx="1495319" cy="3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sv-SE" sz="1400" b="1" dirty="0"/>
              <a:t>Kvarnliden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AD5F29A-CB34-FA72-D438-93196D63182D}"/>
              </a:ext>
            </a:extLst>
          </p:cNvPr>
          <p:cNvSpPr txBox="1"/>
          <p:nvPr/>
        </p:nvSpPr>
        <p:spPr>
          <a:xfrm>
            <a:off x="9706396" y="2440335"/>
            <a:ext cx="1844229" cy="3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sv-SE" sz="1400" b="1" i="1" dirty="0"/>
              <a:t>Nytt  framtida </a:t>
            </a:r>
            <a:r>
              <a:rPr lang="sv-SE" sz="1400" b="1" i="1" dirty="0" err="1"/>
              <a:t>Säbo</a:t>
            </a:r>
            <a:r>
              <a:rPr lang="sv-SE" sz="1400" b="1" i="1" dirty="0"/>
              <a:t>?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7D2D3452-C126-F23C-DBAE-FF000EB535B4}"/>
              </a:ext>
            </a:extLst>
          </p:cNvPr>
          <p:cNvSpPr/>
          <p:nvPr/>
        </p:nvSpPr>
        <p:spPr>
          <a:xfrm>
            <a:off x="10104055" y="2462027"/>
            <a:ext cx="97394" cy="10942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123B245-46BF-88F0-A682-523210FD0F88}"/>
              </a:ext>
            </a:extLst>
          </p:cNvPr>
          <p:cNvSpPr txBox="1"/>
          <p:nvPr/>
        </p:nvSpPr>
        <p:spPr>
          <a:xfrm>
            <a:off x="10177100" y="2312211"/>
            <a:ext cx="1495319" cy="3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sv-SE" sz="1400" b="1" dirty="0"/>
              <a:t>Kvarnliden</a:t>
            </a:r>
          </a:p>
        </p:txBody>
      </p:sp>
    </p:spTree>
    <p:extLst>
      <p:ext uri="{BB962C8B-B14F-4D97-AF65-F5344CB8AC3E}">
        <p14:creationId xmlns:p14="http://schemas.microsoft.com/office/powerpoint/2010/main" val="7320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2E3F3C-1CEE-02B7-44CE-1E0CA66D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695" y="383196"/>
            <a:ext cx="4929510" cy="1912153"/>
          </a:xfrm>
        </p:spPr>
        <p:txBody>
          <a:bodyPr/>
          <a:lstStyle/>
          <a:p>
            <a:r>
              <a:rPr lang="sv-SE" dirty="0"/>
              <a:t>Koncernsamordning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9CD9A4-BBC0-6EE8-1C8D-54219F5B0E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3426" y="2410268"/>
            <a:ext cx="3790950" cy="669640"/>
          </a:xfrm>
        </p:spPr>
        <p:txBody>
          <a:bodyPr>
            <a:normAutofit fontScale="92500"/>
          </a:bodyPr>
          <a:lstStyle/>
          <a:p>
            <a:r>
              <a:rPr lang="sv-SE" dirty="0"/>
              <a:t>Hur kan vi tillsammans skapa största möjliga nytta för medborgarna?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A27576D-1EDA-4889-F83E-B5CCC4BF6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35"/>
            <a:ext cx="4929510" cy="6785365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75C93DDC-2E02-3E5E-9113-8967ECC0F76D}"/>
              </a:ext>
            </a:extLst>
          </p:cNvPr>
          <p:cNvSpPr txBox="1"/>
          <p:nvPr/>
        </p:nvSpPr>
        <p:spPr>
          <a:xfrm>
            <a:off x="5951695" y="3291840"/>
            <a:ext cx="5223309" cy="141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sv-SE" sz="1400" dirty="0"/>
              <a:t>Kommundirektörens stab bedömer att kommunkoncernens drift av hyresrättsverksamheten, oavsett om det gäller ”vanliga” hyresrätter eller hyresrätter för särskilda målgrupper, bäst hanteras genom en samordning av all sådan verksamhet i AB Ängelholmshem. </a:t>
            </a:r>
          </a:p>
        </p:txBody>
      </p:sp>
    </p:spTree>
    <p:extLst>
      <p:ext uri="{BB962C8B-B14F-4D97-AF65-F5344CB8AC3E}">
        <p14:creationId xmlns:p14="http://schemas.microsoft.com/office/powerpoint/2010/main" val="38061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374A046-54F8-4AD7-DAA3-F0BFC60F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674" y="652346"/>
            <a:ext cx="7303897" cy="1912153"/>
          </a:xfrm>
        </p:spPr>
        <p:txBody>
          <a:bodyPr/>
          <a:lstStyle/>
          <a:p>
            <a:r>
              <a:rPr lang="sv-SE" dirty="0"/>
              <a:t>Förslag till beslut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C42D3E5-B512-953F-6DB8-246301CC8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85674" y="2684462"/>
            <a:ext cx="6915150" cy="2565115"/>
          </a:xfrm>
        </p:spPr>
        <p:txBody>
          <a:bodyPr/>
          <a:lstStyle/>
          <a:p>
            <a:r>
              <a:rPr lang="sv-SE" sz="2000" dirty="0"/>
              <a:t>NOSAU föreslår NOS föreslå KS besluta</a:t>
            </a:r>
          </a:p>
          <a:p>
            <a:endParaRPr lang="sv-SE" sz="2000" dirty="0"/>
          </a:p>
          <a:p>
            <a:r>
              <a:rPr lang="sv-SE" sz="2000" dirty="0"/>
              <a:t>Att godkänna en överlämning av de kommunalt drivna trygghetsboendena på </a:t>
            </a:r>
            <a:r>
              <a:rPr lang="sv-SE" sz="2000" dirty="0" err="1"/>
              <a:t>Willan</a:t>
            </a:r>
            <a:r>
              <a:rPr lang="sv-SE" sz="2000" dirty="0"/>
              <a:t> och Victoriagården till AB Ängelholmshem.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12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74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Ängelholm">
  <a:themeElements>
    <a:clrScheme name="Ängelholm">
      <a:dk1>
        <a:sysClr val="windowText" lastClr="000000"/>
      </a:dk1>
      <a:lt1>
        <a:sysClr val="window" lastClr="FFFFFF"/>
      </a:lt1>
      <a:dk2>
        <a:srgbClr val="D9E3B6"/>
      </a:dk2>
      <a:lt2>
        <a:srgbClr val="FCCC8D"/>
      </a:lt2>
      <a:accent1>
        <a:srgbClr val="0071B8"/>
      </a:accent1>
      <a:accent2>
        <a:srgbClr val="A00674"/>
      </a:accent2>
      <a:accent3>
        <a:srgbClr val="BBC76D"/>
      </a:accent3>
      <a:accent4>
        <a:srgbClr val="DE971B"/>
      </a:accent4>
      <a:accent5>
        <a:srgbClr val="8AB2DF"/>
      </a:accent5>
      <a:accent6>
        <a:srgbClr val="E683BB"/>
      </a:accent6>
      <a:hlink>
        <a:srgbClr val="000000"/>
      </a:hlink>
      <a:folHlink>
        <a:srgbClr val="000000"/>
      </a:folHlink>
    </a:clrScheme>
    <a:fontScheme name="Ängelholm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ts val="2100"/>
          </a:lnSpc>
          <a:defRPr sz="1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standardmall ljus" id="{D3156DD2-44A3-4D69-BF8D-4CA095BCAF4F}" vid="{52FA542E-00E4-4B7A-A2D6-820CC98CCB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standardmall ljus</Template>
  <TotalTime>340</TotalTime>
  <Words>190</Words>
  <Application>Microsoft Office PowerPoint</Application>
  <PresentationFormat>Bredbild</PresentationFormat>
  <Paragraphs>45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Roboto</vt:lpstr>
      <vt:lpstr>Ängelholm</vt:lpstr>
      <vt:lpstr>Angående kommunala trygghetsboenden på Willan och Victoriagården</vt:lpstr>
      <vt:lpstr>Tillbakablick till oktober 2020: Utmaningen</vt:lpstr>
      <vt:lpstr>Historisk satsning på nya välfärdslokaler</vt:lpstr>
      <vt:lpstr>Koncernsamordning</vt:lpstr>
      <vt:lpstr>Förslag till beslut</vt:lpstr>
      <vt:lpstr>PowerPoint-presentation</vt:lpstr>
    </vt:vector>
  </TitlesOfParts>
  <Company>Ängelholms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här handlar materialet om</dc:title>
  <dc:creator>Henrik Sanden</dc:creator>
  <cp:lastModifiedBy>Henrik Sanden</cp:lastModifiedBy>
  <cp:revision>30</cp:revision>
  <dcterms:created xsi:type="dcterms:W3CDTF">2020-09-28T09:54:15Z</dcterms:created>
  <dcterms:modified xsi:type="dcterms:W3CDTF">2022-11-08T10:36:56Z</dcterms:modified>
</cp:coreProperties>
</file>