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notesSlides/notesSlide4.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5.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notesSlides/notesSlide6.xml" ContentType="application/vnd.openxmlformats-officedocument.presentationml.notesSlide+xml"/>
  <Override PartName="/ppt/charts/chart11.xml" ContentType="application/vnd.openxmlformats-officedocument.drawingml.chart+xml"/>
  <Override PartName="/ppt/notesSlides/notesSlide7.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9.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theme/themeOverride7.xml" ContentType="application/vnd.openxmlformats-officedocument.themeOverride+xml"/>
  <Override PartName="/ppt/charts/chart18.xml" ContentType="application/vnd.openxmlformats-officedocument.drawingml.chart+xml"/>
  <Override PartName="/ppt/theme/themeOverride8.xml" ContentType="application/vnd.openxmlformats-officedocument.themeOverride+xml"/>
  <Override PartName="/ppt/charts/chart19.xml" ContentType="application/vnd.openxmlformats-officedocument.drawingml.chart+xml"/>
  <Override PartName="/ppt/theme/themeOverride9.xml" ContentType="application/vnd.openxmlformats-officedocument.themeOverride+xml"/>
  <Override PartName="/ppt/charts/chart20.xml" ContentType="application/vnd.openxmlformats-officedocument.drawingml.chart+xml"/>
  <Override PartName="/ppt/theme/themeOverride10.xml" ContentType="application/vnd.openxmlformats-officedocument.themeOverride+xml"/>
  <Override PartName="/ppt/charts/chart21.xml" ContentType="application/vnd.openxmlformats-officedocument.drawingml.chart+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35"/>
  </p:notesMasterIdLst>
  <p:handoutMasterIdLst>
    <p:handoutMasterId r:id="rId36"/>
  </p:handoutMasterIdLst>
  <p:sldIdLst>
    <p:sldId id="277" r:id="rId4"/>
    <p:sldId id="259" r:id="rId5"/>
    <p:sldId id="279" r:id="rId6"/>
    <p:sldId id="280" r:id="rId7"/>
    <p:sldId id="319" r:id="rId8"/>
    <p:sldId id="327" r:id="rId9"/>
    <p:sldId id="314" r:id="rId10"/>
    <p:sldId id="284" r:id="rId11"/>
    <p:sldId id="305" r:id="rId12"/>
    <p:sldId id="330" r:id="rId13"/>
    <p:sldId id="316" r:id="rId14"/>
    <p:sldId id="306" r:id="rId15"/>
    <p:sldId id="257" r:id="rId16"/>
    <p:sldId id="290" r:id="rId17"/>
    <p:sldId id="294" r:id="rId18"/>
    <p:sldId id="291" r:id="rId19"/>
    <p:sldId id="292" r:id="rId20"/>
    <p:sldId id="293" r:id="rId21"/>
    <p:sldId id="325" r:id="rId22"/>
    <p:sldId id="295" r:id="rId23"/>
    <p:sldId id="296" r:id="rId24"/>
    <p:sldId id="297" r:id="rId25"/>
    <p:sldId id="298" r:id="rId26"/>
    <p:sldId id="328" r:id="rId27"/>
    <p:sldId id="331" r:id="rId28"/>
    <p:sldId id="329" r:id="rId29"/>
    <p:sldId id="332" r:id="rId30"/>
    <p:sldId id="324" r:id="rId31"/>
    <p:sldId id="322" r:id="rId32"/>
    <p:sldId id="323" r:id="rId33"/>
    <p:sldId id="270" r:id="rId3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4" userDrawn="1">
          <p15:clr>
            <a:srgbClr val="A4A3A4"/>
          </p15:clr>
        </p15:guide>
        <p15:guide id="5" orient="horz" pos="414" userDrawn="1">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m, Carolin" initials="HC" lastIdx="21" clrIdx="0">
    <p:extLst>
      <p:ext uri="{19B8F6BF-5375-455C-9EA6-DF929625EA0E}">
        <p15:presenceInfo xmlns:p15="http://schemas.microsoft.com/office/powerpoint/2012/main" userId="S-1-5-21-2075942658-1792417684-393963531-225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B00"/>
    <a:srgbClr val="E98300"/>
    <a:srgbClr val="FFFFFF"/>
    <a:srgbClr val="3F9C35"/>
    <a:srgbClr val="D3BF96"/>
    <a:srgbClr val="A5ACAF"/>
    <a:srgbClr val="3DB7E4"/>
    <a:srgbClr val="857363"/>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5" autoAdjust="0"/>
    <p:restoredTop sz="86486" autoAdjust="0"/>
  </p:normalViewPr>
  <p:slideViewPr>
    <p:cSldViewPr snapToGrid="0" showGuides="1">
      <p:cViewPr varScale="1">
        <p:scale>
          <a:sx n="98" d="100"/>
          <a:sy n="98" d="100"/>
        </p:scale>
        <p:origin x="1572" y="96"/>
      </p:cViewPr>
      <p:guideLst>
        <p:guide orient="horz" pos="1256"/>
        <p:guide orient="horz" pos="3908"/>
        <p:guide orient="horz" pos="3566"/>
        <p:guide orient="horz" pos="1344"/>
        <p:guide orient="horz" pos="414"/>
        <p:guide pos="511"/>
        <p:guide pos="4889"/>
        <p:guide pos="2143"/>
      </p:guideLst>
    </p:cSldViewPr>
  </p:slideViewPr>
  <p:outlineViewPr>
    <p:cViewPr>
      <p:scale>
        <a:sx n="33" d="100"/>
        <a:sy n="33" d="100"/>
      </p:scale>
      <p:origin x="0" y="-1284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Macro-Enabled_Worksheet8.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9.xlsm"/></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Macro-Enabled_Worksheet11.xlsm"/></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Macro-Enabled_Worksheet12.xlsm"/></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Macro-Enabled_Worksheet13.xlsm"/></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Macro-Enabled_Worksheet14.xlsm"/></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808745155038898"/>
          <c:y val="0.11939964157706111"/>
          <c:w val="0.49555878552971916"/>
          <c:h val="0.78558627752176136"/>
        </c:manualLayout>
      </c:layout>
      <c:pieChart>
        <c:varyColors val="1"/>
        <c:ser>
          <c:idx val="0"/>
          <c:order val="0"/>
          <c:spPr>
            <a:solidFill>
              <a:srgbClr val="8D6E97"/>
            </a:solidFill>
          </c:spPr>
          <c:dPt>
            <c:idx val="0"/>
            <c:bubble3D val="0"/>
            <c:spPr>
              <a:solidFill>
                <a:srgbClr val="4A7729"/>
              </a:solidFill>
            </c:spPr>
            <c:extLst>
              <c:ext xmlns:c16="http://schemas.microsoft.com/office/drawing/2014/chart" uri="{C3380CC4-5D6E-409C-BE32-E72D297353CC}">
                <c16:uniqueId val="{00000000-61B7-48D4-8EF9-122DF9AAE889}"/>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Blad1!$A$1:$B$1</c:f>
              <c:strCache>
                <c:ptCount val="2"/>
                <c:pt idx="0">
                  <c:v>Män</c:v>
                </c:pt>
                <c:pt idx="1">
                  <c:v>Kvinnor</c:v>
                </c:pt>
              </c:strCache>
            </c:strRef>
          </c:cat>
          <c:val>
            <c:numRef>
              <c:f>Blad1!$A$2:$B$2</c:f>
              <c:numCache>
                <c:formatCode>General</c:formatCode>
                <c:ptCount val="2"/>
                <c:pt idx="0">
                  <c:v>50</c:v>
                </c:pt>
                <c:pt idx="1">
                  <c:v>139</c:v>
                </c:pt>
              </c:numCache>
            </c:numRef>
          </c:val>
          <c:extLst>
            <c:ext xmlns:c16="http://schemas.microsoft.com/office/drawing/2014/chart" uri="{C3380CC4-5D6E-409C-BE32-E72D297353CC}">
              <c16:uniqueId val="{00000001-61B7-48D4-8EF9-122DF9AAE889}"/>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153100775193848"/>
          <c:y val="0.42898713517665465"/>
          <c:w val="0.16621568152454799"/>
          <c:h val="0.15896889400921851"/>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1589416058394163"/>
          <c:y val="4.1015067565503945E-2"/>
          <c:w val="0.52803379504569226"/>
          <c:h val="0.7891786215079275"/>
        </c:manualLayout>
      </c:layout>
      <c:barChart>
        <c:barDir val="bar"/>
        <c:grouping val="clustered"/>
        <c:varyColors val="0"/>
        <c:ser>
          <c:idx val="0"/>
          <c:order val="0"/>
          <c:tx>
            <c:strRef>
              <c:f>Blad1!$B$1</c:f>
              <c:strCache>
                <c:ptCount val="1"/>
                <c:pt idx="0">
                  <c:v>Ängelholm</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ofta har du under coronapandemin varit utomhus jämfört med tidigare?</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52</c:v>
                </c:pt>
                <c:pt idx="1">
                  <c:v>66</c:v>
                </c:pt>
                <c:pt idx="2">
                  <c:v>68</c:v>
                </c:pt>
              </c:numCache>
            </c:numRef>
          </c:val>
          <c:extLst>
            <c:ext xmlns:c16="http://schemas.microsoft.com/office/drawing/2014/chart" uri="{C3380CC4-5D6E-409C-BE32-E72D297353CC}">
              <c16:uniqueId val="{00000000-A4A7-46E3-BDDB-10BE26E13033}"/>
            </c:ext>
          </c:extLst>
        </c:ser>
        <c:ser>
          <c:idx val="1"/>
          <c:order val="1"/>
          <c:tx>
            <c:strRef>
              <c:f>Blad1!$C$1</c:f>
              <c:strCache>
                <c:ptCount val="1"/>
                <c:pt idx="0">
                  <c:v>Skåne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ofta har du under coronapandemin varit utomhus jämfört med tidigare?</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47</c:v>
                </c:pt>
                <c:pt idx="1">
                  <c:v>60</c:v>
                </c:pt>
                <c:pt idx="2">
                  <c:v>57</c:v>
                </c:pt>
              </c:numCache>
            </c:numRef>
          </c:val>
          <c:extLst>
            <c:ext xmlns:c16="http://schemas.microsoft.com/office/drawing/2014/chart" uri="{C3380CC4-5D6E-409C-BE32-E72D297353CC}">
              <c16:uniqueId val="{00000001-A4A7-46E3-BDDB-10BE26E13033}"/>
            </c:ext>
          </c:extLst>
        </c:ser>
        <c:ser>
          <c:idx val="2"/>
          <c:order val="2"/>
          <c:tx>
            <c:strRef>
              <c:f>Blad1!$D$1</c:f>
              <c:strCache>
                <c:ptCount val="1"/>
                <c:pt idx="0">
                  <c:v>Riket</c:v>
                </c:pt>
              </c:strCache>
            </c:strRef>
          </c:tx>
          <c:spPr>
            <a:solidFill>
              <a:srgbClr val="FFC000"/>
            </a:solidFill>
          </c:spPr>
          <c:invertIfNegative val="0"/>
          <c:dPt>
            <c:idx val="0"/>
            <c:invertIfNegative val="0"/>
            <c:bubble3D val="0"/>
            <c:spPr>
              <a:solidFill>
                <a:srgbClr val="ED8B00"/>
              </a:solidFill>
            </c:spPr>
            <c:extLst>
              <c:ext xmlns:c16="http://schemas.microsoft.com/office/drawing/2014/chart" uri="{C3380CC4-5D6E-409C-BE32-E72D297353CC}">
                <c16:uniqueId val="{00000002-07E1-4784-B30C-94AC4D9EB68C}"/>
              </c:ext>
            </c:extLst>
          </c:dPt>
          <c:dPt>
            <c:idx val="1"/>
            <c:invertIfNegative val="0"/>
            <c:bubble3D val="0"/>
            <c:spPr>
              <a:solidFill>
                <a:srgbClr val="E98300"/>
              </a:solidFill>
            </c:spPr>
            <c:extLst>
              <c:ext xmlns:c16="http://schemas.microsoft.com/office/drawing/2014/chart" uri="{C3380CC4-5D6E-409C-BE32-E72D297353CC}">
                <c16:uniqueId val="{00000001-07E1-4784-B30C-94AC4D9EB68C}"/>
              </c:ext>
            </c:extLst>
          </c:dPt>
          <c:dPt>
            <c:idx val="2"/>
            <c:invertIfNegative val="0"/>
            <c:bubble3D val="0"/>
            <c:spPr>
              <a:solidFill>
                <a:srgbClr val="ED8B00"/>
              </a:solidFill>
            </c:spPr>
            <c:extLst>
              <c:ext xmlns:c16="http://schemas.microsoft.com/office/drawing/2014/chart" uri="{C3380CC4-5D6E-409C-BE32-E72D297353CC}">
                <c16:uniqueId val="{00000000-07E1-4784-B30C-94AC4D9EB68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ofta har du under coronapandemin varit utomhus jämfört med tidigare?</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44</c:v>
                </c:pt>
                <c:pt idx="1">
                  <c:v>54</c:v>
                </c:pt>
                <c:pt idx="2">
                  <c:v>54</c:v>
                </c:pt>
              </c:numCache>
            </c:numRef>
          </c:val>
          <c:extLst>
            <c:ext xmlns:c16="http://schemas.microsoft.com/office/drawing/2014/chart" uri="{C3380CC4-5D6E-409C-BE32-E72D297353CC}">
              <c16:uniqueId val="{00000002-A4A7-46E3-BDDB-10BE26E13033}"/>
            </c:ext>
          </c:extLst>
        </c:ser>
        <c:dLbls>
          <c:showLegendKey val="0"/>
          <c:showVal val="0"/>
          <c:showCatName val="0"/>
          <c:showSerName val="0"/>
          <c:showPercent val="0"/>
          <c:showBubbleSize val="0"/>
        </c:dLbls>
        <c:gapWidth val="100"/>
        <c:axId val="203623424"/>
        <c:axId val="203641600"/>
      </c:barChart>
      <c:catAx>
        <c:axId val="203623424"/>
        <c:scaling>
          <c:orientation val="minMax"/>
        </c:scaling>
        <c:delete val="1"/>
        <c:axPos val="l"/>
        <c:numFmt formatCode="General" sourceLinked="0"/>
        <c:majorTickMark val="in"/>
        <c:minorTickMark val="none"/>
        <c:tickLblPos val="none"/>
        <c:crossAx val="203641600"/>
        <c:crosses val="autoZero"/>
        <c:auto val="1"/>
        <c:lblAlgn val="ctr"/>
        <c:lblOffset val="100"/>
        <c:noMultiLvlLbl val="0"/>
      </c:catAx>
      <c:valAx>
        <c:axId val="20364160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896660727628062"/>
              <c:y val="0.90576353276353272"/>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362342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1767965716132599"/>
          <c:y val="3.7671293289181326E-2"/>
          <c:w val="0.52985861256394806"/>
          <c:h val="0.7891786215079275"/>
        </c:manualLayout>
      </c:layout>
      <c:barChart>
        <c:barDir val="bar"/>
        <c:grouping val="clustered"/>
        <c:varyColors val="0"/>
        <c:ser>
          <c:idx val="0"/>
          <c:order val="0"/>
          <c:tx>
            <c:strRef>
              <c:f>Blad1!$B$1</c:f>
              <c:strCache>
                <c:ptCount val="1"/>
                <c:pt idx="0">
                  <c:v>Ängelholm</c:v>
                </c:pt>
              </c:strCache>
            </c:strRef>
          </c:tx>
          <c:spPr>
            <a:solidFill>
              <a:schemeClr val="accent4"/>
            </a:solidFill>
            <a:ln>
              <a:solidFill>
                <a:schemeClr val="accent4"/>
              </a:solidFill>
            </a:ln>
          </c:spPr>
          <c:invertIfNegative val="0"/>
          <c:dPt>
            <c:idx val="2"/>
            <c:invertIfNegative val="0"/>
            <c:bubble3D val="0"/>
            <c:spPr>
              <a:solidFill>
                <a:schemeClr val="accent4"/>
              </a:solidFill>
              <a:ln>
                <a:noFill/>
              </a:ln>
            </c:spPr>
            <c:extLst>
              <c:ext xmlns:c16="http://schemas.microsoft.com/office/drawing/2014/chart" uri="{C3380CC4-5D6E-409C-BE32-E72D297353CC}">
                <c16:uniqueId val="{00000000-A0FD-4457-A98D-B11E54F7AD06}"/>
              </c:ext>
            </c:extLst>
          </c:dPt>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c:v>
                </c:pt>
                <c:pt idx="1">
                  <c:v>Brukar personalen meddela dig i förväg om tillfälliga förändringar? T.ex. byte av personal, ändringar av olika aktiviteter etc.</c:v>
                </c:pt>
                <c:pt idx="2">
                  <c:v>Brukar personalen ha tillräckligt med tid för att kunna utföra sitt arbete hos dig?</c:v>
                </c:pt>
              </c:strCache>
            </c:strRef>
          </c:cat>
          <c:val>
            <c:numRef>
              <c:f>Blad1!$B$2:$B$4</c:f>
              <c:numCache>
                <c:formatCode>General</c:formatCode>
                <c:ptCount val="3"/>
                <c:pt idx="0">
                  <c:v>70</c:v>
                </c:pt>
                <c:pt idx="1">
                  <c:v>56</c:v>
                </c:pt>
                <c:pt idx="2">
                  <c:v>79</c:v>
                </c:pt>
              </c:numCache>
            </c:numRef>
          </c:val>
          <c:extLst>
            <c:ext xmlns:c16="http://schemas.microsoft.com/office/drawing/2014/chart" uri="{C3380CC4-5D6E-409C-BE32-E72D297353CC}">
              <c16:uniqueId val="{00000001-A0FD-4457-A98D-B11E54F7AD06}"/>
            </c:ext>
          </c:extLst>
        </c:ser>
        <c:ser>
          <c:idx val="1"/>
          <c:order val="1"/>
          <c:tx>
            <c:strRef>
              <c:f>Blad1!$C$1</c:f>
              <c:strCache>
                <c:ptCount val="1"/>
                <c:pt idx="0">
                  <c:v>Skåne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c:v>
                </c:pt>
                <c:pt idx="1">
                  <c:v>Brukar personalen meddela dig i förväg om tillfälliga förändringar? T.ex. byte av personal, ändringar av olika aktiviteter etc.</c:v>
                </c:pt>
                <c:pt idx="2">
                  <c:v>Brukar personalen ha tillräckligt med tid för att kunna utföra sitt arbete hos dig?</c:v>
                </c:pt>
              </c:strCache>
            </c:strRef>
          </c:cat>
          <c:val>
            <c:numRef>
              <c:f>Blad1!$C$2:$C$4</c:f>
              <c:numCache>
                <c:formatCode>General</c:formatCode>
                <c:ptCount val="3"/>
                <c:pt idx="0">
                  <c:v>60</c:v>
                </c:pt>
                <c:pt idx="1">
                  <c:v>47</c:v>
                </c:pt>
                <c:pt idx="2">
                  <c:v>69</c:v>
                </c:pt>
              </c:numCache>
            </c:numRef>
          </c:val>
          <c:extLst>
            <c:ext xmlns:c16="http://schemas.microsoft.com/office/drawing/2014/chart" uri="{C3380CC4-5D6E-409C-BE32-E72D297353CC}">
              <c16:uniqueId val="{00000002-A0FD-4457-A98D-B11E54F7AD06}"/>
            </c:ext>
          </c:extLst>
        </c:ser>
        <c:ser>
          <c:idx val="2"/>
          <c:order val="2"/>
          <c:tx>
            <c:strRef>
              <c:f>Blad1!$D$1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c:v>
                </c:pt>
                <c:pt idx="1">
                  <c:v>Brukar personalen meddela dig i förväg om tillfälliga förändringar? T.ex. byte av personal, ändringar av olika aktiviteter etc.</c:v>
                </c:pt>
                <c:pt idx="2">
                  <c:v>Brukar personalen ha tillräckligt med tid för att kunna utföra sitt arbete hos dig?</c:v>
                </c:pt>
              </c:strCache>
            </c:strRef>
          </c:cat>
          <c:val>
            <c:numRef>
              <c:f>Blad1!$D$2:$D$4</c:f>
              <c:numCache>
                <c:formatCode>General</c:formatCode>
                <c:ptCount val="3"/>
                <c:pt idx="0">
                  <c:v>57</c:v>
                </c:pt>
                <c:pt idx="1">
                  <c:v>45</c:v>
                </c:pt>
                <c:pt idx="2">
                  <c:v>69</c:v>
                </c:pt>
              </c:numCache>
            </c:numRef>
          </c:val>
          <c:extLst>
            <c:ext xmlns:c16="http://schemas.microsoft.com/office/drawing/2014/chart" uri="{C3380CC4-5D6E-409C-BE32-E72D297353CC}">
              <c16:uniqueId val="{00000003-A0FD-4457-A98D-B11E54F7AD06}"/>
            </c:ext>
          </c:extLst>
        </c:ser>
        <c:dLbls>
          <c:showLegendKey val="0"/>
          <c:showVal val="0"/>
          <c:showCatName val="0"/>
          <c:showSerName val="0"/>
          <c:showPercent val="0"/>
          <c:showBubbleSize val="0"/>
        </c:dLbls>
        <c:gapWidth val="100"/>
        <c:axId val="203237248"/>
        <c:axId val="203238784"/>
      </c:barChart>
      <c:catAx>
        <c:axId val="203237248"/>
        <c:scaling>
          <c:orientation val="minMax"/>
        </c:scaling>
        <c:delete val="1"/>
        <c:axPos val="l"/>
        <c:numFmt formatCode="General" sourceLinked="0"/>
        <c:majorTickMark val="in"/>
        <c:minorTickMark val="none"/>
        <c:tickLblPos val="none"/>
        <c:crossAx val="203238784"/>
        <c:crosses val="autoZero"/>
        <c:auto val="1"/>
        <c:lblAlgn val="ctr"/>
        <c:lblOffset val="100"/>
        <c:noMultiLvlLbl val="0"/>
      </c:catAx>
      <c:valAx>
        <c:axId val="203238784"/>
        <c:scaling>
          <c:orientation val="minMax"/>
          <c:max val="10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25797459624115"/>
              <c:y val="0.90576353276353272"/>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32372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066272666773611"/>
          <c:y val="5.0982864560773514E-2"/>
          <c:w val="0.52803379504569226"/>
          <c:h val="0.7891786215079275"/>
        </c:manualLayout>
      </c:layout>
      <c:barChart>
        <c:barDir val="bar"/>
        <c:grouping val="clustered"/>
        <c:varyColors val="0"/>
        <c:ser>
          <c:idx val="0"/>
          <c:order val="0"/>
          <c:tx>
            <c:strRef>
              <c:f>Blad1!$B$1</c:f>
              <c:strCache>
                <c:ptCount val="1"/>
                <c:pt idx="0">
                  <c:v>Ängelholm</c:v>
                </c:pt>
              </c:strCache>
            </c:strRef>
          </c:tx>
          <c:spPr>
            <a:solidFill>
              <a:schemeClr val="accent4"/>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83</c:v>
                </c:pt>
                <c:pt idx="1">
                  <c:v>97</c:v>
                </c:pt>
              </c:numCache>
            </c:numRef>
          </c:val>
          <c:extLst>
            <c:ext xmlns:c16="http://schemas.microsoft.com/office/drawing/2014/chart" uri="{C3380CC4-5D6E-409C-BE32-E72D297353CC}">
              <c16:uniqueId val="{00000001-6FEA-4440-BF5F-93C799EA5E30}"/>
            </c:ext>
          </c:extLst>
        </c:ser>
        <c:ser>
          <c:idx val="1"/>
          <c:order val="1"/>
          <c:tx>
            <c:strRef>
              <c:f>Blad1!$C$1</c:f>
              <c:strCache>
                <c:ptCount val="1"/>
                <c:pt idx="0">
                  <c:v>Skåne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78</c:v>
                </c:pt>
                <c:pt idx="1">
                  <c:v>91</c:v>
                </c:pt>
              </c:numCache>
            </c:numRef>
          </c:val>
          <c:extLst>
            <c:ext xmlns:c16="http://schemas.microsoft.com/office/drawing/2014/chart" uri="{C3380CC4-5D6E-409C-BE32-E72D297353CC}">
              <c16:uniqueId val="{00000003-6FEA-4440-BF5F-93C799EA5E30}"/>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77</c:v>
                </c:pt>
                <c:pt idx="1">
                  <c:v>92</c:v>
                </c:pt>
              </c:numCache>
            </c:numRef>
          </c:val>
          <c:extLst>
            <c:ext xmlns:c16="http://schemas.microsoft.com/office/drawing/2014/chart" uri="{C3380CC4-5D6E-409C-BE32-E72D297353CC}">
              <c16:uniqueId val="{00000004-6FEA-4440-BF5F-93C799EA5E30}"/>
            </c:ext>
          </c:extLst>
        </c:ser>
        <c:dLbls>
          <c:showLegendKey val="0"/>
          <c:showVal val="0"/>
          <c:showCatName val="0"/>
          <c:showSerName val="0"/>
          <c:showPercent val="0"/>
          <c:showBubbleSize val="0"/>
        </c:dLbls>
        <c:gapWidth val="100"/>
        <c:axId val="203329536"/>
        <c:axId val="203331072"/>
      </c:barChart>
      <c:catAx>
        <c:axId val="203329536"/>
        <c:scaling>
          <c:orientation val="minMax"/>
        </c:scaling>
        <c:delete val="1"/>
        <c:axPos val="l"/>
        <c:numFmt formatCode="General" sourceLinked="0"/>
        <c:majorTickMark val="in"/>
        <c:minorTickMark val="none"/>
        <c:tickLblPos val="none"/>
        <c:crossAx val="203331072"/>
        <c:crosses val="autoZero"/>
        <c:auto val="1"/>
        <c:lblAlgn val="ctr"/>
        <c:lblOffset val="100"/>
        <c:noMultiLvlLbl val="0"/>
      </c:catAx>
      <c:valAx>
        <c:axId val="203331072"/>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714178975803203"/>
              <c:y val="0.90214529914529962"/>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3329536"/>
        <c:crosses val="autoZero"/>
        <c:crossBetween val="between"/>
      </c:valAx>
      <c:spPr>
        <a:solidFill>
          <a:srgbClr val="FFFFFF"/>
        </a:solidFill>
        <a:ln w="25400">
          <a:solidFill>
            <a:srgbClr val="000000"/>
          </a:solidFill>
        </a:ln>
      </c:spPr>
    </c:plotArea>
    <c:legend>
      <c:legendPos val="b"/>
      <c:overlay val="0"/>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1589416058394163"/>
          <c:y val="4.1004461942257209E-2"/>
          <c:w val="0.5335082476004368"/>
          <c:h val="0.7891786215079275"/>
        </c:manualLayout>
      </c:layout>
      <c:barChart>
        <c:barDir val="bar"/>
        <c:grouping val="clustered"/>
        <c:varyColors val="0"/>
        <c:ser>
          <c:idx val="0"/>
          <c:order val="0"/>
          <c:tx>
            <c:strRef>
              <c:f>Blad1!$B$1</c:f>
              <c:strCache>
                <c:ptCount val="1"/>
                <c:pt idx="0">
                  <c:v>Ängelholm</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89</c:v>
                </c:pt>
                <c:pt idx="1">
                  <c:v>93</c:v>
                </c:pt>
              </c:numCache>
            </c:numRef>
          </c:val>
          <c:extLst>
            <c:ext xmlns:c16="http://schemas.microsoft.com/office/drawing/2014/chart" uri="{C3380CC4-5D6E-409C-BE32-E72D297353CC}">
              <c16:uniqueId val="{00000000-4718-49F4-A806-F438BE57BDCE}"/>
            </c:ext>
          </c:extLst>
        </c:ser>
        <c:ser>
          <c:idx val="1"/>
          <c:order val="1"/>
          <c:tx>
            <c:strRef>
              <c:f>Blad1!$C$1</c:f>
              <c:strCache>
                <c:ptCount val="1"/>
                <c:pt idx="0">
                  <c:v>Skåne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80</c:v>
                </c:pt>
                <c:pt idx="1">
                  <c:v>87</c:v>
                </c:pt>
              </c:numCache>
            </c:numRef>
          </c:val>
          <c:extLst>
            <c:ext xmlns:c16="http://schemas.microsoft.com/office/drawing/2014/chart" uri="{C3380CC4-5D6E-409C-BE32-E72D297353CC}">
              <c16:uniqueId val="{00000001-4718-49F4-A806-F438BE57BDCE}"/>
            </c:ext>
          </c:extLst>
        </c:ser>
        <c:ser>
          <c:idx val="2"/>
          <c:order val="2"/>
          <c:tx>
            <c:strRef>
              <c:f>Blad1!$D$1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81</c:v>
                </c:pt>
                <c:pt idx="1">
                  <c:v>86</c:v>
                </c:pt>
              </c:numCache>
            </c:numRef>
          </c:val>
          <c:extLst>
            <c:ext xmlns:c16="http://schemas.microsoft.com/office/drawing/2014/chart" uri="{C3380CC4-5D6E-409C-BE32-E72D297353CC}">
              <c16:uniqueId val="{00000002-4718-49F4-A806-F438BE57BDCE}"/>
            </c:ext>
          </c:extLst>
        </c:ser>
        <c:dLbls>
          <c:showLegendKey val="0"/>
          <c:showVal val="0"/>
          <c:showCatName val="0"/>
          <c:showSerName val="0"/>
          <c:showPercent val="0"/>
          <c:showBubbleSize val="0"/>
        </c:dLbls>
        <c:gapWidth val="100"/>
        <c:axId val="203458048"/>
        <c:axId val="203459584"/>
      </c:barChart>
      <c:catAx>
        <c:axId val="203458048"/>
        <c:scaling>
          <c:orientation val="minMax"/>
        </c:scaling>
        <c:delete val="1"/>
        <c:axPos val="l"/>
        <c:numFmt formatCode="General" sourceLinked="0"/>
        <c:majorTickMark val="in"/>
        <c:minorTickMark val="none"/>
        <c:tickLblPos val="none"/>
        <c:crossAx val="203459584"/>
        <c:crosses val="autoZero"/>
        <c:auto val="1"/>
        <c:lblAlgn val="ctr"/>
        <c:lblOffset val="100"/>
        <c:noMultiLvlLbl val="0"/>
      </c:catAx>
      <c:valAx>
        <c:axId val="203459584"/>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8352865107190059"/>
              <c:y val="0.89852706552706096"/>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34580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1574937707668241"/>
          <c:y val="2.7771245612225305E-2"/>
          <c:w val="0.52803379504569226"/>
          <c:h val="0.7891786215079275"/>
        </c:manualLayout>
      </c:layout>
      <c:barChart>
        <c:barDir val="bar"/>
        <c:grouping val="clustered"/>
        <c:varyColors val="0"/>
        <c:ser>
          <c:idx val="0"/>
          <c:order val="0"/>
          <c:tx>
            <c:strRef>
              <c:f>Blad1!$B$1</c:f>
              <c:strCache>
                <c:ptCount val="1"/>
                <c:pt idx="0">
                  <c:v>Ängelholm</c:v>
                </c:pt>
              </c:strCache>
            </c:strRef>
          </c:tx>
          <c:spPr>
            <a:solidFill>
              <a:schemeClr val="accent4"/>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I vilken utsträckning har du under coronapandemin besvärats av ensamhet jämfört med tidigare?</c:v>
                </c:pt>
                <c:pt idx="1">
                  <c:v>Händer det att du besväras av ensamhet? </c:v>
                </c:pt>
              </c:strCache>
            </c:strRef>
          </c:cat>
          <c:val>
            <c:numRef>
              <c:f>Blad1!$B$2:$B$3</c:f>
              <c:numCache>
                <c:formatCode>General</c:formatCode>
                <c:ptCount val="2"/>
                <c:pt idx="0">
                  <c:v>67</c:v>
                </c:pt>
                <c:pt idx="1">
                  <c:v>39</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Skåne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I vilken utsträckning har du under coronapandemin besvärats av ensamhet jämfört med tidigare?</c:v>
                </c:pt>
                <c:pt idx="1">
                  <c:v>Händer det att du besväras av ensamhet? </c:v>
                </c:pt>
              </c:strCache>
            </c:strRef>
          </c:cat>
          <c:val>
            <c:numRef>
              <c:f>Blad1!$C$2:$C$3</c:f>
              <c:numCache>
                <c:formatCode>General</c:formatCode>
                <c:ptCount val="2"/>
                <c:pt idx="0">
                  <c:v>59</c:v>
                </c:pt>
                <c:pt idx="1">
                  <c:v>31</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I vilken utsträckning har du under coronapandemin besvärats av ensamhet jämfört med tidigare?</c:v>
                </c:pt>
                <c:pt idx="1">
                  <c:v>Händer det att du besväras av ensamhet? </c:v>
                </c:pt>
              </c:strCache>
            </c:strRef>
          </c:cat>
          <c:val>
            <c:numRef>
              <c:f>Blad1!$D$2:$D$3</c:f>
              <c:numCache>
                <c:formatCode>General</c:formatCode>
                <c:ptCount val="2"/>
                <c:pt idx="0">
                  <c:v>59</c:v>
                </c:pt>
                <c:pt idx="1">
                  <c:v>30</c:v>
                </c:pt>
              </c:numCache>
            </c:numRef>
          </c:val>
          <c:extLst>
            <c:ext xmlns:c16="http://schemas.microsoft.com/office/drawing/2014/chart" uri="{C3380CC4-5D6E-409C-BE32-E72D297353CC}">
              <c16:uniqueId val="{00000002-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1771897810218978"/>
          <c:y val="4.1007059132547527E-2"/>
          <c:w val="0.52803379504569226"/>
          <c:h val="0.7891786215079275"/>
        </c:manualLayout>
      </c:layout>
      <c:barChart>
        <c:barDir val="bar"/>
        <c:grouping val="clustered"/>
        <c:varyColors val="0"/>
        <c:ser>
          <c:idx val="0"/>
          <c:order val="0"/>
          <c:tx>
            <c:strRef>
              <c:f>Blad1!$B$1</c:f>
              <c:strCache>
                <c:ptCount val="1"/>
                <c:pt idx="0">
                  <c:v>Ängelholm</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kontakt med personalen på ditt äldreboende, vid behov?</c:v>
                </c:pt>
                <c:pt idx="1">
                  <c:v>Hur lätt eller svårt är det att få träffa läkare vid behov? </c:v>
                </c:pt>
                <c:pt idx="2">
                  <c:v>Hur lätt eller svårt är det att få träffa sjuksköterska vid behov? </c:v>
                </c:pt>
              </c:strCache>
            </c:strRef>
          </c:cat>
          <c:val>
            <c:numRef>
              <c:f>Blad1!$B$2:$B$4</c:f>
              <c:numCache>
                <c:formatCode>General</c:formatCode>
                <c:ptCount val="3"/>
                <c:pt idx="0">
                  <c:v>85</c:v>
                </c:pt>
                <c:pt idx="1">
                  <c:v>64</c:v>
                </c:pt>
                <c:pt idx="2">
                  <c:v>84</c:v>
                </c:pt>
              </c:numCache>
            </c:numRef>
          </c:val>
          <c:extLst>
            <c:ext xmlns:c16="http://schemas.microsoft.com/office/drawing/2014/chart" uri="{C3380CC4-5D6E-409C-BE32-E72D297353CC}">
              <c16:uniqueId val="{00000000-FE7D-4D47-A287-D6D2671AC1B0}"/>
            </c:ext>
          </c:extLst>
        </c:ser>
        <c:ser>
          <c:idx val="1"/>
          <c:order val="1"/>
          <c:tx>
            <c:strRef>
              <c:f>Blad1!$C$1</c:f>
              <c:strCache>
                <c:ptCount val="1"/>
                <c:pt idx="0">
                  <c:v>Skåne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kontakt med personalen på ditt äldreboende, vid behov?</c:v>
                </c:pt>
                <c:pt idx="1">
                  <c:v>Hur lätt eller svårt är det att få träffa läkare vid behov? </c:v>
                </c:pt>
                <c:pt idx="2">
                  <c:v>Hur lätt eller svårt är det att få träffa sjuksköterska vid behov? </c:v>
                </c:pt>
              </c:strCache>
            </c:strRef>
          </c:cat>
          <c:val>
            <c:numRef>
              <c:f>Blad1!$C$2:$C$4</c:f>
              <c:numCache>
                <c:formatCode>General</c:formatCode>
                <c:ptCount val="3"/>
                <c:pt idx="0">
                  <c:v>80</c:v>
                </c:pt>
                <c:pt idx="1">
                  <c:v>53</c:v>
                </c:pt>
                <c:pt idx="2">
                  <c:v>71</c:v>
                </c:pt>
              </c:numCache>
            </c:numRef>
          </c:val>
          <c:extLst>
            <c:ext xmlns:c16="http://schemas.microsoft.com/office/drawing/2014/chart" uri="{C3380CC4-5D6E-409C-BE32-E72D297353CC}">
              <c16:uniqueId val="{00000001-FE7D-4D47-A287-D6D2671AC1B0}"/>
            </c:ext>
          </c:extLst>
        </c:ser>
        <c:ser>
          <c:idx val="2"/>
          <c:order val="2"/>
          <c:tx>
            <c:strRef>
              <c:f>Blad1!$D$1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kontakt med personalen på ditt äldreboende, vid behov?</c:v>
                </c:pt>
                <c:pt idx="1">
                  <c:v>Hur lätt eller svårt är det att få träffa läkare vid behov? </c:v>
                </c:pt>
                <c:pt idx="2">
                  <c:v>Hur lätt eller svårt är det att få träffa sjuksköterska vid behov? </c:v>
                </c:pt>
              </c:strCache>
            </c:strRef>
          </c:cat>
          <c:val>
            <c:numRef>
              <c:f>Blad1!$D$2:$D$4</c:f>
              <c:numCache>
                <c:formatCode>General</c:formatCode>
                <c:ptCount val="3"/>
                <c:pt idx="0">
                  <c:v>78</c:v>
                </c:pt>
                <c:pt idx="1">
                  <c:v>45</c:v>
                </c:pt>
                <c:pt idx="2">
                  <c:v>69</c:v>
                </c:pt>
              </c:numCache>
            </c:numRef>
          </c:val>
          <c:extLst>
            <c:ext xmlns:c16="http://schemas.microsoft.com/office/drawing/2014/chart" uri="{C3380CC4-5D6E-409C-BE32-E72D297353CC}">
              <c16:uniqueId val="{00000002-FE7D-4D47-A287-D6D2671AC1B0}"/>
            </c:ext>
          </c:extLst>
        </c:ser>
        <c:dLbls>
          <c:showLegendKey val="0"/>
          <c:showVal val="0"/>
          <c:showCatName val="0"/>
          <c:showSerName val="0"/>
          <c:showPercent val="0"/>
          <c:showBubbleSize val="0"/>
        </c:dLbls>
        <c:gapWidth val="100"/>
        <c:axId val="203695616"/>
        <c:axId val="203697152"/>
      </c:barChart>
      <c:catAx>
        <c:axId val="203695616"/>
        <c:scaling>
          <c:orientation val="minMax"/>
        </c:scaling>
        <c:delete val="1"/>
        <c:axPos val="l"/>
        <c:numFmt formatCode="General" sourceLinked="0"/>
        <c:majorTickMark val="in"/>
        <c:minorTickMark val="none"/>
        <c:tickLblPos val="none"/>
        <c:crossAx val="203697152"/>
        <c:crosses val="autoZero"/>
        <c:auto val="1"/>
        <c:lblAlgn val="ctr"/>
        <c:lblOffset val="100"/>
        <c:noMultiLvlLbl val="0"/>
      </c:catAx>
      <c:valAx>
        <c:axId val="20369715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714178975803203"/>
              <c:y val="0.90214529914529962"/>
            </c:manualLayout>
          </c:layout>
          <c:overlay val="0"/>
        </c:title>
        <c:numFmt formatCode="General" sourceLinked="1"/>
        <c:majorTickMark val="none"/>
        <c:minorTickMark val="none"/>
        <c:tickLblPos val="nextTo"/>
        <c:spPr>
          <a:ln w="25400">
            <a:solidFill>
              <a:srgbClr val="000000"/>
            </a:solidFill>
          </a:ln>
        </c:spPr>
        <c:crossAx val="20369561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30669520779"/>
          <c:y val="4.4358059422434877E-2"/>
          <c:w val="0.52438416000919597"/>
          <c:h val="0.7891786215079275"/>
        </c:manualLayout>
      </c:layout>
      <c:barChart>
        <c:barDir val="bar"/>
        <c:grouping val="clustered"/>
        <c:varyColors val="0"/>
        <c:ser>
          <c:idx val="0"/>
          <c:order val="0"/>
          <c:tx>
            <c:strRef>
              <c:f>Blad1!$B$1</c:f>
              <c:strCache>
                <c:ptCount val="1"/>
                <c:pt idx="0">
                  <c:v>Ängelholm</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51</c:v>
                </c:pt>
                <c:pt idx="1">
                  <c:v>84</c:v>
                </c:pt>
              </c:numCache>
            </c:numRef>
          </c:val>
          <c:extLst>
            <c:ext xmlns:c16="http://schemas.microsoft.com/office/drawing/2014/chart" uri="{C3380CC4-5D6E-409C-BE32-E72D297353CC}">
              <c16:uniqueId val="{00000000-F8F6-4A0D-8AEB-BD5BE109B100}"/>
            </c:ext>
          </c:extLst>
        </c:ser>
        <c:ser>
          <c:idx val="1"/>
          <c:order val="1"/>
          <c:tx>
            <c:strRef>
              <c:f>Blad1!$C$1</c:f>
              <c:strCache>
                <c:ptCount val="1"/>
                <c:pt idx="0">
                  <c:v>Skåne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47</c:v>
                </c:pt>
                <c:pt idx="1">
                  <c:v>78</c:v>
                </c:pt>
              </c:numCache>
            </c:numRef>
          </c:val>
          <c:extLst>
            <c:ext xmlns:c16="http://schemas.microsoft.com/office/drawing/2014/chart" uri="{C3380CC4-5D6E-409C-BE32-E72D297353CC}">
              <c16:uniqueId val="{00000001-F8F6-4A0D-8AEB-BD5BE109B100}"/>
            </c:ext>
          </c:extLst>
        </c:ser>
        <c:ser>
          <c:idx val="2"/>
          <c:order val="2"/>
          <c:tx>
            <c:strRef>
              <c:f>Blad1!$D$1</c:f>
              <c:strCache>
                <c:ptCount val="1"/>
                <c:pt idx="0">
                  <c:v>Riket</c:v>
                </c:pt>
              </c:strCache>
            </c:strRef>
          </c:tx>
          <c:spPr>
            <a:solidFill>
              <a:srgbClr val="ED8B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43</c:v>
                </c:pt>
                <c:pt idx="1">
                  <c:v>77</c:v>
                </c:pt>
              </c:numCache>
            </c:numRef>
          </c:val>
          <c:extLst>
            <c:ext xmlns:c16="http://schemas.microsoft.com/office/drawing/2014/chart" uri="{C3380CC4-5D6E-409C-BE32-E72D297353CC}">
              <c16:uniqueId val="{00000002-F8F6-4A0D-8AEB-BD5BE109B100}"/>
            </c:ext>
          </c:extLst>
        </c:ser>
        <c:dLbls>
          <c:showLegendKey val="0"/>
          <c:showVal val="0"/>
          <c:showCatName val="0"/>
          <c:showSerName val="0"/>
          <c:showPercent val="0"/>
          <c:showBubbleSize val="0"/>
        </c:dLbls>
        <c:gapWidth val="100"/>
        <c:axId val="205209600"/>
        <c:axId val="205211136"/>
      </c:barChart>
      <c:catAx>
        <c:axId val="205209600"/>
        <c:scaling>
          <c:orientation val="minMax"/>
        </c:scaling>
        <c:delete val="1"/>
        <c:axPos val="l"/>
        <c:numFmt formatCode="General" sourceLinked="0"/>
        <c:majorTickMark val="in"/>
        <c:minorTickMark val="none"/>
        <c:tickLblPos val="none"/>
        <c:crossAx val="205211136"/>
        <c:crosses val="autoZero"/>
        <c:auto val="1"/>
        <c:lblAlgn val="ctr"/>
        <c:lblOffset val="100"/>
        <c:noMultiLvlLbl val="0"/>
      </c:catAx>
      <c:valAx>
        <c:axId val="205211136"/>
        <c:scaling>
          <c:orientation val="minMax"/>
          <c:max val="10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714178975803203"/>
              <c:y val="0.90214529914529962"/>
            </c:manualLayout>
          </c:layout>
          <c:overlay val="0"/>
        </c:title>
        <c:numFmt formatCode="General" sourceLinked="1"/>
        <c:majorTickMark val="none"/>
        <c:minorTickMark val="none"/>
        <c:tickLblPos val="nextTo"/>
        <c:spPr>
          <a:ln w="25400">
            <a:solidFill>
              <a:srgbClr val="000000"/>
            </a:solidFill>
          </a:ln>
        </c:spPr>
        <c:crossAx val="2052096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3390089593144404"/>
          <c:y val="6.501568313183001E-2"/>
          <c:w val="0.45433027197182013"/>
          <c:h val="0.79903454280428754"/>
        </c:manualLayout>
      </c:layout>
      <c:barChart>
        <c:barDir val="bar"/>
        <c:grouping val="clustered"/>
        <c:varyColors val="0"/>
        <c:ser>
          <c:idx val="1"/>
          <c:order val="0"/>
          <c:tx>
            <c:strRef>
              <c:f>Säbo!$C$1</c:f>
              <c:strCache>
                <c:ptCount val="1"/>
                <c:pt idx="0">
                  <c:v>2022</c:v>
                </c:pt>
              </c:strCache>
            </c:strRef>
          </c:tx>
          <c:invertIfNegative val="0"/>
          <c:dLbls>
            <c:spPr>
              <a:noFill/>
              <a:ln>
                <a:noFill/>
              </a:ln>
              <a:effectLst/>
            </c:spPr>
            <c:txPr>
              <a:bodyPr anchorCtr="0"/>
              <a:lstStyle/>
              <a:p>
                <a:pPr algn="ctr">
                  <a:defRPr lang="sv-SE" sz="800" b="0" i="0" u="none" strike="noStrike" kern="1200" baseline="0">
                    <a:solidFill>
                      <a:schemeClr val="tx1"/>
                    </a:solidFill>
                    <a:latin typeface="Century Gothic"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Säbo!$B$2:$B$5</c:f>
              <c:strCache>
                <c:ptCount val="4"/>
                <c:pt idx="0">
                  <c:v>Upplever du att måltiderna på ditt äldreboende är en trevlig stund på dagen?</c:v>
                </c:pt>
                <c:pt idx="1">
                  <c:v>Hur brukar maten smaka?</c:v>
                </c:pt>
                <c:pt idx="2">
                  <c:v>Är det trivsamt i de gemensamma utrymmena?</c:v>
                </c:pt>
                <c:pt idx="3">
                  <c:v>Trivs du med ditt rum eller lägenhet?</c:v>
                </c:pt>
              </c:strCache>
            </c:strRef>
          </c:cat>
          <c:val>
            <c:numRef>
              <c:f>Säbo!$C$2:$C$5</c:f>
              <c:numCache>
                <c:formatCode>General</c:formatCode>
                <c:ptCount val="4"/>
                <c:pt idx="0">
                  <c:v>76</c:v>
                </c:pt>
                <c:pt idx="1">
                  <c:v>75</c:v>
                </c:pt>
                <c:pt idx="2">
                  <c:v>60</c:v>
                </c:pt>
                <c:pt idx="3">
                  <c:v>77</c:v>
                </c:pt>
              </c:numCache>
            </c:numRef>
          </c:val>
          <c:extLst>
            <c:ext xmlns:c16="http://schemas.microsoft.com/office/drawing/2014/chart" uri="{C3380CC4-5D6E-409C-BE32-E72D297353CC}">
              <c16:uniqueId val="{00000001-1ACD-4769-A32F-2B6FA29D4C54}"/>
            </c:ext>
          </c:extLst>
        </c:ser>
        <c:ser>
          <c:idx val="2"/>
          <c:order val="1"/>
          <c:tx>
            <c:strRef>
              <c:f>Säbo!$D$1</c:f>
              <c:strCache>
                <c:ptCount val="1"/>
                <c:pt idx="0">
                  <c:v>2020</c:v>
                </c:pt>
              </c:strCache>
            </c:strRef>
          </c:tx>
          <c:invertIfNegative val="0"/>
          <c:dLbls>
            <c:spPr>
              <a:noFill/>
              <a:ln>
                <a:noFill/>
              </a:ln>
              <a:effectLst/>
            </c:spPr>
            <c:txPr>
              <a:bodyPr anchorCtr="0"/>
              <a:lstStyle/>
              <a:p>
                <a:pPr algn="ctr">
                  <a:defRPr lang="sv-SE" sz="800" b="0" i="0" u="none" strike="noStrike" kern="1200" baseline="0">
                    <a:solidFill>
                      <a:schemeClr val="tx1"/>
                    </a:solidFill>
                    <a:latin typeface="Century Gothic"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Säbo!$B$2:$B$5</c:f>
              <c:strCache>
                <c:ptCount val="4"/>
                <c:pt idx="0">
                  <c:v>Upplever du att måltiderna på ditt äldreboende är en trevlig stund på dagen?</c:v>
                </c:pt>
                <c:pt idx="1">
                  <c:v>Hur brukar maten smaka?</c:v>
                </c:pt>
                <c:pt idx="2">
                  <c:v>Är det trivsamt i de gemensamma utrymmena?</c:v>
                </c:pt>
                <c:pt idx="3">
                  <c:v>Trivs du med ditt rum eller lägenhet?</c:v>
                </c:pt>
              </c:strCache>
            </c:strRef>
          </c:cat>
          <c:val>
            <c:numRef>
              <c:f>Säbo!$D$2:$D$5</c:f>
              <c:numCache>
                <c:formatCode>General</c:formatCode>
                <c:ptCount val="4"/>
                <c:pt idx="0">
                  <c:v>75</c:v>
                </c:pt>
                <c:pt idx="1">
                  <c:v>82</c:v>
                </c:pt>
                <c:pt idx="2">
                  <c:v>69</c:v>
                </c:pt>
                <c:pt idx="3">
                  <c:v>76</c:v>
                </c:pt>
              </c:numCache>
            </c:numRef>
          </c:val>
          <c:extLst>
            <c:ext xmlns:c16="http://schemas.microsoft.com/office/drawing/2014/chart" uri="{C3380CC4-5D6E-409C-BE32-E72D297353CC}">
              <c16:uniqueId val="{00000002-1ACD-4769-A32F-2B6FA29D4C54}"/>
            </c:ext>
          </c:extLst>
        </c:ser>
        <c:ser>
          <c:idx val="3"/>
          <c:order val="2"/>
          <c:tx>
            <c:strRef>
              <c:f>Säbo!$E$1</c:f>
              <c:strCache>
                <c:ptCount val="1"/>
                <c:pt idx="0">
                  <c:v>2019</c:v>
                </c:pt>
              </c:strCache>
            </c:strRef>
          </c:tx>
          <c:spPr>
            <a:solidFill>
              <a:srgbClr val="A6BCC6"/>
            </a:solidFill>
          </c:spPr>
          <c:invertIfNegative val="0"/>
          <c:dLbls>
            <c:spPr>
              <a:noFill/>
              <a:ln>
                <a:noFill/>
              </a:ln>
              <a:effectLst/>
            </c:spPr>
            <c:txPr>
              <a:bodyPr wrap="square" lIns="38100" tIns="19050" rIns="38100" bIns="19050" anchor="ctr" anchorCtr="0">
                <a:spAutoFit/>
              </a:bodyPr>
              <a:lstStyle/>
              <a:p>
                <a:pPr algn="ctr">
                  <a:defRPr lang="sv-SE" sz="800" b="0" i="0" u="none" strike="noStrike" kern="1200" baseline="0">
                    <a:solidFill>
                      <a:schemeClr val="tx1"/>
                    </a:solidFill>
                    <a:latin typeface="Century Gothic"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Säbo!$B$2:$B$5</c:f>
              <c:strCache>
                <c:ptCount val="4"/>
                <c:pt idx="0">
                  <c:v>Upplever du att måltiderna på ditt äldreboende är en trevlig stund på dagen?</c:v>
                </c:pt>
                <c:pt idx="1">
                  <c:v>Hur brukar maten smaka?</c:v>
                </c:pt>
                <c:pt idx="2">
                  <c:v>Är det trivsamt i de gemensamma utrymmena?</c:v>
                </c:pt>
                <c:pt idx="3">
                  <c:v>Trivs du med ditt rum eller lägenhet?</c:v>
                </c:pt>
              </c:strCache>
            </c:strRef>
          </c:cat>
          <c:val>
            <c:numRef>
              <c:f>Säbo!$E$2:$E$5</c:f>
              <c:numCache>
                <c:formatCode>General</c:formatCode>
                <c:ptCount val="4"/>
                <c:pt idx="0">
                  <c:v>76</c:v>
                </c:pt>
                <c:pt idx="1">
                  <c:v>82</c:v>
                </c:pt>
                <c:pt idx="2">
                  <c:v>68</c:v>
                </c:pt>
                <c:pt idx="3">
                  <c:v>79</c:v>
                </c:pt>
              </c:numCache>
            </c:numRef>
          </c:val>
          <c:extLst>
            <c:ext xmlns:c16="http://schemas.microsoft.com/office/drawing/2014/chart" uri="{C3380CC4-5D6E-409C-BE32-E72D297353CC}">
              <c16:uniqueId val="{00000003-1ACD-4769-A32F-2B6FA29D4C54}"/>
            </c:ext>
          </c:extLst>
        </c:ser>
        <c:dLbls>
          <c:showLegendKey val="0"/>
          <c:showVal val="0"/>
          <c:showCatName val="0"/>
          <c:showSerName val="0"/>
          <c:showPercent val="0"/>
          <c:showBubbleSize val="0"/>
        </c:dLbls>
        <c:gapWidth val="100"/>
        <c:axId val="206000896"/>
        <c:axId val="206002432"/>
      </c:barChart>
      <c:catAx>
        <c:axId val="206000896"/>
        <c:scaling>
          <c:orientation val="minMax"/>
        </c:scaling>
        <c:delete val="1"/>
        <c:axPos val="l"/>
        <c:numFmt formatCode="General" sourceLinked="0"/>
        <c:majorTickMark val="out"/>
        <c:minorTickMark val="none"/>
        <c:tickLblPos val="none"/>
        <c:crossAx val="206002432"/>
        <c:crosses val="autoZero"/>
        <c:auto val="1"/>
        <c:lblAlgn val="ctr"/>
        <c:lblOffset val="100"/>
        <c:noMultiLvlLbl val="0"/>
      </c:catAx>
      <c:valAx>
        <c:axId val="206002432"/>
        <c:scaling>
          <c:orientation val="minMax"/>
          <c:max val="100"/>
          <c:min val="0"/>
        </c:scaling>
        <c:delete val="0"/>
        <c:axPos val="b"/>
        <c:majorGridlines/>
        <c:title>
          <c:tx>
            <c:rich>
              <a:bodyPr/>
              <a:lstStyle/>
              <a:p>
                <a:pPr>
                  <a:defRPr sz="1050"/>
                </a:pPr>
                <a:r>
                  <a:rPr lang="sv-SE" sz="1050" b="0" dirty="0">
                    <a:latin typeface="Century Gothic" panose="020B0502020202020204" pitchFamily="34" charset="0"/>
                  </a:rPr>
                  <a:t>Procent</a:t>
                </a:r>
              </a:p>
            </c:rich>
          </c:tx>
          <c:layout>
            <c:manualLayout>
              <c:xMode val="edge"/>
              <c:yMode val="edge"/>
              <c:x val="0.82243307293460466"/>
              <c:y val="0.92129524318086264"/>
            </c:manualLayout>
          </c:layout>
          <c:overlay val="0"/>
        </c:title>
        <c:numFmt formatCode="General" sourceLinked="1"/>
        <c:majorTickMark val="out"/>
        <c:minorTickMark val="none"/>
        <c:tickLblPos val="nextTo"/>
        <c:txPr>
          <a:bodyPr/>
          <a:lstStyle/>
          <a:p>
            <a:pPr>
              <a:defRPr sz="1050">
                <a:latin typeface="Century Gothic" panose="020B0502020202020204" pitchFamily="34" charset="0"/>
              </a:defRPr>
            </a:pPr>
            <a:endParaRPr lang="sv-SE"/>
          </a:p>
        </c:txPr>
        <c:crossAx val="206000896"/>
        <c:crosses val="autoZero"/>
        <c:crossBetween val="between"/>
        <c:majorUnit val="20"/>
      </c:valAx>
      <c:spPr>
        <a:solidFill>
          <a:srgbClr val="FFFFFF"/>
        </a:solidFill>
        <a:ln w="25400">
          <a:solidFill>
            <a:srgbClr val="000000"/>
          </a:solidFill>
        </a:ln>
      </c:spPr>
    </c:plotArea>
    <c:legend>
      <c:legendPos val="r"/>
      <c:overlay val="0"/>
      <c:txPr>
        <a:bodyPr/>
        <a:lstStyle/>
        <a:p>
          <a:pPr>
            <a:defRPr sz="1050" baseline="0">
              <a:latin typeface="Century Gothic" panose="020B0502020202020204" pitchFamily="34" charset="0"/>
            </a:defRPr>
          </a:pPr>
          <a:endParaRPr lang="sv-SE"/>
        </a:p>
      </c:txPr>
    </c:legend>
    <c:plotVisOnly val="1"/>
    <c:dispBlanksAs val="gap"/>
    <c:showDLblsOverMax val="0"/>
  </c:chart>
  <c:spPr>
    <a:solidFill>
      <a:srgbClr val="DAD7CB"/>
    </a:solidFill>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3390089593144404"/>
          <c:y val="6.501568313183001E-2"/>
          <c:w val="0.45433027197182013"/>
          <c:h val="0.79903454280428754"/>
        </c:manualLayout>
      </c:layout>
      <c:barChart>
        <c:barDir val="bar"/>
        <c:grouping val="clustered"/>
        <c:varyColors val="0"/>
        <c:ser>
          <c:idx val="1"/>
          <c:order val="0"/>
          <c:tx>
            <c:strRef>
              <c:f>Säbo!$C$1</c:f>
              <c:strCache>
                <c:ptCount val="1"/>
                <c:pt idx="0">
                  <c:v>2022</c:v>
                </c:pt>
              </c:strCache>
            </c:strRef>
          </c:tx>
          <c:invertIfNegative val="0"/>
          <c:dLbls>
            <c:spPr>
              <a:noFill/>
              <a:ln>
                <a:noFill/>
              </a:ln>
              <a:effectLst/>
            </c:spPr>
            <c:txPr>
              <a:bodyPr anchorCtr="0"/>
              <a:lstStyle/>
              <a:p>
                <a:pPr algn="ctr">
                  <a:defRPr lang="sv-SE" sz="800" b="0" i="0" u="none" strike="noStrike" kern="1200" baseline="0">
                    <a:solidFill>
                      <a:schemeClr val="tx1"/>
                    </a:solidFill>
                    <a:latin typeface="Century Gothic"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Säbo!$B$2:$B$3</c:f>
              <c:strCache>
                <c:ptCount val="2"/>
                <c:pt idx="0">
                  <c:v>Är möjligheterna att komma utomhus bra eller dåliga?</c:v>
                </c:pt>
                <c:pt idx="1">
                  <c:v>Hur nöjd eller missnöjd är du med de aktiviteter som erbjuds på ditt äldreboende?</c:v>
                </c:pt>
              </c:strCache>
            </c:strRef>
          </c:cat>
          <c:val>
            <c:numRef>
              <c:f>Säbo!$C$2:$C$3</c:f>
              <c:numCache>
                <c:formatCode>General</c:formatCode>
                <c:ptCount val="2"/>
                <c:pt idx="0">
                  <c:v>66</c:v>
                </c:pt>
                <c:pt idx="1">
                  <c:v>68</c:v>
                </c:pt>
              </c:numCache>
            </c:numRef>
          </c:val>
          <c:extLst>
            <c:ext xmlns:c16="http://schemas.microsoft.com/office/drawing/2014/chart" uri="{C3380CC4-5D6E-409C-BE32-E72D297353CC}">
              <c16:uniqueId val="{00000001-1ACD-4769-A32F-2B6FA29D4C54}"/>
            </c:ext>
          </c:extLst>
        </c:ser>
        <c:ser>
          <c:idx val="2"/>
          <c:order val="1"/>
          <c:tx>
            <c:strRef>
              <c:f>Säbo!$D$1</c:f>
              <c:strCache>
                <c:ptCount val="1"/>
                <c:pt idx="0">
                  <c:v>2020</c:v>
                </c:pt>
              </c:strCache>
            </c:strRef>
          </c:tx>
          <c:invertIfNegative val="0"/>
          <c:dLbls>
            <c:spPr>
              <a:noFill/>
              <a:ln>
                <a:noFill/>
              </a:ln>
              <a:effectLst/>
            </c:spPr>
            <c:txPr>
              <a:bodyPr anchorCtr="0"/>
              <a:lstStyle/>
              <a:p>
                <a:pPr algn="ctr">
                  <a:defRPr lang="sv-SE" sz="800" b="0" i="0" u="none" strike="noStrike" kern="1200" baseline="0">
                    <a:solidFill>
                      <a:schemeClr val="tx1"/>
                    </a:solidFill>
                    <a:latin typeface="Century Gothic"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Säbo!$B$2:$B$3</c:f>
              <c:strCache>
                <c:ptCount val="2"/>
                <c:pt idx="0">
                  <c:v>Är möjligheterna att komma utomhus bra eller dåliga?</c:v>
                </c:pt>
                <c:pt idx="1">
                  <c:v>Hur nöjd eller missnöjd är du med de aktiviteter som erbjuds på ditt äldreboende?</c:v>
                </c:pt>
              </c:strCache>
            </c:strRef>
          </c:cat>
          <c:val>
            <c:numRef>
              <c:f>Säbo!$D$2:$D$3</c:f>
              <c:numCache>
                <c:formatCode>General</c:formatCode>
                <c:ptCount val="2"/>
                <c:pt idx="0">
                  <c:v>70</c:v>
                </c:pt>
                <c:pt idx="1">
                  <c:v>73</c:v>
                </c:pt>
              </c:numCache>
            </c:numRef>
          </c:val>
          <c:extLst>
            <c:ext xmlns:c16="http://schemas.microsoft.com/office/drawing/2014/chart" uri="{C3380CC4-5D6E-409C-BE32-E72D297353CC}">
              <c16:uniqueId val="{00000002-1ACD-4769-A32F-2B6FA29D4C54}"/>
            </c:ext>
          </c:extLst>
        </c:ser>
        <c:ser>
          <c:idx val="3"/>
          <c:order val="2"/>
          <c:tx>
            <c:strRef>
              <c:f>Säbo!$E$1</c:f>
              <c:strCache>
                <c:ptCount val="1"/>
                <c:pt idx="0">
                  <c:v>2019</c:v>
                </c:pt>
              </c:strCache>
            </c:strRef>
          </c:tx>
          <c:spPr>
            <a:solidFill>
              <a:srgbClr val="A6BCC6"/>
            </a:solidFill>
          </c:spPr>
          <c:invertIfNegative val="0"/>
          <c:dLbls>
            <c:spPr>
              <a:noFill/>
              <a:ln>
                <a:noFill/>
              </a:ln>
              <a:effectLst/>
            </c:spPr>
            <c:txPr>
              <a:bodyPr wrap="square" lIns="38100" tIns="19050" rIns="38100" bIns="19050" anchor="ctr" anchorCtr="0">
                <a:spAutoFit/>
              </a:bodyPr>
              <a:lstStyle/>
              <a:p>
                <a:pPr algn="ctr">
                  <a:defRPr lang="sv-SE" sz="800" b="0" i="0" u="none" strike="noStrike" kern="1200" baseline="0">
                    <a:solidFill>
                      <a:schemeClr val="tx1"/>
                    </a:solidFill>
                    <a:latin typeface="Century Gothic"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Säbo!$B$2:$B$3</c:f>
              <c:strCache>
                <c:ptCount val="2"/>
                <c:pt idx="0">
                  <c:v>Är möjligheterna att komma utomhus bra eller dåliga?</c:v>
                </c:pt>
                <c:pt idx="1">
                  <c:v>Hur nöjd eller missnöjd är du med de aktiviteter som erbjuds på ditt äldreboende?</c:v>
                </c:pt>
              </c:strCache>
            </c:strRef>
          </c:cat>
          <c:val>
            <c:numRef>
              <c:f>Säbo!$E$2:$E$3</c:f>
              <c:numCache>
                <c:formatCode>General</c:formatCode>
                <c:ptCount val="2"/>
                <c:pt idx="0">
                  <c:v>73</c:v>
                </c:pt>
                <c:pt idx="1">
                  <c:v>74</c:v>
                </c:pt>
              </c:numCache>
            </c:numRef>
          </c:val>
          <c:extLst>
            <c:ext xmlns:c16="http://schemas.microsoft.com/office/drawing/2014/chart" uri="{C3380CC4-5D6E-409C-BE32-E72D297353CC}">
              <c16:uniqueId val="{00000003-1ACD-4769-A32F-2B6FA29D4C54}"/>
            </c:ext>
          </c:extLst>
        </c:ser>
        <c:dLbls>
          <c:showLegendKey val="0"/>
          <c:showVal val="0"/>
          <c:showCatName val="0"/>
          <c:showSerName val="0"/>
          <c:showPercent val="0"/>
          <c:showBubbleSize val="0"/>
        </c:dLbls>
        <c:gapWidth val="100"/>
        <c:axId val="206000896"/>
        <c:axId val="206002432"/>
      </c:barChart>
      <c:catAx>
        <c:axId val="206000896"/>
        <c:scaling>
          <c:orientation val="minMax"/>
        </c:scaling>
        <c:delete val="1"/>
        <c:axPos val="l"/>
        <c:numFmt formatCode="General" sourceLinked="0"/>
        <c:majorTickMark val="out"/>
        <c:minorTickMark val="none"/>
        <c:tickLblPos val="none"/>
        <c:crossAx val="206002432"/>
        <c:crosses val="autoZero"/>
        <c:auto val="1"/>
        <c:lblAlgn val="ctr"/>
        <c:lblOffset val="100"/>
        <c:noMultiLvlLbl val="0"/>
      </c:catAx>
      <c:valAx>
        <c:axId val="206002432"/>
        <c:scaling>
          <c:orientation val="minMax"/>
          <c:max val="100"/>
          <c:min val="0"/>
        </c:scaling>
        <c:delete val="0"/>
        <c:axPos val="b"/>
        <c:majorGridlines/>
        <c:title>
          <c:tx>
            <c:rich>
              <a:bodyPr/>
              <a:lstStyle/>
              <a:p>
                <a:pPr>
                  <a:defRPr sz="1050"/>
                </a:pPr>
                <a:r>
                  <a:rPr lang="sv-SE" sz="1050" b="0" dirty="0">
                    <a:latin typeface="Century Gothic" panose="020B0502020202020204" pitchFamily="34" charset="0"/>
                  </a:rPr>
                  <a:t>Procent</a:t>
                </a:r>
              </a:p>
            </c:rich>
          </c:tx>
          <c:layout>
            <c:manualLayout>
              <c:xMode val="edge"/>
              <c:yMode val="edge"/>
              <c:x val="0.82243307293460466"/>
              <c:y val="0.92129524318086264"/>
            </c:manualLayout>
          </c:layout>
          <c:overlay val="0"/>
        </c:title>
        <c:numFmt formatCode="General" sourceLinked="1"/>
        <c:majorTickMark val="out"/>
        <c:minorTickMark val="none"/>
        <c:tickLblPos val="nextTo"/>
        <c:txPr>
          <a:bodyPr/>
          <a:lstStyle/>
          <a:p>
            <a:pPr>
              <a:defRPr sz="1050">
                <a:latin typeface="Century Gothic" panose="020B0502020202020204" pitchFamily="34" charset="0"/>
              </a:defRPr>
            </a:pPr>
            <a:endParaRPr lang="sv-SE"/>
          </a:p>
        </c:txPr>
        <c:crossAx val="206000896"/>
        <c:crosses val="autoZero"/>
        <c:crossBetween val="between"/>
        <c:majorUnit val="20"/>
      </c:valAx>
      <c:spPr>
        <a:solidFill>
          <a:srgbClr val="FFFFFF"/>
        </a:solidFill>
        <a:ln w="25400">
          <a:solidFill>
            <a:srgbClr val="000000"/>
          </a:solidFill>
        </a:ln>
      </c:spPr>
    </c:plotArea>
    <c:legend>
      <c:legendPos val="r"/>
      <c:overlay val="0"/>
      <c:txPr>
        <a:bodyPr/>
        <a:lstStyle/>
        <a:p>
          <a:pPr>
            <a:defRPr sz="1050" baseline="0">
              <a:latin typeface="Century Gothic" panose="020B0502020202020204" pitchFamily="34" charset="0"/>
            </a:defRPr>
          </a:pPr>
          <a:endParaRPr lang="sv-SE"/>
        </a:p>
      </c:txPr>
    </c:legend>
    <c:plotVisOnly val="1"/>
    <c:dispBlanksAs val="gap"/>
    <c:showDLblsOverMax val="0"/>
  </c:chart>
  <c:spPr>
    <a:solidFill>
      <a:srgbClr val="DAD7CB"/>
    </a:solidFill>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321424893409655"/>
          <c:y val="4.0415670981143931E-2"/>
          <c:w val="0.43809537507196367"/>
          <c:h val="0.79270070821521799"/>
        </c:manualLayout>
      </c:layout>
      <c:barChart>
        <c:barDir val="bar"/>
        <c:grouping val="clustered"/>
        <c:varyColors val="0"/>
        <c:ser>
          <c:idx val="1"/>
          <c:order val="0"/>
          <c:tx>
            <c:strRef>
              <c:f>Säbo!$C$1</c:f>
              <c:strCache>
                <c:ptCount val="1"/>
                <c:pt idx="0">
                  <c:v>2022</c:v>
                </c:pt>
              </c:strCache>
            </c:strRef>
          </c:tx>
          <c:invertIfNegative val="0"/>
          <c:dLbls>
            <c:spPr>
              <a:noFill/>
              <a:ln>
                <a:noFill/>
              </a:ln>
              <a:effectLst/>
            </c:spPr>
            <c:txPr>
              <a:bodyPr wrap="square" lIns="38100" tIns="19050" rIns="38100" bIns="19050" anchor="ctr">
                <a:spAutoFit/>
              </a:bodyPr>
              <a:lstStyle/>
              <a:p>
                <a:pPr>
                  <a:defRPr sz="80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Säbo!$B$2:$B$4</c:f>
              <c:strCache>
                <c:ptCount val="3"/>
                <c:pt idx="0">
                  <c:v>Brukar du kunna påverka vid vilka tider du får hjälp?</c:v>
                </c:pt>
                <c:pt idx="1">
                  <c:v>Brukar personalen meddela dig i förväg om tillfälliga förändringar?</c:v>
                </c:pt>
                <c:pt idx="2">
                  <c:v>Brukar personalen ha tillräckligt med tid för att kunna utföra sitt arbete hos dig?</c:v>
                </c:pt>
              </c:strCache>
            </c:strRef>
          </c:cat>
          <c:val>
            <c:numRef>
              <c:f>Säbo!$C$2:$C$4</c:f>
              <c:numCache>
                <c:formatCode>General</c:formatCode>
                <c:ptCount val="3"/>
                <c:pt idx="0">
                  <c:v>70</c:v>
                </c:pt>
                <c:pt idx="1">
                  <c:v>56</c:v>
                </c:pt>
                <c:pt idx="2">
                  <c:v>79</c:v>
                </c:pt>
              </c:numCache>
            </c:numRef>
          </c:val>
          <c:extLst>
            <c:ext xmlns:c16="http://schemas.microsoft.com/office/drawing/2014/chart" uri="{C3380CC4-5D6E-409C-BE32-E72D297353CC}">
              <c16:uniqueId val="{00000001-C235-4636-96DE-C13EFB502184}"/>
            </c:ext>
          </c:extLst>
        </c:ser>
        <c:ser>
          <c:idx val="2"/>
          <c:order val="1"/>
          <c:tx>
            <c:strRef>
              <c:f>Säbo!$D$1</c:f>
              <c:strCache>
                <c:ptCount val="1"/>
                <c:pt idx="0">
                  <c:v>2020</c:v>
                </c:pt>
              </c:strCache>
            </c:strRef>
          </c:tx>
          <c:invertIfNegative val="0"/>
          <c:dLbls>
            <c:spPr>
              <a:noFill/>
              <a:ln>
                <a:noFill/>
              </a:ln>
              <a:effectLst/>
            </c:spPr>
            <c:txPr>
              <a:bodyPr wrap="square" lIns="38100" tIns="19050" rIns="38100" bIns="19050" anchor="ctr">
                <a:spAutoFit/>
              </a:bodyPr>
              <a:lstStyle/>
              <a:p>
                <a:pPr>
                  <a:defRPr sz="80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Säbo!$B$2:$B$4</c:f>
              <c:strCache>
                <c:ptCount val="3"/>
                <c:pt idx="0">
                  <c:v>Brukar du kunna påverka vid vilka tider du får hjälp?</c:v>
                </c:pt>
                <c:pt idx="1">
                  <c:v>Brukar personalen meddela dig i förväg om tillfälliga förändringar?</c:v>
                </c:pt>
                <c:pt idx="2">
                  <c:v>Brukar personalen ha tillräckligt med tid för att kunna utföra sitt arbete hos dig?</c:v>
                </c:pt>
              </c:strCache>
            </c:strRef>
          </c:cat>
          <c:val>
            <c:numRef>
              <c:f>Säbo!$D$2:$D$4</c:f>
              <c:numCache>
                <c:formatCode>General</c:formatCode>
                <c:ptCount val="3"/>
                <c:pt idx="0">
                  <c:v>62</c:v>
                </c:pt>
                <c:pt idx="1">
                  <c:v>58</c:v>
                </c:pt>
                <c:pt idx="2">
                  <c:v>83</c:v>
                </c:pt>
              </c:numCache>
            </c:numRef>
          </c:val>
          <c:extLst>
            <c:ext xmlns:c16="http://schemas.microsoft.com/office/drawing/2014/chart" uri="{C3380CC4-5D6E-409C-BE32-E72D297353CC}">
              <c16:uniqueId val="{00000002-C235-4636-96DE-C13EFB502184}"/>
            </c:ext>
          </c:extLst>
        </c:ser>
        <c:ser>
          <c:idx val="3"/>
          <c:order val="2"/>
          <c:tx>
            <c:strRef>
              <c:f>Säbo!$E$1</c:f>
              <c:strCache>
                <c:ptCount val="1"/>
                <c:pt idx="0">
                  <c:v>2019</c:v>
                </c:pt>
              </c:strCache>
            </c:strRef>
          </c:tx>
          <c:spPr>
            <a:solidFill>
              <a:srgbClr val="A6BCC6"/>
            </a:solidFill>
          </c:spPr>
          <c:invertIfNegative val="0"/>
          <c:dLbls>
            <c:spPr>
              <a:noFill/>
              <a:ln>
                <a:noFill/>
              </a:ln>
              <a:effectLst/>
            </c:spPr>
            <c:txPr>
              <a:bodyPr/>
              <a:lstStyle/>
              <a:p>
                <a:pPr algn="ctr">
                  <a:defRPr sz="80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Säbo!$B$2:$B$4</c:f>
              <c:strCache>
                <c:ptCount val="3"/>
                <c:pt idx="0">
                  <c:v>Brukar du kunna påverka vid vilka tider du får hjälp?</c:v>
                </c:pt>
                <c:pt idx="1">
                  <c:v>Brukar personalen meddela dig i förväg om tillfälliga förändringar?</c:v>
                </c:pt>
                <c:pt idx="2">
                  <c:v>Brukar personalen ha tillräckligt med tid för att kunna utföra sitt arbete hos dig?</c:v>
                </c:pt>
              </c:strCache>
            </c:strRef>
          </c:cat>
          <c:val>
            <c:numRef>
              <c:f>Säbo!$E$2:$E$4</c:f>
              <c:numCache>
                <c:formatCode>General</c:formatCode>
                <c:ptCount val="3"/>
                <c:pt idx="0">
                  <c:v>72</c:v>
                </c:pt>
                <c:pt idx="1">
                  <c:v>51</c:v>
                </c:pt>
                <c:pt idx="2">
                  <c:v>81</c:v>
                </c:pt>
              </c:numCache>
            </c:numRef>
          </c:val>
          <c:extLst>
            <c:ext xmlns:c16="http://schemas.microsoft.com/office/drawing/2014/chart" uri="{C3380CC4-5D6E-409C-BE32-E72D297353CC}">
              <c16:uniqueId val="{00000003-C235-4636-96DE-C13EFB502184}"/>
            </c:ext>
          </c:extLst>
        </c:ser>
        <c:dLbls>
          <c:showLegendKey val="0"/>
          <c:showVal val="0"/>
          <c:showCatName val="0"/>
          <c:showSerName val="0"/>
          <c:showPercent val="0"/>
          <c:showBubbleSize val="0"/>
        </c:dLbls>
        <c:gapWidth val="100"/>
        <c:axId val="206149888"/>
        <c:axId val="206155776"/>
      </c:barChart>
      <c:catAx>
        <c:axId val="206149888"/>
        <c:scaling>
          <c:orientation val="minMax"/>
        </c:scaling>
        <c:delete val="1"/>
        <c:axPos val="l"/>
        <c:numFmt formatCode="General" sourceLinked="0"/>
        <c:majorTickMark val="out"/>
        <c:minorTickMark val="none"/>
        <c:tickLblPos val="none"/>
        <c:crossAx val="206155776"/>
        <c:crosses val="autoZero"/>
        <c:auto val="1"/>
        <c:lblAlgn val="ctr"/>
        <c:lblOffset val="100"/>
        <c:noMultiLvlLbl val="0"/>
      </c:catAx>
      <c:valAx>
        <c:axId val="206155776"/>
        <c:scaling>
          <c:orientation val="minMax"/>
          <c:max val="100"/>
          <c:min val="0"/>
        </c:scaling>
        <c:delete val="0"/>
        <c:axPos val="b"/>
        <c:majorGridlines/>
        <c:title>
          <c:tx>
            <c:rich>
              <a:bodyPr/>
              <a:lstStyle/>
              <a:p>
                <a:pPr>
                  <a:defRPr sz="1050" b="0">
                    <a:latin typeface="Century Gothic" panose="020B0502020202020204" pitchFamily="34" charset="0"/>
                  </a:defRPr>
                </a:pPr>
                <a:r>
                  <a:rPr lang="sv-SE" sz="1050" b="0">
                    <a:latin typeface="Century Gothic" panose="020B0502020202020204" pitchFamily="34" charset="0"/>
                  </a:rPr>
                  <a:t>Procent</a:t>
                </a:r>
              </a:p>
            </c:rich>
          </c:tx>
          <c:layout>
            <c:manualLayout>
              <c:xMode val="edge"/>
              <c:yMode val="edge"/>
              <c:x val="0.80796573803747851"/>
              <c:y val="0.90015159483288543"/>
            </c:manualLayout>
          </c:layout>
          <c:overlay val="0"/>
        </c:title>
        <c:numFmt formatCode="General" sourceLinked="1"/>
        <c:majorTickMark val="out"/>
        <c:minorTickMark val="none"/>
        <c:tickLblPos val="nextTo"/>
        <c:txPr>
          <a:bodyPr/>
          <a:lstStyle/>
          <a:p>
            <a:pPr>
              <a:defRPr sz="1050">
                <a:latin typeface="Century Gothic" panose="020B0502020202020204" pitchFamily="34" charset="0"/>
              </a:defRPr>
            </a:pPr>
            <a:endParaRPr lang="sv-SE"/>
          </a:p>
        </c:txPr>
        <c:crossAx val="206149888"/>
        <c:crosses val="autoZero"/>
        <c:crossBetween val="between"/>
        <c:majorUnit val="20"/>
      </c:valAx>
      <c:spPr>
        <a:solidFill>
          <a:srgbClr val="FFFFFF"/>
        </a:solidFill>
        <a:ln w="25400">
          <a:solidFill>
            <a:srgbClr val="000000"/>
          </a:solidFill>
        </a:ln>
      </c:spPr>
    </c:plotArea>
    <c:legend>
      <c:legendPos val="r"/>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marL="0" algn="l" defTabSz="914400" rtl="0" eaLnBrk="1" latinLnBrk="0" hangingPunct="1">
        <a:defRPr lang="sv-SE" sz="1000" kern="1200">
          <a:solidFill>
            <a:schemeClr val="tx1"/>
          </a:solidFill>
          <a:latin typeface="+mn-lt"/>
          <a:ea typeface="+mn-ea"/>
          <a:cs typeface="+mn-cs"/>
        </a:defRPr>
      </a:pPr>
      <a:endParaRPr lang="sv-S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1"/>
              </a:solidFill>
              <a:ln>
                <a:noFill/>
              </a:ln>
              <a:effectLst/>
            </c:spPr>
            <c:extLst>
              <c:ext xmlns:c16="http://schemas.microsoft.com/office/drawing/2014/chart" uri="{C3380CC4-5D6E-409C-BE32-E72D297353CC}">
                <c16:uniqueId val="{00000001-9DDA-40BB-AE9D-4E99777817AA}"/>
              </c:ext>
            </c:extLst>
          </c:dPt>
          <c:dPt>
            <c:idx val="1"/>
            <c:bubble3D val="0"/>
            <c:spPr>
              <a:solidFill>
                <a:schemeClr val="accent2"/>
              </a:solidFill>
              <a:ln>
                <a:noFill/>
              </a:ln>
              <a:effectLst/>
            </c:spPr>
            <c:extLst>
              <c:ext xmlns:c16="http://schemas.microsoft.com/office/drawing/2014/chart" uri="{C3380CC4-5D6E-409C-BE32-E72D297353CC}">
                <c16:uniqueId val="{00000001-ECFF-46FC-90DB-FE66685EA8EC}"/>
              </c:ext>
            </c:extLst>
          </c:dPt>
          <c:dPt>
            <c:idx val="2"/>
            <c:bubble3D val="0"/>
            <c:spPr>
              <a:solidFill>
                <a:schemeClr val="accent3"/>
              </a:solidFill>
              <a:ln>
                <a:noFill/>
              </a:ln>
              <a:effectLst/>
            </c:spPr>
            <c:extLst>
              <c:ext xmlns:c16="http://schemas.microsoft.com/office/drawing/2014/chart" uri="{C3380CC4-5D6E-409C-BE32-E72D297353CC}">
                <c16:uniqueId val="{00000005-9DDA-40BB-AE9D-4E99777817AA}"/>
              </c:ext>
            </c:extLst>
          </c:dPt>
          <c:dPt>
            <c:idx val="3"/>
            <c:bubble3D val="0"/>
            <c:spPr>
              <a:solidFill>
                <a:schemeClr val="accent3">
                  <a:lumMod val="20000"/>
                  <a:lumOff val="80000"/>
                </a:schemeClr>
              </a:solidFill>
              <a:ln>
                <a:noFill/>
              </a:ln>
              <a:effectLst/>
            </c:spPr>
            <c:extLst>
              <c:ext xmlns:c16="http://schemas.microsoft.com/office/drawing/2014/chart" uri="{C3380CC4-5D6E-409C-BE32-E72D297353CC}">
                <c16:uniqueId val="{00000007-9DDA-40BB-AE9D-4E99777817AA}"/>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Blad1!$A$1:$D$1</c:f>
              <c:strCache>
                <c:ptCount val="4"/>
                <c:pt idx="0">
                  <c:v>65-74 år</c:v>
                </c:pt>
                <c:pt idx="1">
                  <c:v>75-84 år</c:v>
                </c:pt>
                <c:pt idx="2">
                  <c:v>85-94 år</c:v>
                </c:pt>
                <c:pt idx="3">
                  <c:v>95 år eller äldre</c:v>
                </c:pt>
              </c:strCache>
            </c:strRef>
          </c:cat>
          <c:val>
            <c:numRef>
              <c:f>Blad1!$A$2:$D$2</c:f>
              <c:numCache>
                <c:formatCode>0</c:formatCode>
                <c:ptCount val="4"/>
                <c:pt idx="0">
                  <c:v>16</c:v>
                </c:pt>
                <c:pt idx="1">
                  <c:v>57</c:v>
                </c:pt>
                <c:pt idx="2">
                  <c:v>90</c:v>
                </c:pt>
                <c:pt idx="3">
                  <c:v>26</c:v>
                </c:pt>
              </c:numCache>
            </c:numRef>
          </c:val>
          <c:extLst>
            <c:ext xmlns:c16="http://schemas.microsoft.com/office/drawing/2014/chart" uri="{C3380CC4-5D6E-409C-BE32-E72D297353CC}">
              <c16:uniqueId val="{00000002-ECFF-46FC-90DB-FE66685EA8EC}"/>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0982477390180876"/>
          <c:y val="0.21289522529441882"/>
          <c:w val="0.24164223998708098"/>
          <c:h val="0.5247523041474653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Century Gothic" panose="020B0502020202020204" pitchFamily="34" charset="0"/>
              <a:ea typeface="+mn-ea"/>
              <a:cs typeface="+mn-cs"/>
            </a:defRPr>
          </a:pPr>
          <a:endParaRPr lang="sv-SE"/>
        </a:p>
      </c:txPr>
    </c:legend>
    <c:plotVisOnly val="1"/>
    <c:dispBlanksAs val="zero"/>
    <c:showDLblsOverMax val="0"/>
  </c:chart>
  <c:spPr>
    <a:noFill/>
    <a:ln w="9525" cap="flat" cmpd="sng" algn="ctr">
      <a:noFill/>
      <a:prstDash val="solid"/>
    </a:ln>
    <a:effectLst/>
  </c:spPr>
  <c:txPr>
    <a:bodyPr/>
    <a:lstStyle/>
    <a:p>
      <a:pPr>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321424893409655"/>
          <c:y val="4.0415670981143931E-2"/>
          <c:w val="0.43809537507196367"/>
          <c:h val="0.79270070821521799"/>
        </c:manualLayout>
      </c:layout>
      <c:barChart>
        <c:barDir val="bar"/>
        <c:grouping val="clustered"/>
        <c:varyColors val="0"/>
        <c:ser>
          <c:idx val="1"/>
          <c:order val="0"/>
          <c:tx>
            <c:strRef>
              <c:f>Säbo!$C$1</c:f>
              <c:strCache>
                <c:ptCount val="1"/>
                <c:pt idx="0">
                  <c:v>2022</c:v>
                </c:pt>
              </c:strCache>
            </c:strRef>
          </c:tx>
          <c:invertIfNegative val="0"/>
          <c:dLbls>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Säbo!$B$2:$B$3</c:f>
              <c:strCache>
                <c:ptCount val="2"/>
                <c:pt idx="0">
                  <c:v>Brukar personalen ta hänsyn till dina åsikter och önskemål om hur hjälpen ska utföras?</c:v>
                </c:pt>
                <c:pt idx="1">
                  <c:v>Brukar personalen bemöta dig på ett bra sätt?</c:v>
                </c:pt>
              </c:strCache>
            </c:strRef>
          </c:cat>
          <c:val>
            <c:numRef>
              <c:f>Säbo!$C$2:$C$3</c:f>
              <c:numCache>
                <c:formatCode>General</c:formatCode>
                <c:ptCount val="2"/>
                <c:pt idx="0">
                  <c:v>83</c:v>
                </c:pt>
                <c:pt idx="1">
                  <c:v>97</c:v>
                </c:pt>
              </c:numCache>
            </c:numRef>
          </c:val>
          <c:extLst>
            <c:ext xmlns:c16="http://schemas.microsoft.com/office/drawing/2014/chart" uri="{C3380CC4-5D6E-409C-BE32-E72D297353CC}">
              <c16:uniqueId val="{00000001-C235-4636-96DE-C13EFB502184}"/>
            </c:ext>
          </c:extLst>
        </c:ser>
        <c:ser>
          <c:idx val="2"/>
          <c:order val="1"/>
          <c:tx>
            <c:strRef>
              <c:f>Säbo!$D$1</c:f>
              <c:strCache>
                <c:ptCount val="1"/>
                <c:pt idx="0">
                  <c:v>2020</c:v>
                </c:pt>
              </c:strCache>
            </c:strRef>
          </c:tx>
          <c:invertIfNegative val="0"/>
          <c:dLbls>
            <c:spPr>
              <a:noFill/>
              <a:ln>
                <a:noFill/>
              </a:ln>
              <a:effectLst/>
            </c:spPr>
            <c:txPr>
              <a:bodyPr/>
              <a:lstStyle/>
              <a:p>
                <a:pPr>
                  <a:defRPr sz="1050">
                    <a:latin typeface="Century Gothic"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Säbo!$B$2:$B$3</c:f>
              <c:strCache>
                <c:ptCount val="2"/>
                <c:pt idx="0">
                  <c:v>Brukar personalen ta hänsyn till dina åsikter och önskemål om hur hjälpen ska utföras?</c:v>
                </c:pt>
                <c:pt idx="1">
                  <c:v>Brukar personalen bemöta dig på ett bra sätt?</c:v>
                </c:pt>
              </c:strCache>
            </c:strRef>
          </c:cat>
          <c:val>
            <c:numRef>
              <c:f>Säbo!$D$2:$D$3</c:f>
              <c:numCache>
                <c:formatCode>General</c:formatCode>
                <c:ptCount val="2"/>
                <c:pt idx="0">
                  <c:v>85</c:v>
                </c:pt>
                <c:pt idx="1">
                  <c:v>96</c:v>
                </c:pt>
              </c:numCache>
            </c:numRef>
          </c:val>
          <c:extLst>
            <c:ext xmlns:c16="http://schemas.microsoft.com/office/drawing/2014/chart" uri="{C3380CC4-5D6E-409C-BE32-E72D297353CC}">
              <c16:uniqueId val="{00000002-C235-4636-96DE-C13EFB502184}"/>
            </c:ext>
          </c:extLst>
        </c:ser>
        <c:ser>
          <c:idx val="3"/>
          <c:order val="2"/>
          <c:tx>
            <c:strRef>
              <c:f>Säbo!$E$1</c:f>
              <c:strCache>
                <c:ptCount val="1"/>
                <c:pt idx="0">
                  <c:v>2019</c:v>
                </c:pt>
              </c:strCache>
            </c:strRef>
          </c:tx>
          <c:spPr>
            <a:solidFill>
              <a:srgbClr val="A6BCC6"/>
            </a:solidFill>
          </c:spPr>
          <c:invertIfNegative val="0"/>
          <c:dLbls>
            <c:spPr>
              <a:noFill/>
              <a:ln>
                <a:noFill/>
              </a:ln>
              <a:effectLst/>
            </c:spPr>
            <c:txPr>
              <a:bodyPr wrap="square" lIns="38100" tIns="19050" rIns="38100" bIns="19050" anchor="ctr" anchorCtr="0">
                <a:spAutoFit/>
              </a:bodyPr>
              <a:lstStyle/>
              <a:p>
                <a:pPr algn="ctr">
                  <a:defRPr lang="sv-SE" sz="1050" b="0" i="0" u="none" strike="noStrike" kern="1200" baseline="0">
                    <a:solidFill>
                      <a:schemeClr val="tx1"/>
                    </a:solidFill>
                    <a:latin typeface="Century Gothic" panose="020B0502020202020204"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Säbo!$B$2:$B$3</c:f>
              <c:strCache>
                <c:ptCount val="2"/>
                <c:pt idx="0">
                  <c:v>Brukar personalen ta hänsyn till dina åsikter och önskemål om hur hjälpen ska utföras?</c:v>
                </c:pt>
                <c:pt idx="1">
                  <c:v>Brukar personalen bemöta dig på ett bra sätt?</c:v>
                </c:pt>
              </c:strCache>
            </c:strRef>
          </c:cat>
          <c:val>
            <c:numRef>
              <c:f>Säbo!$E$2:$E$3</c:f>
              <c:numCache>
                <c:formatCode>General</c:formatCode>
                <c:ptCount val="2"/>
                <c:pt idx="0">
                  <c:v>87</c:v>
                </c:pt>
                <c:pt idx="1">
                  <c:v>95</c:v>
                </c:pt>
              </c:numCache>
            </c:numRef>
          </c:val>
          <c:extLst>
            <c:ext xmlns:c16="http://schemas.microsoft.com/office/drawing/2014/chart" uri="{C3380CC4-5D6E-409C-BE32-E72D297353CC}">
              <c16:uniqueId val="{00000003-C235-4636-96DE-C13EFB502184}"/>
            </c:ext>
          </c:extLst>
        </c:ser>
        <c:dLbls>
          <c:showLegendKey val="0"/>
          <c:showVal val="0"/>
          <c:showCatName val="0"/>
          <c:showSerName val="0"/>
          <c:showPercent val="0"/>
          <c:showBubbleSize val="0"/>
        </c:dLbls>
        <c:gapWidth val="100"/>
        <c:axId val="206149888"/>
        <c:axId val="206155776"/>
      </c:barChart>
      <c:catAx>
        <c:axId val="206149888"/>
        <c:scaling>
          <c:orientation val="minMax"/>
        </c:scaling>
        <c:delete val="1"/>
        <c:axPos val="l"/>
        <c:numFmt formatCode="General" sourceLinked="0"/>
        <c:majorTickMark val="out"/>
        <c:minorTickMark val="none"/>
        <c:tickLblPos val="none"/>
        <c:crossAx val="206155776"/>
        <c:crosses val="autoZero"/>
        <c:auto val="1"/>
        <c:lblAlgn val="ctr"/>
        <c:lblOffset val="100"/>
        <c:noMultiLvlLbl val="0"/>
      </c:catAx>
      <c:valAx>
        <c:axId val="2061557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78211779412609916"/>
              <c:y val="0.90015170027214009"/>
            </c:manualLayout>
          </c:layout>
          <c:overlay val="0"/>
        </c:title>
        <c:numFmt formatCode="General" sourceLinked="1"/>
        <c:majorTickMark val="out"/>
        <c:minorTickMark val="none"/>
        <c:tickLblPos val="nextTo"/>
        <c:txPr>
          <a:bodyPr/>
          <a:lstStyle/>
          <a:p>
            <a:pPr>
              <a:defRPr sz="1050">
                <a:latin typeface="Century Gothic" panose="020B0502020202020204" pitchFamily="34" charset="0"/>
              </a:defRPr>
            </a:pPr>
            <a:endParaRPr lang="sv-SE"/>
          </a:p>
        </c:txPr>
        <c:crossAx val="206149888"/>
        <c:crosses val="autoZero"/>
        <c:crossBetween val="between"/>
        <c:majorUnit val="20"/>
      </c:valAx>
      <c:spPr>
        <a:solidFill>
          <a:srgbClr val="FFFFFF"/>
        </a:solidFill>
        <a:ln w="25400">
          <a:solidFill>
            <a:srgbClr val="000000"/>
          </a:solidFill>
        </a:ln>
      </c:spPr>
    </c:plotArea>
    <c:legend>
      <c:legendPos val="r"/>
      <c:overlay val="0"/>
      <c:txPr>
        <a:bodyPr/>
        <a:lstStyle/>
        <a:p>
          <a:pPr>
            <a:defRPr sz="1050" baseline="0">
              <a:latin typeface="Century Gothic" panose="020B0502020202020204" pitchFamily="34" charset="0"/>
            </a:defRPr>
          </a:pPr>
          <a:endParaRPr lang="sv-SE"/>
        </a:p>
      </c:txPr>
    </c:legend>
    <c:plotVisOnly val="1"/>
    <c:dispBlanksAs val="gap"/>
    <c:showDLblsOverMax val="0"/>
  </c:chart>
  <c:spPr>
    <a:solidFill>
      <a:srgbClr val="DAD7CB"/>
    </a:solidFill>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1407003623602973"/>
          <c:y val="3.9483553983373693E-2"/>
          <c:w val="0.46786093410694413"/>
          <c:h val="0.81675448012566909"/>
        </c:manualLayout>
      </c:layout>
      <c:barChart>
        <c:barDir val="bar"/>
        <c:grouping val="clustered"/>
        <c:varyColors val="0"/>
        <c:ser>
          <c:idx val="1"/>
          <c:order val="0"/>
          <c:tx>
            <c:strRef>
              <c:f>Säbo!$C$1</c:f>
              <c:strCache>
                <c:ptCount val="1"/>
                <c:pt idx="0">
                  <c:v>2022</c:v>
                </c:pt>
              </c:strCache>
            </c:strRef>
          </c:tx>
          <c:invertIfNegative val="0"/>
          <c:dLbls>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Säbo!$B$2:$B$5</c:f>
              <c:strCache>
                <c:ptCount val="4"/>
                <c:pt idx="0">
                  <c:v>Hur nöjd eller missnöjd är du sammantaget med ditt äldreboende? </c:v>
                </c:pt>
                <c:pt idx="1">
                  <c:v>Hur lätt eller svårt är det att få kontakt med personal på boendet vid behov?</c:v>
                </c:pt>
                <c:pt idx="2">
                  <c:v>Känner du förtroende för personalen på ditt äldreboende? </c:v>
                </c:pt>
                <c:pt idx="3">
                  <c:v>Hur tryggt eller otryggt känns det att bo på ditt äldreboende?</c:v>
                </c:pt>
              </c:strCache>
            </c:strRef>
          </c:cat>
          <c:val>
            <c:numRef>
              <c:f>Säbo!$C$2:$C$5</c:f>
              <c:numCache>
                <c:formatCode>General</c:formatCode>
                <c:ptCount val="4"/>
                <c:pt idx="0">
                  <c:v>84</c:v>
                </c:pt>
                <c:pt idx="1">
                  <c:v>85</c:v>
                </c:pt>
                <c:pt idx="2">
                  <c:v>89</c:v>
                </c:pt>
                <c:pt idx="3">
                  <c:v>93</c:v>
                </c:pt>
              </c:numCache>
            </c:numRef>
          </c:val>
          <c:extLst>
            <c:ext xmlns:c16="http://schemas.microsoft.com/office/drawing/2014/chart" uri="{C3380CC4-5D6E-409C-BE32-E72D297353CC}">
              <c16:uniqueId val="{00000001-7F8D-42F6-97CE-A98CB40812FF}"/>
            </c:ext>
          </c:extLst>
        </c:ser>
        <c:ser>
          <c:idx val="2"/>
          <c:order val="1"/>
          <c:tx>
            <c:strRef>
              <c:f>Säbo!$D$1</c:f>
              <c:strCache>
                <c:ptCount val="1"/>
                <c:pt idx="0">
                  <c:v>2020</c:v>
                </c:pt>
              </c:strCache>
            </c:strRef>
          </c:tx>
          <c:invertIfNegative val="0"/>
          <c:dLbls>
            <c:spPr>
              <a:noFill/>
              <a:ln>
                <a:noFill/>
              </a:ln>
              <a:effectLst/>
            </c:spPr>
            <c:txPr>
              <a:bodyPr/>
              <a:lstStyle/>
              <a:p>
                <a:pPr>
                  <a:defRPr sz="1050">
                    <a:latin typeface="Century Gothic"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Säbo!$B$2:$B$5</c:f>
              <c:strCache>
                <c:ptCount val="4"/>
                <c:pt idx="0">
                  <c:v>Hur nöjd eller missnöjd är du sammantaget med ditt äldreboende? </c:v>
                </c:pt>
                <c:pt idx="1">
                  <c:v>Hur lätt eller svårt är det att få kontakt med personal på boendet vid behov?</c:v>
                </c:pt>
                <c:pt idx="2">
                  <c:v>Känner du förtroende för personalen på ditt äldreboende? </c:v>
                </c:pt>
                <c:pt idx="3">
                  <c:v>Hur tryggt eller otryggt känns det att bo på ditt äldreboende?</c:v>
                </c:pt>
              </c:strCache>
            </c:strRef>
          </c:cat>
          <c:val>
            <c:numRef>
              <c:f>Säbo!$D$2:$D$5</c:f>
              <c:numCache>
                <c:formatCode>General</c:formatCode>
                <c:ptCount val="4"/>
                <c:pt idx="0">
                  <c:v>91</c:v>
                </c:pt>
                <c:pt idx="1">
                  <c:v>91</c:v>
                </c:pt>
                <c:pt idx="2">
                  <c:v>87</c:v>
                </c:pt>
                <c:pt idx="3">
                  <c:v>91</c:v>
                </c:pt>
              </c:numCache>
            </c:numRef>
          </c:val>
          <c:extLst>
            <c:ext xmlns:c16="http://schemas.microsoft.com/office/drawing/2014/chart" uri="{C3380CC4-5D6E-409C-BE32-E72D297353CC}">
              <c16:uniqueId val="{00000002-7F8D-42F6-97CE-A98CB40812FF}"/>
            </c:ext>
          </c:extLst>
        </c:ser>
        <c:ser>
          <c:idx val="3"/>
          <c:order val="2"/>
          <c:tx>
            <c:strRef>
              <c:f>Säbo!$E$1</c:f>
              <c:strCache>
                <c:ptCount val="1"/>
                <c:pt idx="0">
                  <c:v>2019</c:v>
                </c:pt>
              </c:strCache>
            </c:strRef>
          </c:tx>
          <c:spPr>
            <a:solidFill>
              <a:srgbClr val="A6BCC6"/>
            </a:solidFill>
          </c:spPr>
          <c:invertIfNegative val="0"/>
          <c:dLbls>
            <c:spPr>
              <a:noFill/>
              <a:ln>
                <a:noFill/>
              </a:ln>
              <a:effectLst/>
            </c:spPr>
            <c:txPr>
              <a:bodyPr wrap="square" lIns="38100" tIns="19050" rIns="38100" bIns="19050" anchor="ctr" anchorCtr="0">
                <a:spAutoFit/>
              </a:bodyPr>
              <a:lstStyle/>
              <a:p>
                <a:pPr algn="ctr">
                  <a:defRPr lang="sv-SE" sz="1050" b="0" i="0" u="none" strike="noStrike" kern="1200" baseline="0">
                    <a:solidFill>
                      <a:schemeClr val="tx1"/>
                    </a:solidFill>
                    <a:latin typeface="Century Gothic" panose="020B0502020202020204"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Säbo!$B$2:$B$5</c:f>
              <c:strCache>
                <c:ptCount val="4"/>
                <c:pt idx="0">
                  <c:v>Hur nöjd eller missnöjd är du sammantaget med ditt äldreboende? </c:v>
                </c:pt>
                <c:pt idx="1">
                  <c:v>Hur lätt eller svårt är det att få kontakt med personal på boendet vid behov?</c:v>
                </c:pt>
                <c:pt idx="2">
                  <c:v>Känner du förtroende för personalen på ditt äldreboende? </c:v>
                </c:pt>
                <c:pt idx="3">
                  <c:v>Hur tryggt eller otryggt känns det att bo på ditt äldreboende?</c:v>
                </c:pt>
              </c:strCache>
            </c:strRef>
          </c:cat>
          <c:val>
            <c:numRef>
              <c:f>Säbo!$E$2:$E$5</c:f>
              <c:numCache>
                <c:formatCode>General</c:formatCode>
                <c:ptCount val="4"/>
                <c:pt idx="0">
                  <c:v>88</c:v>
                </c:pt>
                <c:pt idx="1">
                  <c:v>89</c:v>
                </c:pt>
                <c:pt idx="2">
                  <c:v>90</c:v>
                </c:pt>
                <c:pt idx="3">
                  <c:v>93</c:v>
                </c:pt>
              </c:numCache>
            </c:numRef>
          </c:val>
          <c:extLst>
            <c:ext xmlns:c16="http://schemas.microsoft.com/office/drawing/2014/chart" uri="{C3380CC4-5D6E-409C-BE32-E72D297353CC}">
              <c16:uniqueId val="{00000000-D82F-4660-9B6D-B729DC25FACE}"/>
            </c:ext>
          </c:extLst>
        </c:ser>
        <c:dLbls>
          <c:showLegendKey val="0"/>
          <c:showVal val="0"/>
          <c:showCatName val="0"/>
          <c:showSerName val="0"/>
          <c:showPercent val="0"/>
          <c:showBubbleSize val="0"/>
        </c:dLbls>
        <c:gapWidth val="100"/>
        <c:axId val="209969152"/>
        <c:axId val="209970688"/>
      </c:barChart>
      <c:catAx>
        <c:axId val="209969152"/>
        <c:scaling>
          <c:orientation val="minMax"/>
        </c:scaling>
        <c:delete val="1"/>
        <c:axPos val="l"/>
        <c:numFmt formatCode="General" sourceLinked="0"/>
        <c:majorTickMark val="out"/>
        <c:minorTickMark val="none"/>
        <c:tickLblPos val="none"/>
        <c:crossAx val="209970688"/>
        <c:crosses val="autoZero"/>
        <c:auto val="1"/>
        <c:lblAlgn val="ctr"/>
        <c:lblOffset val="100"/>
        <c:noMultiLvlLbl val="0"/>
      </c:catAx>
      <c:valAx>
        <c:axId val="209970688"/>
        <c:scaling>
          <c:orientation val="minMax"/>
          <c:max val="100"/>
          <c:min val="0"/>
        </c:scaling>
        <c:delete val="0"/>
        <c:axPos val="b"/>
        <c:majorGridlines/>
        <c:title>
          <c:tx>
            <c:rich>
              <a:bodyPr/>
              <a:lstStyle/>
              <a:p>
                <a:pPr>
                  <a:defRPr sz="1050"/>
                </a:pPr>
                <a:r>
                  <a:rPr lang="sv-SE" sz="1050" b="0" dirty="0">
                    <a:latin typeface="Century Gothic" panose="020B0502020202020204" pitchFamily="34" charset="0"/>
                  </a:rPr>
                  <a:t>Procent</a:t>
                </a:r>
              </a:p>
            </c:rich>
          </c:tx>
          <c:layout>
            <c:manualLayout>
              <c:xMode val="edge"/>
              <c:yMode val="edge"/>
              <c:x val="0.8269553507293067"/>
              <c:y val="0.93119658626944568"/>
            </c:manualLayout>
          </c:layout>
          <c:overlay val="0"/>
        </c:title>
        <c:numFmt formatCode="General" sourceLinked="1"/>
        <c:majorTickMark val="out"/>
        <c:minorTickMark val="none"/>
        <c:tickLblPos val="nextTo"/>
        <c:txPr>
          <a:bodyPr/>
          <a:lstStyle/>
          <a:p>
            <a:pPr>
              <a:defRPr sz="1050">
                <a:latin typeface="Century Gothic" panose="020B0502020202020204" pitchFamily="34" charset="0"/>
              </a:defRPr>
            </a:pPr>
            <a:endParaRPr lang="sv-SE"/>
          </a:p>
        </c:txPr>
        <c:crossAx val="209969152"/>
        <c:crosses val="autoZero"/>
        <c:crossBetween val="between"/>
        <c:majorUnit val="20"/>
      </c:valAx>
      <c:spPr>
        <a:solidFill>
          <a:srgbClr val="FFFFFF"/>
        </a:solidFill>
        <a:ln w="25400">
          <a:solidFill>
            <a:srgbClr val="000000"/>
          </a:solidFill>
        </a:ln>
      </c:spPr>
    </c:plotArea>
    <c:legend>
      <c:legendPos val="r"/>
      <c:overlay val="0"/>
      <c:txPr>
        <a:bodyPr/>
        <a:lstStyle/>
        <a:p>
          <a:pPr>
            <a:defRPr sz="1050" baseline="0">
              <a:latin typeface="Century Gothic" panose="020B0502020202020204" pitchFamily="34" charset="0"/>
            </a:defRPr>
          </a:pPr>
          <a:endParaRPr lang="sv-SE"/>
        </a:p>
      </c:txPr>
    </c:legend>
    <c:plotVisOnly val="1"/>
    <c:dispBlanksAs val="gap"/>
    <c:showDLblsOverMax val="0"/>
  </c:chart>
  <c:spPr>
    <a:solidFill>
      <a:srgbClr val="DAD7CB"/>
    </a:soli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A6BCC6"/>
              </a:solidFill>
            </c:spPr>
            <c:extLst>
              <c:ext xmlns:c16="http://schemas.microsoft.com/office/drawing/2014/chart" uri="{C3380CC4-5D6E-409C-BE32-E72D297353CC}">
                <c16:uniqueId val="{00000000-5369-4FFA-9A37-5696DCFE814A}"/>
              </c:ext>
            </c:extLst>
          </c:dPt>
          <c:dPt>
            <c:idx val="1"/>
            <c:bubble3D val="0"/>
            <c:spPr>
              <a:solidFill>
                <a:srgbClr val="7D9AAA"/>
              </a:solidFill>
            </c:spPr>
            <c:extLst>
              <c:ext xmlns:c16="http://schemas.microsoft.com/office/drawing/2014/chart" uri="{C3380CC4-5D6E-409C-BE32-E72D297353CC}">
                <c16:uniqueId val="{00000001-5369-4FFA-9A37-5696DCFE814A}"/>
              </c:ext>
            </c:extLst>
          </c:dPt>
          <c:dPt>
            <c:idx val="2"/>
            <c:bubble3D val="0"/>
            <c:spPr>
              <a:solidFill>
                <a:srgbClr val="D3BF96"/>
              </a:solidFill>
            </c:spPr>
            <c:extLst>
              <c:ext xmlns:c16="http://schemas.microsoft.com/office/drawing/2014/chart" uri="{C3380CC4-5D6E-409C-BE32-E72D297353CC}">
                <c16:uniqueId val="{00000002-5369-4FFA-9A37-5696DCFE814A}"/>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Blad1!$A$1:$C$1</c:f>
              <c:strCache>
                <c:ptCount val="3"/>
                <c:pt idx="0">
                  <c:v>Mycket gott/ganska gott</c:v>
                </c:pt>
                <c:pt idx="1">
                  <c:v>Någorlunda</c:v>
                </c:pt>
                <c:pt idx="2">
                  <c:v>Ganska dåligt/Mycket dåligt</c:v>
                </c:pt>
              </c:strCache>
            </c:strRef>
          </c:cat>
          <c:val>
            <c:numRef>
              <c:f>Blad1!$A$2:$C$2</c:f>
              <c:numCache>
                <c:formatCode>General</c:formatCode>
                <c:ptCount val="3"/>
                <c:pt idx="0">
                  <c:v>61</c:v>
                </c:pt>
                <c:pt idx="1">
                  <c:v>74</c:v>
                </c:pt>
                <c:pt idx="2">
                  <c:v>53</c:v>
                </c:pt>
              </c:numCache>
            </c:numRef>
          </c:val>
          <c:extLst>
            <c:ext xmlns:c16="http://schemas.microsoft.com/office/drawing/2014/chart" uri="{C3380CC4-5D6E-409C-BE32-E72D297353CC}">
              <c16:uniqueId val="{00000003-5369-4FFA-9A37-5696DCFE814A}"/>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2508196059431522"/>
          <c:y val="0.69915994623656375"/>
          <c:w val="0.44137467191601593"/>
          <c:h val="0.24576420890937167"/>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8426195090439276E-2"/>
          <c:y val="8.1511510955616026E-2"/>
          <c:w val="0.50674014857881133"/>
          <c:h val="0.67343322470676326"/>
        </c:manualLayout>
      </c:layout>
      <c:pieChart>
        <c:varyColors val="1"/>
        <c:ser>
          <c:idx val="0"/>
          <c:order val="0"/>
          <c:spPr>
            <a:solidFill>
              <a:srgbClr val="A6BCC6"/>
            </a:solidFill>
          </c:spPr>
          <c:dPt>
            <c:idx val="1"/>
            <c:bubble3D val="0"/>
            <c:spPr>
              <a:solidFill>
                <a:srgbClr val="7D9AAA"/>
              </a:solidFill>
            </c:spPr>
            <c:extLst>
              <c:ext xmlns:c16="http://schemas.microsoft.com/office/drawing/2014/chart" uri="{C3380CC4-5D6E-409C-BE32-E72D297353CC}">
                <c16:uniqueId val="{00000000-4123-4BEA-9FA8-AB99A09A9246}"/>
              </c:ext>
            </c:extLst>
          </c:dPt>
          <c:dPt>
            <c:idx val="2"/>
            <c:bubble3D val="0"/>
            <c:spPr>
              <a:solidFill>
                <a:srgbClr val="D3BF96"/>
              </a:solidFill>
            </c:spPr>
            <c:extLst>
              <c:ext xmlns:c16="http://schemas.microsoft.com/office/drawing/2014/chart" uri="{C3380CC4-5D6E-409C-BE32-E72D297353CC}">
                <c16:uniqueId val="{00000001-4123-4BEA-9FA8-AB99A09A9246}"/>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Blad1!$A$1:$C$1</c:f>
              <c:strCache>
                <c:ptCount val="3"/>
                <c:pt idx="0">
                  <c:v>Jag förflyttar mig själv utan svårigheter</c:v>
                </c:pt>
                <c:pt idx="1">
                  <c:v>Jag har vissa svårigheter att förflytta mig själv</c:v>
                </c:pt>
                <c:pt idx="2">
                  <c:v>Jag har stora svårigheter eller kan inte alls förflytta mig själv</c:v>
                </c:pt>
              </c:strCache>
            </c:strRef>
          </c:cat>
          <c:val>
            <c:numRef>
              <c:f>Blad1!$A$2:$C$2</c:f>
              <c:numCache>
                <c:formatCode>General</c:formatCode>
                <c:ptCount val="3"/>
                <c:pt idx="0">
                  <c:v>36</c:v>
                </c:pt>
                <c:pt idx="1">
                  <c:v>70</c:v>
                </c:pt>
                <c:pt idx="2">
                  <c:v>80</c:v>
                </c:pt>
              </c:numCache>
            </c:numRef>
          </c:val>
          <c:extLst>
            <c:ext xmlns:c16="http://schemas.microsoft.com/office/drawing/2014/chart" uri="{C3380CC4-5D6E-409C-BE32-E72D297353CC}">
              <c16:uniqueId val="{00000002-4123-4BEA-9FA8-AB99A09A924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986066698966408"/>
          <c:y val="0.28191988676437962"/>
          <c:w val="0.30075137273901809"/>
          <c:h val="0.51913252200097171"/>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A6BCC6"/>
              </a:solidFill>
            </c:spPr>
            <c:extLst>
              <c:ext xmlns:c16="http://schemas.microsoft.com/office/drawing/2014/chart" uri="{C3380CC4-5D6E-409C-BE32-E72D297353CC}">
                <c16:uniqueId val="{00000000-5369-4FFA-9A37-5696DCFE814A}"/>
              </c:ext>
            </c:extLst>
          </c:dPt>
          <c:dPt>
            <c:idx val="1"/>
            <c:bubble3D val="0"/>
            <c:spPr>
              <a:solidFill>
                <a:srgbClr val="7D9AAA"/>
              </a:solidFill>
            </c:spPr>
            <c:extLst>
              <c:ext xmlns:c16="http://schemas.microsoft.com/office/drawing/2014/chart" uri="{C3380CC4-5D6E-409C-BE32-E72D297353CC}">
                <c16:uniqueId val="{00000001-5369-4FFA-9A37-5696DCFE814A}"/>
              </c:ext>
            </c:extLst>
          </c:dPt>
          <c:dPt>
            <c:idx val="2"/>
            <c:bubble3D val="0"/>
            <c:spPr>
              <a:solidFill>
                <a:srgbClr val="D3BF96"/>
              </a:solidFill>
            </c:spPr>
            <c:extLst>
              <c:ext xmlns:c16="http://schemas.microsoft.com/office/drawing/2014/chart" uri="{C3380CC4-5D6E-409C-BE32-E72D297353CC}">
                <c16:uniqueId val="{00000002-5369-4FFA-9A37-5696DCFE814A}"/>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Blad1!$A$1:$C$1</c:f>
              <c:strCache>
                <c:ptCount val="3"/>
                <c:pt idx="0">
                  <c:v>Nej</c:v>
                </c:pt>
                <c:pt idx="1">
                  <c:v>Ja, lätta besvär</c:v>
                </c:pt>
                <c:pt idx="2">
                  <c:v>Ja, svåra besvär</c:v>
                </c:pt>
              </c:strCache>
            </c:strRef>
          </c:cat>
          <c:val>
            <c:numRef>
              <c:f>Blad1!$A$2:$C$2</c:f>
              <c:numCache>
                <c:formatCode>General</c:formatCode>
                <c:ptCount val="3"/>
                <c:pt idx="0">
                  <c:v>84</c:v>
                </c:pt>
                <c:pt idx="1">
                  <c:v>81</c:v>
                </c:pt>
                <c:pt idx="2">
                  <c:v>20</c:v>
                </c:pt>
              </c:numCache>
            </c:numRef>
          </c:val>
          <c:extLst>
            <c:ext xmlns:c16="http://schemas.microsoft.com/office/drawing/2014/chart" uri="{C3380CC4-5D6E-409C-BE32-E72D297353CC}">
              <c16:uniqueId val="{00000003-5369-4FFA-9A37-5696DCFE814A}"/>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2508196059431522"/>
          <c:y val="0.69915994623656375"/>
          <c:w val="0.44137467191601593"/>
          <c:h val="0.24576420890937167"/>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A6BCC6"/>
            </a:solidFill>
          </c:spPr>
          <c:dPt>
            <c:idx val="1"/>
            <c:bubble3D val="0"/>
            <c:spPr>
              <a:solidFill>
                <a:srgbClr val="7D9AAA"/>
              </a:solidFill>
            </c:spPr>
            <c:extLst>
              <c:ext xmlns:c16="http://schemas.microsoft.com/office/drawing/2014/chart" uri="{C3380CC4-5D6E-409C-BE32-E72D297353CC}">
                <c16:uniqueId val="{00000001-F516-47D5-A933-3BBC278456C0}"/>
              </c:ext>
            </c:extLst>
          </c:dPt>
          <c:dPt>
            <c:idx val="2"/>
            <c:bubble3D val="0"/>
            <c:spPr>
              <a:solidFill>
                <a:srgbClr val="D3BF96"/>
              </a:solidFill>
            </c:spPr>
            <c:extLst>
              <c:ext xmlns:c16="http://schemas.microsoft.com/office/drawing/2014/chart" uri="{C3380CC4-5D6E-409C-BE32-E72D297353CC}">
                <c16:uniqueId val="{00000003-F516-47D5-A933-3BBC278456C0}"/>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Blad1!$A$1:$C$1</c:f>
              <c:strCache>
                <c:ptCount val="3"/>
                <c:pt idx="0">
                  <c:v>Nej</c:v>
                </c:pt>
                <c:pt idx="1">
                  <c:v>Ja, då och då</c:v>
                </c:pt>
                <c:pt idx="2">
                  <c:v>Ja, ofta</c:v>
                </c:pt>
              </c:strCache>
            </c:strRef>
          </c:cat>
          <c:val>
            <c:numRef>
              <c:f>Blad1!$A$2:$C$2</c:f>
              <c:numCache>
                <c:formatCode>General</c:formatCode>
                <c:ptCount val="3"/>
                <c:pt idx="0">
                  <c:v>64</c:v>
                </c:pt>
                <c:pt idx="1">
                  <c:v>70</c:v>
                </c:pt>
                <c:pt idx="2">
                  <c:v>30</c:v>
                </c:pt>
              </c:numCache>
            </c:numRef>
          </c:val>
          <c:extLst>
            <c:ext xmlns:c16="http://schemas.microsoft.com/office/drawing/2014/chart" uri="{C3380CC4-5D6E-409C-BE32-E72D297353CC}">
              <c16:uniqueId val="{00000004-F516-47D5-A933-3BBC278456C0}"/>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0117046188630496"/>
          <c:y val="0.70165706605222744"/>
          <c:w val="0.26485826771653542"/>
          <c:h val="0.22270993343573994"/>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0143195406381343"/>
          <c:y val="3.9316672295395698E-2"/>
          <c:w val="0.56360045581009965"/>
          <c:h val="0.7960835303388496"/>
        </c:manualLayout>
      </c:layout>
      <c:barChart>
        <c:barDir val="bar"/>
        <c:grouping val="clustered"/>
        <c:varyColors val="0"/>
        <c:ser>
          <c:idx val="0"/>
          <c:order val="0"/>
          <c:spPr>
            <a:solidFill>
              <a:srgbClr val="4A7729"/>
            </a:solidFill>
          </c:spPr>
          <c:invertIfNegative val="0"/>
          <c:dPt>
            <c:idx val="0"/>
            <c:invertIfNegative val="0"/>
            <c:bubble3D val="0"/>
            <c:spPr>
              <a:solidFill>
                <a:srgbClr val="A6BCC6"/>
              </a:solidFill>
            </c:spPr>
            <c:extLst>
              <c:ext xmlns:c16="http://schemas.microsoft.com/office/drawing/2014/chart" uri="{C3380CC4-5D6E-409C-BE32-E72D297353CC}">
                <c16:uniqueId val="{00000000-CA13-48AD-9296-44ED9BCE121B}"/>
              </c:ext>
            </c:extLst>
          </c:dPt>
          <c:dPt>
            <c:idx val="1"/>
            <c:invertIfNegative val="0"/>
            <c:bubble3D val="0"/>
            <c:spPr>
              <a:solidFill>
                <a:srgbClr val="A6BCC6"/>
              </a:solidFill>
            </c:spPr>
            <c:extLst>
              <c:ext xmlns:c16="http://schemas.microsoft.com/office/drawing/2014/chart" uri="{C3380CC4-5D6E-409C-BE32-E72D297353CC}">
                <c16:uniqueId val="{00000001-CA13-48AD-9296-44ED9BCE121B}"/>
              </c:ext>
            </c:extLst>
          </c:dPt>
          <c:dPt>
            <c:idx val="3"/>
            <c:invertIfNegative val="0"/>
            <c:bubble3D val="0"/>
            <c:spPr>
              <a:solidFill>
                <a:srgbClr val="A6BCC6"/>
              </a:solidFill>
            </c:spPr>
            <c:extLst>
              <c:ext xmlns:c16="http://schemas.microsoft.com/office/drawing/2014/chart" uri="{C3380CC4-5D6E-409C-BE32-E72D297353CC}">
                <c16:uniqueId val="{00000002-CA13-48AD-9296-44ED9BCE121B}"/>
              </c:ext>
            </c:extLst>
          </c:dPt>
          <c:dPt>
            <c:idx val="4"/>
            <c:invertIfNegative val="0"/>
            <c:bubble3D val="0"/>
            <c:spPr>
              <a:solidFill>
                <a:srgbClr val="A6BCC6"/>
              </a:solidFill>
            </c:spPr>
            <c:extLst>
              <c:ext xmlns:c16="http://schemas.microsoft.com/office/drawing/2014/chart" uri="{C3380CC4-5D6E-409C-BE32-E72D297353CC}">
                <c16:uniqueId val="{00000003-CA13-48AD-9296-44ED9BCE121B}"/>
              </c:ext>
            </c:extLst>
          </c:dPt>
          <c:dPt>
            <c:idx val="6"/>
            <c:invertIfNegative val="0"/>
            <c:bubble3D val="0"/>
            <c:spPr>
              <a:solidFill>
                <a:srgbClr val="8D6E97"/>
              </a:solidFill>
            </c:spPr>
            <c:extLst>
              <c:ext xmlns:c16="http://schemas.microsoft.com/office/drawing/2014/chart" uri="{C3380CC4-5D6E-409C-BE32-E72D297353CC}">
                <c16:uniqueId val="{00000004-CA13-48AD-9296-44ED9BCE121B}"/>
              </c:ext>
            </c:extLst>
          </c:dPt>
          <c:dPt>
            <c:idx val="9"/>
            <c:invertIfNegative val="0"/>
            <c:bubble3D val="0"/>
            <c:spPr>
              <a:solidFill>
                <a:srgbClr val="A6BCC6"/>
              </a:solidFill>
            </c:spPr>
            <c:extLst>
              <c:ext xmlns:c16="http://schemas.microsoft.com/office/drawing/2014/chart" uri="{C3380CC4-5D6E-409C-BE32-E72D297353CC}">
                <c16:uniqueId val="{00000005-CA13-48AD-9296-44ED9BCE121B}"/>
              </c:ext>
            </c:extLst>
          </c:dPt>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Blad1!$A$1:$A$10</c:f>
              <c:strCache>
                <c:ptCount val="10"/>
                <c:pt idx="0">
                  <c:v>Offentlig regi</c:v>
                </c:pt>
                <c:pt idx="1">
                  <c:v>Enskild regi</c:v>
                </c:pt>
                <c:pt idx="3">
                  <c:v>Svarande är någon annan än den äldre</c:v>
                </c:pt>
                <c:pt idx="4">
                  <c:v>Svarande är den äldre själv eller ihop med någon</c:v>
                </c:pt>
                <c:pt idx="6">
                  <c:v>Kvinnor</c:v>
                </c:pt>
                <c:pt idx="7">
                  <c:v>Män</c:v>
                </c:pt>
                <c:pt idx="9">
                  <c:v>Totalt</c:v>
                </c:pt>
              </c:strCache>
            </c:strRef>
          </c:cat>
          <c:val>
            <c:numRef>
              <c:f>Blad1!$B$1:$B$10</c:f>
              <c:numCache>
                <c:formatCode>General</c:formatCode>
                <c:ptCount val="10"/>
                <c:pt idx="0">
                  <c:v>81</c:v>
                </c:pt>
                <c:pt idx="1">
                  <c:v>85</c:v>
                </c:pt>
                <c:pt idx="3">
                  <c:v>81</c:v>
                </c:pt>
                <c:pt idx="4">
                  <c:v>88</c:v>
                </c:pt>
                <c:pt idx="6">
                  <c:v>80</c:v>
                </c:pt>
                <c:pt idx="7">
                  <c:v>94</c:v>
                </c:pt>
                <c:pt idx="9">
                  <c:v>84</c:v>
                </c:pt>
              </c:numCache>
            </c:numRef>
          </c:val>
          <c:extLst>
            <c:ext xmlns:c16="http://schemas.microsoft.com/office/drawing/2014/chart" uri="{C3380CC4-5D6E-409C-BE32-E72D297353CC}">
              <c16:uniqueId val="{00000006-CA13-48AD-9296-44ED9BCE121B}"/>
            </c:ext>
          </c:extLst>
        </c:ser>
        <c:dLbls>
          <c:showLegendKey val="0"/>
          <c:showVal val="0"/>
          <c:showCatName val="0"/>
          <c:showSerName val="0"/>
          <c:showPercent val="0"/>
          <c:showBubbleSize val="0"/>
        </c:dLbls>
        <c:gapWidth val="100"/>
        <c:axId val="209774848"/>
        <c:axId val="209797120"/>
      </c:barChart>
      <c:catAx>
        <c:axId val="209774848"/>
        <c:scaling>
          <c:orientation val="minMax"/>
        </c:scaling>
        <c:delete val="1"/>
        <c:axPos val="l"/>
        <c:numFmt formatCode="General" sourceLinked="0"/>
        <c:majorTickMark val="out"/>
        <c:minorTickMark val="none"/>
        <c:tickLblPos val="none"/>
        <c:crossAx val="209797120"/>
        <c:crosses val="autoZero"/>
        <c:auto val="1"/>
        <c:lblAlgn val="ctr"/>
        <c:lblOffset val="100"/>
        <c:noMultiLvlLbl val="0"/>
      </c:catAx>
      <c:valAx>
        <c:axId val="209797120"/>
        <c:scaling>
          <c:orientation val="minMax"/>
          <c:max val="100"/>
          <c:min val="0"/>
        </c:scaling>
        <c:delete val="0"/>
        <c:axPos val="b"/>
        <c:majorGridlines/>
        <c:title>
          <c:tx>
            <c:rich>
              <a:bodyPr/>
              <a:lstStyle/>
              <a:p>
                <a:pPr>
                  <a:defRPr b="0">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8261036385583658"/>
              <c:y val="0.90364455231931673"/>
            </c:manualLayout>
          </c:layout>
          <c:overlay val="0"/>
        </c:title>
        <c:numFmt formatCode="General" sourceLinked="1"/>
        <c:majorTickMark val="out"/>
        <c:minorTickMark val="none"/>
        <c:tickLblPos val="nextTo"/>
        <c:txPr>
          <a:bodyPr/>
          <a:lstStyle/>
          <a:p>
            <a:pPr>
              <a:defRPr>
                <a:latin typeface="Century Gothic" panose="020B0502020202020204" pitchFamily="34" charset="0"/>
              </a:defRPr>
            </a:pPr>
            <a:endParaRPr lang="sv-SE"/>
          </a:p>
        </c:txPr>
        <c:crossAx val="209774848"/>
        <c:crosses val="autoZero"/>
        <c:crossBetween val="between"/>
        <c:majorUnit val="20"/>
      </c:valAx>
      <c:spPr>
        <a:solidFill>
          <a:srgbClr val="FFFFFF"/>
        </a:solidFill>
        <a:ln w="25400" cmpd="sng">
          <a:solidFill>
            <a:srgbClr val="000000"/>
          </a:solidFill>
          <a:prstDash val="solid"/>
        </a:ln>
      </c:spPr>
    </c:plotArea>
    <c:plotVisOnly val="1"/>
    <c:dispBlanksAs val="gap"/>
    <c:showDLblsOverMax val="0"/>
  </c:chart>
  <c:spPr>
    <a:solidFill>
      <a:srgbClr val="DAD7CB"/>
    </a:solidFill>
  </c:spPr>
  <c:txPr>
    <a:bodyPr/>
    <a:lstStyle/>
    <a:p>
      <a:pPr>
        <a:defRPr sz="1050"/>
      </a:pPr>
      <a:endParaRPr lang="sv-SE"/>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127906324506775"/>
          <c:y val="4.1006998664356982E-2"/>
          <c:w val="0.52803379504569226"/>
          <c:h val="0.7891786215079275"/>
        </c:manualLayout>
      </c:layout>
      <c:barChart>
        <c:barDir val="bar"/>
        <c:grouping val="clustered"/>
        <c:varyColors val="0"/>
        <c:ser>
          <c:idx val="0"/>
          <c:order val="0"/>
          <c:tx>
            <c:strRef>
              <c:f>Blad1!$B$1</c:f>
              <c:strCache>
                <c:ptCount val="1"/>
                <c:pt idx="0">
                  <c:v>Ängelholm</c:v>
                </c:pt>
              </c:strCache>
            </c:strRef>
          </c:tx>
          <c:spPr>
            <a:solidFill>
              <a:schemeClr val="accent4"/>
            </a:solidFill>
          </c:spPr>
          <c:invertIfNegative val="0"/>
          <c:dLbls>
            <c:spPr>
              <a:noFill/>
              <a:ln>
                <a:noFill/>
              </a:ln>
              <a:effectLst/>
            </c:spPr>
            <c:txPr>
              <a:bodyPr/>
              <a:lstStyle/>
              <a:p>
                <a:pPr>
                  <a:defRPr sz="1050" b="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Är det trivsamt i de gemensamma utrymmena? </c:v>
                </c:pt>
                <c:pt idx="2">
                  <c:v>Trivs med sitt rum/sin lägenhet</c:v>
                </c:pt>
                <c:pt idx="3">
                  <c:v>Fick plats på önskat äldreboende</c:v>
                </c:pt>
              </c:strCache>
            </c:strRef>
          </c:cat>
          <c:val>
            <c:numRef>
              <c:f>Blad1!$B$2:$B$5</c:f>
              <c:numCache>
                <c:formatCode>General</c:formatCode>
                <c:ptCount val="4"/>
                <c:pt idx="0">
                  <c:v>65</c:v>
                </c:pt>
                <c:pt idx="1">
                  <c:v>60</c:v>
                </c:pt>
                <c:pt idx="2">
                  <c:v>77</c:v>
                </c:pt>
                <c:pt idx="3">
                  <c:v>79</c:v>
                </c:pt>
              </c:numCache>
            </c:numRef>
          </c:val>
          <c:extLst>
            <c:ext xmlns:c16="http://schemas.microsoft.com/office/drawing/2014/chart" uri="{C3380CC4-5D6E-409C-BE32-E72D297353CC}">
              <c16:uniqueId val="{00000000-B8FB-4881-ABEC-3A32A4C66980}"/>
            </c:ext>
          </c:extLst>
        </c:ser>
        <c:ser>
          <c:idx val="1"/>
          <c:order val="1"/>
          <c:tx>
            <c:strRef>
              <c:f>Blad1!$C$1</c:f>
              <c:strCache>
                <c:ptCount val="1"/>
                <c:pt idx="0">
                  <c:v>Skåne län</c:v>
                </c:pt>
              </c:strCache>
            </c:strRef>
          </c:tx>
          <c:spPr>
            <a:solidFill>
              <a:schemeClr val="accent2"/>
            </a:solidFill>
          </c:spPr>
          <c:invertIfNegative val="0"/>
          <c:dLbls>
            <c:spPr>
              <a:noFill/>
              <a:ln>
                <a:noFill/>
              </a:ln>
              <a:effectLst/>
            </c:spPr>
            <c:txPr>
              <a:bodyPr/>
              <a:lstStyle/>
              <a:p>
                <a:pPr>
                  <a:defRPr sz="1050" b="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Är det trivsamt i de gemensamma utrymmena? </c:v>
                </c:pt>
                <c:pt idx="2">
                  <c:v>Trivs med sitt rum/sin lägenhet</c:v>
                </c:pt>
                <c:pt idx="3">
                  <c:v>Fick plats på önskat äldreboende</c:v>
                </c:pt>
              </c:strCache>
            </c:strRef>
          </c:cat>
          <c:val>
            <c:numRef>
              <c:f>Blad1!$C$2:$C$5</c:f>
              <c:numCache>
                <c:formatCode>General</c:formatCode>
                <c:ptCount val="4"/>
                <c:pt idx="0">
                  <c:v>67</c:v>
                </c:pt>
                <c:pt idx="1">
                  <c:v>61</c:v>
                </c:pt>
                <c:pt idx="2">
                  <c:v>73</c:v>
                </c:pt>
                <c:pt idx="3">
                  <c:v>85</c:v>
                </c:pt>
              </c:numCache>
            </c:numRef>
          </c:val>
          <c:extLst>
            <c:ext xmlns:c16="http://schemas.microsoft.com/office/drawing/2014/chart" uri="{C3380CC4-5D6E-409C-BE32-E72D297353CC}">
              <c16:uniqueId val="{00000001-B8FB-4881-ABEC-3A32A4C66980}"/>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sz="1050" b="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Är det trivsamt i de gemensamma utrymmena? </c:v>
                </c:pt>
                <c:pt idx="2">
                  <c:v>Trivs med sitt rum/sin lägenhet</c:v>
                </c:pt>
                <c:pt idx="3">
                  <c:v>Fick plats på önskat äldreboende</c:v>
                </c:pt>
              </c:strCache>
            </c:strRef>
          </c:cat>
          <c:val>
            <c:numRef>
              <c:f>Blad1!$D$2:$D$5</c:f>
              <c:numCache>
                <c:formatCode>General</c:formatCode>
                <c:ptCount val="4"/>
                <c:pt idx="0">
                  <c:v>66</c:v>
                </c:pt>
                <c:pt idx="1">
                  <c:v>61</c:v>
                </c:pt>
                <c:pt idx="2">
                  <c:v>71</c:v>
                </c:pt>
                <c:pt idx="3">
                  <c:v>87</c:v>
                </c:pt>
              </c:numCache>
            </c:numRef>
          </c:val>
          <c:extLst>
            <c:ext xmlns:c16="http://schemas.microsoft.com/office/drawing/2014/chart" uri="{C3380CC4-5D6E-409C-BE32-E72D297353CC}">
              <c16:uniqueId val="{00000002-B8FB-4881-ABEC-3A32A4C66980}"/>
            </c:ext>
          </c:extLst>
        </c:ser>
        <c:dLbls>
          <c:showLegendKey val="0"/>
          <c:showVal val="0"/>
          <c:showCatName val="0"/>
          <c:showSerName val="0"/>
          <c:showPercent val="0"/>
          <c:showBubbleSize val="0"/>
        </c:dLbls>
        <c:gapWidth val="100"/>
        <c:axId val="202222976"/>
        <c:axId val="202224768"/>
      </c:barChart>
      <c:catAx>
        <c:axId val="202222976"/>
        <c:scaling>
          <c:orientation val="minMax"/>
        </c:scaling>
        <c:delete val="1"/>
        <c:axPos val="l"/>
        <c:numFmt formatCode="General" sourceLinked="0"/>
        <c:majorTickMark val="in"/>
        <c:minorTickMark val="none"/>
        <c:tickLblPos val="none"/>
        <c:crossAx val="202224768"/>
        <c:crosses val="autoZero"/>
        <c:auto val="1"/>
        <c:lblAlgn val="ctr"/>
        <c:lblOffset val="100"/>
        <c:noMultiLvlLbl val="0"/>
      </c:catAx>
      <c:valAx>
        <c:axId val="20222476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89871816979935"/>
              <c:y val="0.90154163520655861"/>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202222976"/>
        <c:crosses val="autoZero"/>
        <c:crossBetween val="between"/>
        <c:majorUnit val="20"/>
      </c:valAx>
      <c:spPr>
        <a:solidFill>
          <a:srgbClr val="FFFFFF"/>
        </a:solidFill>
        <a:ln w="25400">
          <a:solidFill>
            <a:srgbClr val="000000"/>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1398966622235661"/>
          <c:y val="5.4390218665113607E-2"/>
          <c:w val="0.52803379504569226"/>
          <c:h val="0.7891786215079275"/>
        </c:manualLayout>
      </c:layout>
      <c:barChart>
        <c:barDir val="bar"/>
        <c:grouping val="clustered"/>
        <c:varyColors val="0"/>
        <c:ser>
          <c:idx val="0"/>
          <c:order val="0"/>
          <c:tx>
            <c:strRef>
              <c:f>Blad1!$B$1</c:f>
              <c:strCache>
                <c:ptCount val="1"/>
                <c:pt idx="0">
                  <c:v>Ängelholm</c:v>
                </c:pt>
              </c:strCache>
            </c:strRef>
          </c:tx>
          <c:spPr>
            <a:solidFill>
              <a:schemeClr val="accent4"/>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76</c:v>
                </c:pt>
                <c:pt idx="1">
                  <c:v>75</c:v>
                </c:pt>
              </c:numCache>
            </c:numRef>
          </c:val>
          <c:extLst>
            <c:ext xmlns:c16="http://schemas.microsoft.com/office/drawing/2014/chart" uri="{C3380CC4-5D6E-409C-BE32-E72D297353CC}">
              <c16:uniqueId val="{00000000-2989-4709-BC71-F85F6E4B968A}"/>
            </c:ext>
          </c:extLst>
        </c:ser>
        <c:ser>
          <c:idx val="1"/>
          <c:order val="1"/>
          <c:tx>
            <c:strRef>
              <c:f>Blad1!$C$1</c:f>
              <c:strCache>
                <c:ptCount val="1"/>
                <c:pt idx="0">
                  <c:v>Skåne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65</c:v>
                </c:pt>
                <c:pt idx="1">
                  <c:v>73</c:v>
                </c:pt>
              </c:numCache>
            </c:numRef>
          </c:val>
          <c:extLst>
            <c:ext xmlns:c16="http://schemas.microsoft.com/office/drawing/2014/chart" uri="{C3380CC4-5D6E-409C-BE32-E72D297353CC}">
              <c16:uniqueId val="{00000001-2989-4709-BC71-F85F6E4B968A}"/>
            </c:ext>
          </c:extLst>
        </c:ser>
        <c:ser>
          <c:idx val="2"/>
          <c:order val="2"/>
          <c:tx>
            <c:strRef>
              <c:f>Blad1!$D$1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c:ext xmlns:c16="http://schemas.microsoft.com/office/drawing/2014/chart" uri="{C3380CC4-5D6E-409C-BE32-E72D297353CC}">
              <c16:uniqueId val="{00000002-2989-4709-BC71-F85F6E4B968A}"/>
            </c:ext>
          </c:extLst>
        </c:ser>
        <c:dLbls>
          <c:showLegendKey val="0"/>
          <c:showVal val="0"/>
          <c:showCatName val="0"/>
          <c:showSerName val="0"/>
          <c:showPercent val="0"/>
          <c:showBubbleSize val="0"/>
        </c:dLbls>
        <c:gapWidth val="100"/>
        <c:axId val="202860800"/>
        <c:axId val="203050368"/>
      </c:barChart>
      <c:catAx>
        <c:axId val="202860800"/>
        <c:scaling>
          <c:orientation val="minMax"/>
        </c:scaling>
        <c:delete val="1"/>
        <c:axPos val="l"/>
        <c:numFmt formatCode="General" sourceLinked="0"/>
        <c:majorTickMark val="in"/>
        <c:minorTickMark val="none"/>
        <c:tickLblPos val="none"/>
        <c:crossAx val="203050368"/>
        <c:crosses val="autoZero"/>
        <c:auto val="1"/>
        <c:lblAlgn val="ctr"/>
        <c:lblOffset val="100"/>
        <c:noMultiLvlLbl val="0"/>
      </c:catAx>
      <c:valAx>
        <c:axId val="203050368"/>
        <c:scaling>
          <c:orientation val="minMax"/>
          <c:max val="100"/>
        </c:scaling>
        <c:delete val="0"/>
        <c:axPos val="b"/>
        <c:majorGridlines/>
        <c:title>
          <c:tx>
            <c:rich>
              <a:bodyPr/>
              <a:lstStyle/>
              <a:p>
                <a:pPr>
                  <a:defRPr/>
                </a:pPr>
                <a:r>
                  <a:rPr lang="sv-SE" dirty="0"/>
                  <a:t>Procent</a:t>
                </a:r>
              </a:p>
            </c:rich>
          </c:tx>
          <c:layout>
            <c:manualLayout>
              <c:xMode val="edge"/>
              <c:yMode val="edge"/>
              <c:x val="0.88079142479452865"/>
              <c:y val="0.90576353276353272"/>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2860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0.02168</cdr:x>
      <cdr:y>0.06543</cdr:y>
    </cdr:from>
    <cdr:to>
      <cdr:x>0.40792</cdr:x>
      <cdr:y>0.25945</cdr:y>
    </cdr:to>
    <cdr:sp macro="" textlink="">
      <cdr:nvSpPr>
        <cdr:cNvPr id="2" name="textruta 1"/>
        <cdr:cNvSpPr txBox="1"/>
      </cdr:nvSpPr>
      <cdr:spPr>
        <a:xfrm xmlns:a="http://schemas.openxmlformats.org/drawingml/2006/main">
          <a:off x="149964" y="249102"/>
          <a:ext cx="2671682" cy="7386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a:t>
          </a:r>
        </a:p>
        <a:p xmlns:a="http://schemas.openxmlformats.org/drawingml/2006/main">
          <a:r>
            <a:rPr lang="sv-SE" sz="1000" i="1" dirty="0"/>
            <a:t>Ja</a:t>
          </a:r>
          <a:r>
            <a:rPr lang="sv-SE" sz="1050" i="1" dirty="0"/>
            <a:t> </a:t>
          </a:r>
        </a:p>
        <a:p xmlns:a="http://schemas.openxmlformats.org/drawingml/2006/main">
          <a:endParaRPr lang="sv-SE" sz="1050" dirty="0"/>
        </a:p>
      </cdr:txBody>
    </cdr:sp>
  </cdr:relSizeAnchor>
  <cdr:relSizeAnchor xmlns:cdr="http://schemas.openxmlformats.org/drawingml/2006/chartDrawing">
    <cdr:from>
      <cdr:x>0.02283</cdr:x>
      <cdr:y>0.2613</cdr:y>
    </cdr:from>
    <cdr:to>
      <cdr:x>0.39527</cdr:x>
      <cdr:y>0.37044</cdr:y>
    </cdr:to>
    <cdr:sp macro="" textlink="">
      <cdr:nvSpPr>
        <cdr:cNvPr id="3" name="textruta 1"/>
        <cdr:cNvSpPr txBox="1"/>
      </cdr:nvSpPr>
      <cdr:spPr>
        <a:xfrm xmlns:a="http://schemas.openxmlformats.org/drawingml/2006/main">
          <a:off x="157919" y="994810"/>
          <a:ext cx="2576225"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a:p xmlns:a="http://schemas.openxmlformats.org/drawingml/2006/main">
          <a:r>
            <a:rPr lang="sv-SE" sz="1000" i="1" dirty="0"/>
            <a:t>Ja</a:t>
          </a:r>
        </a:p>
      </cdr:txBody>
    </cdr:sp>
  </cdr:relSizeAnchor>
  <cdr:relSizeAnchor xmlns:cdr="http://schemas.openxmlformats.org/drawingml/2006/chartDrawing">
    <cdr:from>
      <cdr:x>0.02168</cdr:x>
      <cdr:y>0.46003</cdr:y>
    </cdr:from>
    <cdr:to>
      <cdr:x>0.41252</cdr:x>
      <cdr:y>0.61161</cdr:y>
    </cdr:to>
    <cdr:sp macro="" textlink="">
      <cdr:nvSpPr>
        <cdr:cNvPr id="4" name="textruta 1"/>
        <cdr:cNvSpPr txBox="1"/>
      </cdr:nvSpPr>
      <cdr:spPr>
        <a:xfrm xmlns:a="http://schemas.openxmlformats.org/drawingml/2006/main">
          <a:off x="149964" y="1751406"/>
          <a:ext cx="2703501" cy="577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a:p xmlns:a="http://schemas.openxmlformats.org/drawingml/2006/main">
          <a:r>
            <a:rPr lang="sv-SE" sz="1000" i="1" dirty="0"/>
            <a:t>Ja</a:t>
          </a:r>
          <a:endParaRPr lang="sv-SE" sz="1000" dirty="0"/>
        </a:p>
      </cdr:txBody>
    </cdr:sp>
  </cdr:relSizeAnchor>
  <cdr:relSizeAnchor xmlns:cdr="http://schemas.openxmlformats.org/drawingml/2006/chartDrawing">
    <cdr:from>
      <cdr:x>0.02168</cdr:x>
      <cdr:y>0.65508</cdr:y>
    </cdr:from>
    <cdr:to>
      <cdr:x>0.42056</cdr:x>
      <cdr:y>0.80666</cdr:y>
    </cdr:to>
    <cdr:sp macro="" textlink="">
      <cdr:nvSpPr>
        <cdr:cNvPr id="5" name="textruta 1"/>
        <cdr:cNvSpPr txBox="1"/>
      </cdr:nvSpPr>
      <cdr:spPr>
        <a:xfrm xmlns:a="http://schemas.openxmlformats.org/drawingml/2006/main">
          <a:off x="149964" y="2493991"/>
          <a:ext cx="2759115" cy="577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a:p xmlns:a="http://schemas.openxmlformats.org/drawingml/2006/main">
          <a:r>
            <a:rPr lang="sv-SE" sz="1000" i="1" dirty="0"/>
            <a:t>Ja</a:t>
          </a:r>
          <a:endParaRPr lang="sv-SE" sz="1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2022-11-23</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2022-11-23</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privata boendena är inkluderade i svarsfrekvensen.</a:t>
            </a:r>
          </a:p>
          <a:p>
            <a:r>
              <a:rPr lang="sv-SE" dirty="0"/>
              <a:t>Senaste undersökningen gjordes 2020. Vi kan tänka oss att flera av de som svarade då är inte med och har svarat den här gången. Ger olika resultat beroende på det.</a:t>
            </a:r>
          </a:p>
        </p:txBody>
      </p:sp>
      <p:sp>
        <p:nvSpPr>
          <p:cNvPr id="4" name="Platshållare för bildnummer 3"/>
          <p:cNvSpPr>
            <a:spLocks noGrp="1"/>
          </p:cNvSpPr>
          <p:nvPr>
            <p:ph type="sldNum" sz="quarter" idx="5"/>
          </p:nvPr>
        </p:nvSpPr>
        <p:spPr/>
        <p:txBody>
          <a:bodyPr/>
          <a:lstStyle/>
          <a:p>
            <a:fld id="{D4045FB0-5EAC-49C2-A7A1-C763FDD81356}" type="slidenum">
              <a:rPr lang="sv-SE" smtClean="0"/>
              <a:pPr/>
              <a:t>4</a:t>
            </a:fld>
            <a:endParaRPr lang="sv-SE"/>
          </a:p>
        </p:txBody>
      </p:sp>
    </p:spTree>
    <p:extLst>
      <p:ext uri="{BB962C8B-B14F-4D97-AF65-F5344CB8AC3E}">
        <p14:creationId xmlns:p14="http://schemas.microsoft.com/office/powerpoint/2010/main" val="953903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pPr/>
              <a:t>7</a:t>
            </a:fld>
            <a:endParaRPr lang="sv-SE"/>
          </a:p>
        </p:txBody>
      </p:sp>
    </p:spTree>
    <p:extLst>
      <p:ext uri="{BB962C8B-B14F-4D97-AF65-F5344CB8AC3E}">
        <p14:creationId xmlns:p14="http://schemas.microsoft.com/office/powerpoint/2010/main" val="127363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pPr/>
              <a:t>9</a:t>
            </a:fld>
            <a:endParaRPr lang="sv-SE"/>
          </a:p>
        </p:txBody>
      </p:sp>
    </p:spTree>
    <p:extLst>
      <p:ext uri="{BB962C8B-B14F-4D97-AF65-F5344CB8AC3E}">
        <p14:creationId xmlns:p14="http://schemas.microsoft.com/office/powerpoint/2010/main" val="3662657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Trivselfråga – tackar ja till det man blir erbjuden och har sedan möjlighet att byta boende om önskemål om detta finns. </a:t>
            </a:r>
          </a:p>
          <a:p>
            <a:r>
              <a:rPr lang="sv-SE" dirty="0"/>
              <a:t>Gemensamhetsutrymmen och utomhus – renoveringsplanen och förändringar är på gång. Lite vakuum just nu som gör att vi inte storsatsar på de här frågorna. </a:t>
            </a:r>
          </a:p>
        </p:txBody>
      </p:sp>
      <p:sp>
        <p:nvSpPr>
          <p:cNvPr id="4" name="Platshållare för bildnummer 3"/>
          <p:cNvSpPr>
            <a:spLocks noGrp="1"/>
          </p:cNvSpPr>
          <p:nvPr>
            <p:ph type="sldNum" sz="quarter" idx="5"/>
          </p:nvPr>
        </p:nvSpPr>
        <p:spPr/>
        <p:txBody>
          <a:bodyPr/>
          <a:lstStyle/>
          <a:p>
            <a:fld id="{D4045FB0-5EAC-49C2-A7A1-C763FDD81356}" type="slidenum">
              <a:rPr lang="sv-SE" smtClean="0"/>
              <a:pPr/>
              <a:t>13</a:t>
            </a:fld>
            <a:endParaRPr lang="sv-SE"/>
          </a:p>
        </p:txBody>
      </p:sp>
    </p:spTree>
    <p:extLst>
      <p:ext uri="{BB962C8B-B14F-4D97-AF65-F5344CB8AC3E}">
        <p14:creationId xmlns:p14="http://schemas.microsoft.com/office/powerpoint/2010/main" val="1287632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Mittenfrågan om vi meddelar ändringar – ser att vi har en låg nöjdhet och ser över möjligheter att bli bättre </a:t>
            </a:r>
          </a:p>
        </p:txBody>
      </p:sp>
      <p:sp>
        <p:nvSpPr>
          <p:cNvPr id="4" name="Platshållare för bildnummer 3"/>
          <p:cNvSpPr>
            <a:spLocks noGrp="1"/>
          </p:cNvSpPr>
          <p:nvPr>
            <p:ph type="sldNum" sz="quarter" idx="5"/>
          </p:nvPr>
        </p:nvSpPr>
        <p:spPr/>
        <p:txBody>
          <a:bodyPr/>
          <a:lstStyle/>
          <a:p>
            <a:fld id="{D4045FB0-5EAC-49C2-A7A1-C763FDD81356}" type="slidenum">
              <a:rPr lang="sv-SE" smtClean="0"/>
              <a:pPr/>
              <a:t>16</a:t>
            </a:fld>
            <a:endParaRPr lang="sv-SE"/>
          </a:p>
        </p:txBody>
      </p:sp>
    </p:spTree>
    <p:extLst>
      <p:ext uri="{BB962C8B-B14F-4D97-AF65-F5344CB8AC3E}">
        <p14:creationId xmlns:p14="http://schemas.microsoft.com/office/powerpoint/2010/main" val="3915792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känner vi oss nöjda och stolta.</a:t>
            </a:r>
          </a:p>
        </p:txBody>
      </p:sp>
      <p:sp>
        <p:nvSpPr>
          <p:cNvPr id="4" name="Platshållare för bildnummer 3"/>
          <p:cNvSpPr>
            <a:spLocks noGrp="1"/>
          </p:cNvSpPr>
          <p:nvPr>
            <p:ph type="sldNum" sz="quarter" idx="5"/>
          </p:nvPr>
        </p:nvSpPr>
        <p:spPr/>
        <p:txBody>
          <a:bodyPr/>
          <a:lstStyle/>
          <a:p>
            <a:fld id="{D4045FB0-5EAC-49C2-A7A1-C763FDD81356}" type="slidenum">
              <a:rPr lang="sv-SE" smtClean="0"/>
              <a:pPr/>
              <a:t>17</a:t>
            </a:fld>
            <a:endParaRPr lang="sv-SE"/>
          </a:p>
        </p:txBody>
      </p:sp>
    </p:spTree>
    <p:extLst>
      <p:ext uri="{BB962C8B-B14F-4D97-AF65-F5344CB8AC3E}">
        <p14:creationId xmlns:p14="http://schemas.microsoft.com/office/powerpoint/2010/main" val="2986616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Känslan av ensamhet beror många gånger på att man inte har kvar nära och kära, make/maka är avliden, vänner finns inte längre kvar, barn och barnbarn bor inte nära eller har tid att komma och hälsa på. Andra medboende och personal kan inte ersätta den familjen.</a:t>
            </a:r>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pPr/>
              <a:t>19</a:t>
            </a:fld>
            <a:endParaRPr lang="sv-SE"/>
          </a:p>
        </p:txBody>
      </p:sp>
    </p:spTree>
    <p:extLst>
      <p:ext uri="{BB962C8B-B14F-4D97-AF65-F5344CB8AC3E}">
        <p14:creationId xmlns:p14="http://schemas.microsoft.com/office/powerpoint/2010/main" val="1232395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Ständigt pågående arbete med att sprida information om vart man vänder sig med synpunkter och klagomål. </a:t>
            </a:r>
          </a:p>
        </p:txBody>
      </p:sp>
      <p:sp>
        <p:nvSpPr>
          <p:cNvPr id="4" name="Platshållare för bildnummer 3"/>
          <p:cNvSpPr>
            <a:spLocks noGrp="1"/>
          </p:cNvSpPr>
          <p:nvPr>
            <p:ph type="sldNum" sz="quarter" idx="5"/>
          </p:nvPr>
        </p:nvSpPr>
        <p:spPr/>
        <p:txBody>
          <a:bodyPr/>
          <a:lstStyle/>
          <a:p>
            <a:fld id="{D4045FB0-5EAC-49C2-A7A1-C763FDD81356}" type="slidenum">
              <a:rPr lang="sv-SE" smtClean="0"/>
              <a:pPr/>
              <a:t>21</a:t>
            </a:fld>
            <a:endParaRPr lang="sv-SE"/>
          </a:p>
        </p:txBody>
      </p:sp>
    </p:spTree>
    <p:extLst>
      <p:ext uri="{BB962C8B-B14F-4D97-AF65-F5344CB8AC3E}">
        <p14:creationId xmlns:p14="http://schemas.microsoft.com/office/powerpoint/2010/main" val="1541773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2022-11-23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2022-11-23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2022-11-23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2022-11-23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2022-11-23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2022-11-23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2022-11-23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2022-11-23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2022-11-23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2022-11-23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2022-11-23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2022-11-23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2022-11-23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2022-11-23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2022-11-23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2022-11-23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2022-11-23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2022-11-23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2022-11-23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2022-11-23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2022-11-23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2022-11-23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2022-11-23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2022-11-23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socialstyrelsen.se/statistik-och-data/oppna-jamforelser/socialtjanst/aldreomsorg/vad-tycker-de-aldre-om-aldreomsorgen/"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ocialstyrelsen.se/statistik-och-data/oppna-jamforelser/socialtjanst/aldreomsorg/vad-tycker-de-aldre-om-aldreomsorgen/"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a:xfrm>
            <a:off x="784342" y="2059055"/>
            <a:ext cx="7772400" cy="533833"/>
          </a:xfrm>
        </p:spPr>
        <p:txBody>
          <a:bodyPr/>
          <a:lstStyle/>
          <a:p>
            <a:r>
              <a:rPr lang="sv-SE" dirty="0"/>
              <a:t>Vad tycker de äldre om äldreomsorgen? 2022</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Ängelholm</a:t>
            </a:r>
            <a:endParaRPr lang="sv-SE" dirty="0"/>
          </a:p>
          <a:p>
            <a:r>
              <a:rPr lang="sv-SE" dirty="0"/>
              <a:t>Särskilt boende</a:t>
            </a:r>
          </a:p>
        </p:txBody>
      </p:sp>
      <p:pic>
        <p:nvPicPr>
          <p:cNvPr id="5" name="Platshållare för bild 4">
            <a:extLs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Sammantagen nöjdhet</a:t>
            </a:r>
          </a:p>
        </p:txBody>
      </p:sp>
      <p:sp>
        <p:nvSpPr>
          <p:cNvPr id="4" name="Platshållare för bild 3">
            <a:extLst>
              <a:ext uri="{C183D7F6-B498-43B3-948B-1728B52AA6E4}">
                <adec:decorative xmlns:adec="http://schemas.microsoft.com/office/drawing/2017/decorative" val="1"/>
              </a:ext>
            </a:extLst>
          </p:cNvPr>
          <p:cNvSpPr>
            <a:spLocks noGrp="1"/>
          </p:cNvSpPr>
          <p:nvPr>
            <p:ph type="pic" sz="quarter" idx="13"/>
          </p:nvPr>
        </p:nvSpPr>
        <p:spPr/>
      </p:sp>
      <p:pic>
        <p:nvPicPr>
          <p:cNvPr id="6" name="Platshållare för bild 4">
            <a:extLs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4166553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591264"/>
            <a:ext cx="7646278" cy="1099121"/>
          </a:xfrm>
        </p:spPr>
        <p:txBody>
          <a:bodyPr/>
          <a:lstStyle/>
          <a:p>
            <a:r>
              <a:rPr lang="sv-SE" spc="-30" dirty="0"/>
              <a:t>Hur nöjd eller missnöjd är du </a:t>
            </a:r>
            <a:br>
              <a:rPr lang="sv-SE" spc="-30" dirty="0"/>
            </a:br>
            <a:r>
              <a:rPr lang="sv-SE" spc="-30" dirty="0"/>
              <a:t>sammantaget med ditt äldreboende? </a:t>
            </a:r>
            <a:br>
              <a:rPr lang="sv-SE" dirty="0"/>
            </a:br>
            <a:endParaRPr lang="sv-SE" spc="-50" dirty="0"/>
          </a:p>
        </p:txBody>
      </p:sp>
      <p:sp>
        <p:nvSpPr>
          <p:cNvPr id="9" name="Platshållare för innehåll 3"/>
          <p:cNvSpPr txBox="1">
            <a:spLocks/>
          </p:cNvSpPr>
          <p:nvPr/>
        </p:nvSpPr>
        <p:spPr>
          <a:xfrm>
            <a:off x="829008" y="1587066"/>
            <a:ext cx="5934778" cy="571720"/>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sz="1800" i="1" dirty="0">
                <a:solidFill>
                  <a:schemeClr val="tx1"/>
                </a:solidFill>
              </a:rPr>
              <a:t>Positiva svar = Mycket nöjd eller Ganska nöjd</a:t>
            </a:r>
            <a:br>
              <a:rPr lang="sv-SE" sz="1800" i="1" dirty="0">
                <a:solidFill>
                  <a:schemeClr val="tx1"/>
                </a:solidFill>
              </a:rPr>
            </a:br>
            <a:r>
              <a:rPr lang="sv-SE" sz="1800" i="1" dirty="0">
                <a:solidFill>
                  <a:schemeClr val="tx1"/>
                </a:solidFill>
              </a:rPr>
              <a:t>Andel positiva svar i kommunen</a:t>
            </a:r>
          </a:p>
          <a:p>
            <a:pPr lvl="1"/>
            <a:endParaRPr lang="sv-SE" sz="1800" dirty="0">
              <a:solidFill>
                <a:schemeClr val="tx1"/>
              </a:solidFill>
            </a:endParaRPr>
          </a:p>
        </p:txBody>
      </p:sp>
      <p:graphicFrame>
        <p:nvGraphicFramePr>
          <p:cNvPr id="17" name="Diagram 13" descr="Stapeldiagram"/>
          <p:cNvGraphicFramePr>
            <a:graphicFrameLocks/>
          </p:cNvGraphicFramePr>
          <p:nvPr>
            <p:extLst>
              <p:ext uri="{D42A27DB-BD31-4B8C-83A1-F6EECF244321}">
                <p14:modId xmlns:p14="http://schemas.microsoft.com/office/powerpoint/2010/main" val="743076345"/>
              </p:ext>
            </p:extLst>
          </p:nvPr>
        </p:nvGraphicFramePr>
        <p:xfrm>
          <a:off x="801688" y="2175029"/>
          <a:ext cx="6958800" cy="381320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6"/>
          <p:cNvSpPr txBox="1"/>
          <p:nvPr/>
        </p:nvSpPr>
        <p:spPr>
          <a:xfrm>
            <a:off x="965200" y="2383194"/>
            <a:ext cx="596900" cy="253916"/>
          </a:xfrm>
          <a:prstGeom prst="rect">
            <a:avLst/>
          </a:prstGeom>
          <a:noFill/>
        </p:spPr>
        <p:txBody>
          <a:bodyPr wrap="square" rtlCol="0">
            <a:spAutoFit/>
          </a:bodyPr>
          <a:lstStyle/>
          <a:p>
            <a:r>
              <a:rPr lang="sv-SE" sz="1050" dirty="0"/>
              <a:t>Totalt</a:t>
            </a:r>
          </a:p>
        </p:txBody>
      </p:sp>
      <p:sp>
        <p:nvSpPr>
          <p:cNvPr id="8" name="textruta 7"/>
          <p:cNvSpPr txBox="1"/>
          <p:nvPr/>
        </p:nvSpPr>
        <p:spPr>
          <a:xfrm>
            <a:off x="965200" y="2959249"/>
            <a:ext cx="476722" cy="253916"/>
          </a:xfrm>
          <a:prstGeom prst="rect">
            <a:avLst/>
          </a:prstGeom>
          <a:noFill/>
        </p:spPr>
        <p:txBody>
          <a:bodyPr wrap="square" rtlCol="0">
            <a:spAutoFit/>
          </a:bodyPr>
          <a:lstStyle/>
          <a:p>
            <a:r>
              <a:rPr lang="sv-SE" sz="1050" dirty="0"/>
              <a:t>Män</a:t>
            </a:r>
          </a:p>
        </p:txBody>
      </p:sp>
      <p:sp>
        <p:nvSpPr>
          <p:cNvPr id="10" name="textruta 9"/>
          <p:cNvSpPr txBox="1"/>
          <p:nvPr/>
        </p:nvSpPr>
        <p:spPr>
          <a:xfrm>
            <a:off x="965200" y="3254040"/>
            <a:ext cx="654655" cy="253916"/>
          </a:xfrm>
          <a:prstGeom prst="rect">
            <a:avLst/>
          </a:prstGeom>
          <a:noFill/>
        </p:spPr>
        <p:txBody>
          <a:bodyPr wrap="square" rtlCol="0">
            <a:spAutoFit/>
          </a:bodyPr>
          <a:lstStyle/>
          <a:p>
            <a:r>
              <a:rPr lang="sv-SE" sz="1050" dirty="0"/>
              <a:t>Kvinnor</a:t>
            </a:r>
          </a:p>
        </p:txBody>
      </p:sp>
      <p:sp>
        <p:nvSpPr>
          <p:cNvPr id="11" name="textruta 10"/>
          <p:cNvSpPr txBox="1"/>
          <p:nvPr/>
        </p:nvSpPr>
        <p:spPr>
          <a:xfrm>
            <a:off x="953183" y="3756887"/>
            <a:ext cx="2313454" cy="415498"/>
          </a:xfrm>
          <a:prstGeom prst="rect">
            <a:avLst/>
          </a:prstGeom>
          <a:noFill/>
        </p:spPr>
        <p:txBody>
          <a:bodyPr wrap="none" rtlCol="0">
            <a:spAutoFit/>
          </a:bodyPr>
          <a:lstStyle/>
          <a:p>
            <a:r>
              <a:rPr lang="sv-SE" sz="1050" dirty="0"/>
              <a:t>Svarande är den äldre själv eller </a:t>
            </a:r>
          </a:p>
          <a:p>
            <a:r>
              <a:rPr lang="sv-SE" sz="1050" dirty="0"/>
              <a:t>ihop med någon</a:t>
            </a:r>
          </a:p>
        </p:txBody>
      </p:sp>
      <p:sp>
        <p:nvSpPr>
          <p:cNvPr id="18" name="textruta 17"/>
          <p:cNvSpPr txBox="1"/>
          <p:nvPr/>
        </p:nvSpPr>
        <p:spPr>
          <a:xfrm>
            <a:off x="953183" y="4161841"/>
            <a:ext cx="2422768" cy="415498"/>
          </a:xfrm>
          <a:prstGeom prst="rect">
            <a:avLst/>
          </a:prstGeom>
          <a:noFill/>
        </p:spPr>
        <p:txBody>
          <a:bodyPr wrap="square" rtlCol="0">
            <a:spAutoFit/>
          </a:bodyPr>
          <a:lstStyle/>
          <a:p>
            <a:r>
              <a:rPr lang="sv-SE" sz="1050" dirty="0"/>
              <a:t>Svarande är någon annan än den</a:t>
            </a:r>
          </a:p>
          <a:p>
            <a:r>
              <a:rPr lang="sv-SE" sz="1050" dirty="0"/>
              <a:t>äldre</a:t>
            </a:r>
          </a:p>
        </p:txBody>
      </p:sp>
      <p:sp>
        <p:nvSpPr>
          <p:cNvPr id="19" name="textruta 18"/>
          <p:cNvSpPr txBox="1"/>
          <p:nvPr/>
        </p:nvSpPr>
        <p:spPr>
          <a:xfrm>
            <a:off x="953183" y="4783571"/>
            <a:ext cx="885487" cy="253916"/>
          </a:xfrm>
          <a:prstGeom prst="rect">
            <a:avLst/>
          </a:prstGeom>
          <a:noFill/>
        </p:spPr>
        <p:txBody>
          <a:bodyPr wrap="square" rtlCol="0">
            <a:spAutoFit/>
          </a:bodyPr>
          <a:lstStyle/>
          <a:p>
            <a:r>
              <a:rPr lang="sv-SE" sz="1050" dirty="0"/>
              <a:t>Enskild regi</a:t>
            </a:r>
          </a:p>
        </p:txBody>
      </p:sp>
      <p:sp>
        <p:nvSpPr>
          <p:cNvPr id="20" name="textruta 19"/>
          <p:cNvSpPr txBox="1"/>
          <p:nvPr/>
        </p:nvSpPr>
        <p:spPr>
          <a:xfrm>
            <a:off x="927197" y="5065671"/>
            <a:ext cx="1029449" cy="253916"/>
          </a:xfrm>
          <a:prstGeom prst="rect">
            <a:avLst/>
          </a:prstGeom>
          <a:noFill/>
        </p:spPr>
        <p:txBody>
          <a:bodyPr wrap="none" rtlCol="0">
            <a:spAutoFit/>
          </a:bodyPr>
          <a:lstStyle/>
          <a:p>
            <a:r>
              <a:rPr lang="sv-SE" sz="1050" dirty="0"/>
              <a:t>Offentlig regi</a:t>
            </a:r>
          </a:p>
        </p:txBody>
      </p:sp>
      <p:sp>
        <p:nvSpPr>
          <p:cNvPr id="14" name="Platshållare för sidfot 13"/>
          <p:cNvSpPr>
            <a:spLocks noGrp="1"/>
          </p:cNvSpPr>
          <p:nvPr>
            <p:ph type="ftr" sz="quarter" idx="3"/>
          </p:nvPr>
        </p:nvSpPr>
        <p:spPr/>
        <p:txBody>
          <a:bodyPr/>
          <a:lstStyle/>
          <a:p>
            <a:r>
              <a:rPr lang="sv-SE" dirty="0"/>
              <a:t>Källa: Socialstyrelsen, Vad tycker de äldre om äldreomsorgen? 2022</a:t>
            </a:r>
          </a:p>
        </p:txBody>
      </p:sp>
      <p:sp>
        <p:nvSpPr>
          <p:cNvPr id="13" name="Platshållare för bildnummer 12"/>
          <p:cNvSpPr>
            <a:spLocks noGrp="1"/>
          </p:cNvSpPr>
          <p:nvPr>
            <p:ph type="sldNum" sz="quarter" idx="12"/>
          </p:nvPr>
        </p:nvSpPr>
        <p:spPr/>
        <p:txBody>
          <a:bodyPr/>
          <a:lstStyle/>
          <a:p>
            <a:fld id="{F3A1DABF-CD59-47A1-8187-10F3203EF599}" type="slidenum">
              <a:rPr lang="sv-SE" smtClean="0"/>
              <a:pPr/>
              <a:t>11</a:t>
            </a:fld>
            <a:endParaRPr lang="sv-SE"/>
          </a:p>
        </p:txBody>
      </p:sp>
    </p:spTree>
    <p:extLst>
      <p:ext uri="{BB962C8B-B14F-4D97-AF65-F5344CB8AC3E}">
        <p14:creationId xmlns:p14="http://schemas.microsoft.com/office/powerpoint/2010/main" val="3024781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Kommunen jämfört med länet och riket</a:t>
            </a:r>
          </a:p>
        </p:txBody>
      </p:sp>
      <p:sp>
        <p:nvSpPr>
          <p:cNvPr id="4" name="Platshållare för bild 3">
            <a:extLst>
              <a:ext uri="{C183D7F6-B498-43B3-948B-1728B52AA6E4}">
                <adec:decorative xmlns:adec="http://schemas.microsoft.com/office/drawing/2017/decorative" val="1"/>
              </a:ext>
            </a:extLst>
          </p:cNvPr>
          <p:cNvSpPr>
            <a:spLocks noGrp="1"/>
          </p:cNvSpPr>
          <p:nvPr>
            <p:ph type="pic" sz="quarter" idx="13"/>
          </p:nvPr>
        </p:nvSpPr>
        <p:spPr/>
      </p:sp>
      <p:pic>
        <p:nvPicPr>
          <p:cNvPr id="6" name="Platshållare för bild 4">
            <a:extLs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1518825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2112" y="558265"/>
            <a:ext cx="6905403" cy="1080035"/>
          </a:xfrm>
        </p:spPr>
        <p:txBody>
          <a:bodyPr wrap="square"/>
          <a:lstStyle/>
          <a:p>
            <a:pPr marR="0" lvl="1" indent="0" algn="l" defTabSz="914400" rtl="0" eaLnBrk="1" fontAlgn="auto" latinLnBrk="0" hangingPunct="1">
              <a:lnSpc>
                <a:spcPct val="100000"/>
              </a:lnSpc>
              <a:spcBef>
                <a:spcPts val="0"/>
              </a:spcBef>
              <a:spcAft>
                <a:spcPts val="0"/>
              </a:spcAft>
              <a:buClrTx/>
              <a:buSzTx/>
              <a:buFontTx/>
              <a:buNone/>
              <a:tabLst/>
              <a:defRPr/>
            </a:pPr>
            <a:r>
              <a:rPr lang="sv-SE" sz="3300" b="1" kern="1200" dirty="0">
                <a:solidFill>
                  <a:schemeClr val="accent4"/>
                </a:solidFill>
                <a:latin typeface="+mj-lt"/>
                <a:ea typeface="+mj-ea"/>
                <a:cs typeface="+mj-cs"/>
              </a:rPr>
              <a:t>Boendemiljö</a:t>
            </a:r>
            <a:br>
              <a:rPr lang="sv-SE" dirty="0"/>
            </a:br>
            <a:r>
              <a:rPr lang="sv-SE" sz="1600" i="1" kern="1200" dirty="0">
                <a:solidFill>
                  <a:schemeClr val="tx1"/>
                </a:solidFill>
                <a:latin typeface="Century Gothic"/>
                <a:ea typeface="+mn-ea"/>
                <a:cs typeface="+mn-cs"/>
              </a:rPr>
              <a:t>Positiva svar = Ja</a:t>
            </a:r>
            <a:br>
              <a:rPr lang="sv-SE" sz="1600" i="1" kern="1200" dirty="0">
                <a:solidFill>
                  <a:schemeClr val="tx1"/>
                </a:solidFill>
                <a:latin typeface="Century Gothic"/>
                <a:ea typeface="+mn-ea"/>
                <a:cs typeface="+mn-cs"/>
              </a:rPr>
            </a:br>
            <a:r>
              <a:rPr lang="sv-SE" sz="1600" i="1" kern="1200" dirty="0">
                <a:solidFill>
                  <a:schemeClr val="tx1"/>
                </a:solidFill>
                <a:latin typeface="Century Gothic"/>
                <a:ea typeface="+mn-ea"/>
                <a:cs typeface="+mn-cs"/>
              </a:rPr>
              <a:t>Andel positiva svar i kommunen jämfört med länet och riket</a:t>
            </a:r>
          </a:p>
        </p:txBody>
      </p:sp>
      <p:graphicFrame>
        <p:nvGraphicFramePr>
          <p:cNvPr id="9" name="Diagram 15" descr="Stapeldiagram"/>
          <p:cNvGraphicFramePr>
            <a:graphicFrameLocks/>
          </p:cNvGraphicFramePr>
          <p:nvPr>
            <p:extLst>
              <p:ext uri="{D42A27DB-BD31-4B8C-83A1-F6EECF244321}">
                <p14:modId xmlns:p14="http://schemas.microsoft.com/office/powerpoint/2010/main" val="2333635147"/>
              </p:ext>
            </p:extLst>
          </p:nvPr>
        </p:nvGraphicFramePr>
        <p:xfrm>
          <a:off x="812112" y="1638300"/>
          <a:ext cx="6917156" cy="4405247"/>
        </p:xfrm>
        <a:graphic>
          <a:graphicData uri="http://schemas.openxmlformats.org/drawingml/2006/chart">
            <c:chart xmlns:c="http://schemas.openxmlformats.org/drawingml/2006/chart" xmlns:r="http://schemas.openxmlformats.org/officeDocument/2006/relationships" r:id="rId3"/>
          </a:graphicData>
        </a:graphic>
      </p:graphicFrame>
      <p:sp>
        <p:nvSpPr>
          <p:cNvPr id="7" name="Platshållare för sidfot 6"/>
          <p:cNvSpPr>
            <a:spLocks noGrp="1"/>
          </p:cNvSpPr>
          <p:nvPr>
            <p:ph type="ftr" sz="quarter" idx="3"/>
          </p:nvPr>
        </p:nvSpPr>
        <p:spPr/>
        <p:txBody>
          <a:bodyPr/>
          <a:lstStyle/>
          <a:p>
            <a:r>
              <a:rPr lang="sv-SE" dirty="0"/>
              <a:t>Källa: Socialstyrelsen, Vad tycker de äldre om äldreomsorgen? 2022</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13</a:t>
            </a:fld>
            <a:endParaRPr lang="sv-SE"/>
          </a:p>
        </p:txBody>
      </p:sp>
    </p:spTree>
    <p:extLst>
      <p:ext uri="{BB962C8B-B14F-4D97-AF65-F5344CB8AC3E}">
        <p14:creationId xmlns:p14="http://schemas.microsoft.com/office/powerpoint/2010/main" val="684884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547" y="934481"/>
            <a:ext cx="7698711" cy="1058627"/>
          </a:xfrm>
        </p:spPr>
        <p:txBody>
          <a:bodyPr/>
          <a:lstStyle/>
          <a:p>
            <a:r>
              <a:rPr lang="sv-SE" dirty="0"/>
              <a:t>Mat och måltidsmiljö</a:t>
            </a:r>
            <a:br>
              <a:rPr lang="sv-SE" dirty="0"/>
            </a:br>
            <a:r>
              <a:rPr lang="sv-SE" sz="1600" b="0" i="1" dirty="0">
                <a:solidFill>
                  <a:schemeClr val="tx1"/>
                </a:solidFill>
              </a:rPr>
              <a:t>Positiva svar = Mycket bra eller Ganska bra och Ja, alltid eller Oftast</a:t>
            </a:r>
            <a:br>
              <a:rPr lang="sv-SE" sz="1600" b="0" i="1" dirty="0">
                <a:solidFill>
                  <a:schemeClr val="tx1"/>
                </a:solidFill>
              </a:rPr>
            </a:br>
            <a:r>
              <a:rPr lang="sv-SE" sz="1600" b="0" i="1" dirty="0">
                <a:solidFill>
                  <a:schemeClr val="tx1"/>
                </a:solidFill>
              </a:rPr>
              <a:t>Andel positiva svar i kommunen jämfört med länet och riket</a:t>
            </a:r>
            <a:endParaRPr lang="sv-SE" b="0" dirty="0">
              <a:solidFill>
                <a:schemeClr val="tx1"/>
              </a:solidFill>
            </a:endParaRPr>
          </a:p>
        </p:txBody>
      </p:sp>
      <p:graphicFrame>
        <p:nvGraphicFramePr>
          <p:cNvPr id="14" name="Diagram 16" descr="Stapeldiagram"/>
          <p:cNvGraphicFramePr>
            <a:graphicFrameLocks/>
          </p:cNvGraphicFramePr>
          <p:nvPr>
            <p:extLst>
              <p:ext uri="{D42A27DB-BD31-4B8C-83A1-F6EECF244321}">
                <p14:modId xmlns:p14="http://schemas.microsoft.com/office/powerpoint/2010/main" val="2206060805"/>
              </p:ext>
            </p:extLst>
          </p:nvPr>
        </p:nvGraphicFramePr>
        <p:xfrm>
          <a:off x="803547" y="1993108"/>
          <a:ext cx="6934347" cy="379809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ruta 1"/>
          <p:cNvSpPr txBox="1"/>
          <p:nvPr/>
        </p:nvSpPr>
        <p:spPr>
          <a:xfrm>
            <a:off x="962160" y="2438787"/>
            <a:ext cx="2528464"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a:p>
            <a:r>
              <a:rPr lang="sv-SE" sz="1000" i="1" dirty="0"/>
              <a:t>Mycket bra / Ganska bra </a:t>
            </a:r>
          </a:p>
          <a:p>
            <a:endParaRPr lang="sv-SE" sz="1050" dirty="0"/>
          </a:p>
        </p:txBody>
      </p:sp>
      <p:sp>
        <p:nvSpPr>
          <p:cNvPr id="11" name="textruta 1"/>
          <p:cNvSpPr txBox="1"/>
          <p:nvPr/>
        </p:nvSpPr>
        <p:spPr>
          <a:xfrm>
            <a:off x="962158" y="3829650"/>
            <a:ext cx="2528465" cy="89255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a:p>
            <a:r>
              <a:rPr lang="sv-SE" sz="1000" i="1" dirty="0"/>
              <a:t>Ja, alltid / Oftast </a:t>
            </a:r>
          </a:p>
          <a:p>
            <a:endParaRPr lang="sv-SE" sz="1050" dirty="0"/>
          </a:p>
        </p:txBody>
      </p:sp>
      <p:sp>
        <p:nvSpPr>
          <p:cNvPr id="9" name="Platshållare för sidfot 8"/>
          <p:cNvSpPr>
            <a:spLocks noGrp="1"/>
          </p:cNvSpPr>
          <p:nvPr>
            <p:ph type="ftr" sz="quarter" idx="3"/>
          </p:nvPr>
        </p:nvSpPr>
        <p:spPr/>
        <p:txBody>
          <a:bodyPr/>
          <a:lstStyle/>
          <a:p>
            <a:r>
              <a:rPr lang="sv-SE" dirty="0"/>
              <a:t>Källa: Socialstyrelsen, Vad tycker de äldre om äldreomsorgen? 2022</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Tree>
    <p:extLst>
      <p:ext uri="{BB962C8B-B14F-4D97-AF65-F5344CB8AC3E}">
        <p14:creationId xmlns:p14="http://schemas.microsoft.com/office/powerpoint/2010/main" val="330731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4" y="294871"/>
            <a:ext cx="7133656" cy="1724429"/>
          </a:xfrm>
        </p:spPr>
        <p:txBody>
          <a:bodyPr/>
          <a:lstStyle/>
          <a:p>
            <a:r>
              <a:rPr lang="sv-SE" dirty="0"/>
              <a:t>Aktiviteter och möjlighet att komma utomhus</a:t>
            </a:r>
            <a:r>
              <a:rPr lang="sv-SE" sz="1600" b="0" i="1" dirty="0">
                <a:solidFill>
                  <a:srgbClr val="002B45"/>
                </a:solidFill>
              </a:rPr>
              <a:t> </a:t>
            </a:r>
            <a:br>
              <a:rPr lang="sv-SE" sz="1600" b="0" i="1" dirty="0">
                <a:solidFill>
                  <a:srgbClr val="002B45"/>
                </a:solidFill>
              </a:rPr>
            </a:br>
            <a:r>
              <a:rPr lang="sv-SE" sz="1600" b="0" i="1" dirty="0">
                <a:solidFill>
                  <a:schemeClr val="tx1"/>
                </a:solidFill>
              </a:rPr>
              <a:t>Positiva svar = Mycket nöjd/bra eller Ganska nöjd/bra och Mer än tidigare eller Ingen skillnad mot tidigare</a:t>
            </a:r>
            <a:br>
              <a:rPr lang="sv-SE" sz="1600" b="0" i="1" dirty="0">
                <a:solidFill>
                  <a:schemeClr val="tx1"/>
                </a:solidFill>
              </a:rPr>
            </a:br>
            <a:r>
              <a:rPr lang="sv-SE" sz="1600" b="0" i="1" dirty="0">
                <a:solidFill>
                  <a:schemeClr val="tx1"/>
                </a:solidFill>
              </a:rPr>
              <a:t>Andel positiva svar i kommunen jämfört med länet och riket</a:t>
            </a:r>
            <a:endParaRPr lang="sv-SE" dirty="0">
              <a:solidFill>
                <a:schemeClr val="tx1"/>
              </a:solidFill>
            </a:endParaRPr>
          </a:p>
        </p:txBody>
      </p:sp>
      <p:graphicFrame>
        <p:nvGraphicFramePr>
          <p:cNvPr id="13" name="Diagram 20" descr="Stapeldiagram"/>
          <p:cNvGraphicFramePr>
            <a:graphicFrameLocks/>
          </p:cNvGraphicFramePr>
          <p:nvPr>
            <p:extLst>
              <p:ext uri="{D42A27DB-BD31-4B8C-83A1-F6EECF244321}">
                <p14:modId xmlns:p14="http://schemas.microsoft.com/office/powerpoint/2010/main" val="4070546536"/>
              </p:ext>
            </p:extLst>
          </p:nvPr>
        </p:nvGraphicFramePr>
        <p:xfrm>
          <a:off x="820800" y="2019300"/>
          <a:ext cx="6959600" cy="37719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1"/>
          <p:cNvSpPr txBox="1"/>
          <p:nvPr/>
        </p:nvSpPr>
        <p:spPr>
          <a:xfrm>
            <a:off x="965537" y="2383874"/>
            <a:ext cx="2739771" cy="89255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a:p>
            <a:r>
              <a:rPr lang="sv-SE" sz="1000" i="1" dirty="0"/>
              <a:t>Mycket nöjd / Ganska nöjd </a:t>
            </a:r>
          </a:p>
          <a:p>
            <a:endParaRPr lang="sv-SE" sz="1050" dirty="0"/>
          </a:p>
        </p:txBody>
      </p:sp>
      <p:sp>
        <p:nvSpPr>
          <p:cNvPr id="9" name="textruta 1"/>
          <p:cNvSpPr txBox="1"/>
          <p:nvPr/>
        </p:nvSpPr>
        <p:spPr>
          <a:xfrm>
            <a:off x="965537" y="3290846"/>
            <a:ext cx="2755673"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a:p>
            <a:r>
              <a:rPr lang="sv-SE" sz="1000" i="1" dirty="0"/>
              <a:t>Mycket bra / Ganska bra </a:t>
            </a:r>
          </a:p>
          <a:p>
            <a:endParaRPr lang="sv-SE" sz="1050" dirty="0"/>
          </a:p>
        </p:txBody>
      </p:sp>
      <p:sp>
        <p:nvSpPr>
          <p:cNvPr id="10" name="textruta 1"/>
          <p:cNvSpPr txBox="1"/>
          <p:nvPr/>
        </p:nvSpPr>
        <p:spPr>
          <a:xfrm>
            <a:off x="965537" y="4280288"/>
            <a:ext cx="2755673" cy="7232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ofta har du under coronapandemin varit utomhus jämfört med tidigare?</a:t>
            </a:r>
          </a:p>
          <a:p>
            <a:r>
              <a:rPr lang="sv-SE" sz="1000" i="1" dirty="0"/>
              <a:t>Mer än tidigare/Ingen skillnad mot tidigare</a:t>
            </a:r>
          </a:p>
        </p:txBody>
      </p:sp>
      <p:sp>
        <p:nvSpPr>
          <p:cNvPr id="11" name="Platshållare för sidfot 10"/>
          <p:cNvSpPr>
            <a:spLocks noGrp="1"/>
          </p:cNvSpPr>
          <p:nvPr>
            <p:ph type="ftr" sz="quarter" idx="3"/>
          </p:nvPr>
        </p:nvSpPr>
        <p:spPr/>
        <p:txBody>
          <a:bodyPr/>
          <a:lstStyle/>
          <a:p>
            <a:r>
              <a:rPr lang="sv-SE" dirty="0"/>
              <a:t>Källa: Socialstyrelsen, Vad tycker de äldre om äldreomsorgen? 2022</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4" y="770020"/>
            <a:ext cx="7120956" cy="1025413"/>
          </a:xfrm>
        </p:spPr>
        <p:txBody>
          <a:bodyPr/>
          <a:lstStyle/>
          <a:p>
            <a:r>
              <a:rPr lang="sv-SE" dirty="0"/>
              <a:t>Hjälpens utförande</a:t>
            </a:r>
            <a:r>
              <a:rPr lang="sv-SE" sz="1600" b="0" i="1" dirty="0">
                <a:solidFill>
                  <a:srgbClr val="002B45"/>
                </a:solidFill>
              </a:rPr>
              <a:t> </a:t>
            </a:r>
            <a:br>
              <a:rPr lang="sv-SE" sz="1600" b="0" i="1" dirty="0">
                <a:solidFill>
                  <a:srgbClr val="002B45"/>
                </a:solidFill>
              </a:rPr>
            </a:br>
            <a:r>
              <a:rPr lang="sv-SE" sz="1600" b="0" i="1" dirty="0">
                <a:solidFill>
                  <a:srgbClr val="000000"/>
                </a:solidFill>
              </a:rPr>
              <a:t>Positiva svar = Ja, alltid eller Oftast</a:t>
            </a:r>
            <a:br>
              <a:rPr lang="sv-SE" sz="1600" b="0" i="1" dirty="0">
                <a:solidFill>
                  <a:srgbClr val="000000"/>
                </a:solidFill>
              </a:rPr>
            </a:br>
            <a:r>
              <a:rPr lang="sv-SE" sz="1600" b="0" i="1" dirty="0">
                <a:solidFill>
                  <a:srgbClr val="000000"/>
                </a:solidFill>
              </a:rPr>
              <a:t>Andel positiva svar i kommunen jämfört med länet och riket</a:t>
            </a:r>
            <a:br>
              <a:rPr lang="sv-SE" sz="1600" b="0" i="1" dirty="0">
                <a:solidFill>
                  <a:srgbClr val="002B45"/>
                </a:solidFill>
              </a:rPr>
            </a:br>
            <a:br>
              <a:rPr lang="sv-SE" sz="1600" b="0" i="1" dirty="0">
                <a:solidFill>
                  <a:srgbClr val="002B45"/>
                </a:solidFill>
              </a:rPr>
            </a:br>
            <a:endParaRPr lang="sv-SE" dirty="0"/>
          </a:p>
        </p:txBody>
      </p:sp>
      <p:graphicFrame>
        <p:nvGraphicFramePr>
          <p:cNvPr id="14" name="Diagram 17" descr="Stapeldiagram"/>
          <p:cNvGraphicFramePr>
            <a:graphicFrameLocks/>
          </p:cNvGraphicFramePr>
          <p:nvPr>
            <p:extLst>
              <p:ext uri="{D42A27DB-BD31-4B8C-83A1-F6EECF244321}">
                <p14:modId xmlns:p14="http://schemas.microsoft.com/office/powerpoint/2010/main" val="2964979595"/>
              </p:ext>
            </p:extLst>
          </p:nvPr>
        </p:nvGraphicFramePr>
        <p:xfrm>
          <a:off x="803547" y="1795435"/>
          <a:ext cx="6942974" cy="399576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ruta 1"/>
          <p:cNvSpPr txBox="1"/>
          <p:nvPr/>
        </p:nvSpPr>
        <p:spPr>
          <a:xfrm>
            <a:off x="918941" y="2170798"/>
            <a:ext cx="2719795"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a:p>
            <a:r>
              <a:rPr lang="sv-SE" sz="1000" i="1" dirty="0"/>
              <a:t>Ja, alltid / Oftast </a:t>
            </a:r>
          </a:p>
          <a:p>
            <a:endParaRPr lang="sv-SE" sz="1050" dirty="0"/>
          </a:p>
        </p:txBody>
      </p:sp>
      <p:sp>
        <p:nvSpPr>
          <p:cNvPr id="11" name="textruta 1"/>
          <p:cNvSpPr txBox="1"/>
          <p:nvPr/>
        </p:nvSpPr>
        <p:spPr>
          <a:xfrm>
            <a:off x="969834" y="3048293"/>
            <a:ext cx="2735249" cy="90024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a:p>
            <a:r>
              <a:rPr lang="sv-SE" sz="1000" i="1" dirty="0"/>
              <a:t>Ja, alltid / Oftast </a:t>
            </a:r>
          </a:p>
        </p:txBody>
      </p:sp>
      <p:sp>
        <p:nvSpPr>
          <p:cNvPr id="12" name="textruta 1"/>
          <p:cNvSpPr txBox="1"/>
          <p:nvPr/>
        </p:nvSpPr>
        <p:spPr>
          <a:xfrm>
            <a:off x="985737" y="4162320"/>
            <a:ext cx="2719346"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a:t>
            </a:r>
          </a:p>
          <a:p>
            <a:r>
              <a:rPr lang="sv-SE" sz="1000" i="1" dirty="0"/>
              <a:t>Ja, alltid / Oftast </a:t>
            </a:r>
            <a:r>
              <a:rPr lang="sv-SE" sz="1000" dirty="0"/>
              <a:t> </a:t>
            </a:r>
          </a:p>
        </p:txBody>
      </p:sp>
      <p:sp>
        <p:nvSpPr>
          <p:cNvPr id="10" name="Platshållare för sidfot 9"/>
          <p:cNvSpPr>
            <a:spLocks noGrp="1"/>
          </p:cNvSpPr>
          <p:nvPr>
            <p:ph type="ftr" sz="quarter" idx="3"/>
          </p:nvPr>
        </p:nvSpPr>
        <p:spPr/>
        <p:txBody>
          <a:bodyPr/>
          <a:lstStyle/>
          <a:p>
            <a:r>
              <a:rPr lang="sv-SE" dirty="0"/>
              <a:t>Källa: Socialstyrelsen, Vad tycker de äldre om äldreomsorgen? 2022</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Tree>
    <p:extLst>
      <p:ext uri="{BB962C8B-B14F-4D97-AF65-F5344CB8AC3E}">
        <p14:creationId xmlns:p14="http://schemas.microsoft.com/office/powerpoint/2010/main" val="3944025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4" y="750770"/>
            <a:ext cx="7171756" cy="1031989"/>
          </a:xfrm>
        </p:spPr>
        <p:txBody>
          <a:bodyPr/>
          <a:lstStyle/>
          <a:p>
            <a:r>
              <a:rPr lang="sv-SE"/>
              <a:t>Bemötande</a:t>
            </a:r>
            <a:br>
              <a:rPr lang="sv-SE" sz="1600" b="0" i="1" dirty="0">
                <a:solidFill>
                  <a:srgbClr val="002B45"/>
                </a:solidFill>
              </a:rPr>
            </a:br>
            <a:r>
              <a:rPr lang="sv-SE" sz="1600" b="0" i="1" dirty="0">
                <a:solidFill>
                  <a:srgbClr val="000000"/>
                </a:solidFill>
              </a:rPr>
              <a:t>Positiva svar = Ja, alltid eller Oftast</a:t>
            </a:r>
            <a:br>
              <a:rPr lang="sv-SE" sz="1600" b="0" i="1" dirty="0">
                <a:solidFill>
                  <a:srgbClr val="000000"/>
                </a:solidFill>
              </a:rPr>
            </a:br>
            <a:r>
              <a:rPr lang="sv-SE" sz="1600" b="0" i="1" dirty="0">
                <a:solidFill>
                  <a:srgbClr val="000000"/>
                </a:solidFill>
              </a:rPr>
              <a:t>Andel positiva svar i kommunen jämfört med länet och riket</a:t>
            </a:r>
            <a:endParaRPr lang="sv-SE" dirty="0"/>
          </a:p>
        </p:txBody>
      </p:sp>
      <p:graphicFrame>
        <p:nvGraphicFramePr>
          <p:cNvPr id="12" name="Diagram 18" descr="Stapeldiagram"/>
          <p:cNvGraphicFramePr>
            <a:graphicFrameLocks noGrp="1"/>
          </p:cNvGraphicFramePr>
          <p:nvPr>
            <p:ph sz="quarter" idx="13"/>
            <p:extLst>
              <p:ext uri="{D42A27DB-BD31-4B8C-83A1-F6EECF244321}">
                <p14:modId xmlns:p14="http://schemas.microsoft.com/office/powerpoint/2010/main" val="1894851440"/>
              </p:ext>
            </p:extLst>
          </p:nvPr>
        </p:nvGraphicFramePr>
        <p:xfrm>
          <a:off x="820800" y="1782761"/>
          <a:ext cx="6925721" cy="371634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ruta 1"/>
          <p:cNvSpPr txBox="1"/>
          <p:nvPr/>
        </p:nvSpPr>
        <p:spPr>
          <a:xfrm>
            <a:off x="962109" y="2442388"/>
            <a:ext cx="2719346"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a:p>
            <a:r>
              <a:rPr lang="sv-SE" sz="1000" i="1" dirty="0"/>
              <a:t>Ja, alltid / Oftast </a:t>
            </a:r>
          </a:p>
          <a:p>
            <a:endParaRPr lang="sv-SE" sz="1050" dirty="0"/>
          </a:p>
        </p:txBody>
      </p:sp>
      <p:sp>
        <p:nvSpPr>
          <p:cNvPr id="10" name="textruta 1"/>
          <p:cNvSpPr txBox="1"/>
          <p:nvPr/>
        </p:nvSpPr>
        <p:spPr>
          <a:xfrm>
            <a:off x="969565" y="3840680"/>
            <a:ext cx="2751646" cy="89255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a:p>
            <a:r>
              <a:rPr lang="sv-SE" sz="1000" i="1" dirty="0"/>
              <a:t>Ja, alltid / Oftast </a:t>
            </a:r>
          </a:p>
          <a:p>
            <a:endParaRPr lang="sv-SE" sz="1050" dirty="0"/>
          </a:p>
        </p:txBody>
      </p:sp>
      <p:sp>
        <p:nvSpPr>
          <p:cNvPr id="9" name="Platshållare för sidfot 8"/>
          <p:cNvSpPr>
            <a:spLocks noGrp="1"/>
          </p:cNvSpPr>
          <p:nvPr>
            <p:ph type="ftr" sz="quarter" idx="3"/>
          </p:nvPr>
        </p:nvSpPr>
        <p:spPr/>
        <p:txBody>
          <a:bodyPr/>
          <a:lstStyle/>
          <a:p>
            <a:r>
              <a:rPr lang="sv-SE" dirty="0"/>
              <a:t>Källa: Socialstyrelsen, Vad tycker de äldre om äldreomsorgen? 2022</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Tree>
    <p:extLst>
      <p:ext uri="{BB962C8B-B14F-4D97-AF65-F5344CB8AC3E}">
        <p14:creationId xmlns:p14="http://schemas.microsoft.com/office/powerpoint/2010/main" val="4007812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93018"/>
            <a:ext cx="7082856" cy="1478681"/>
          </a:xfrm>
        </p:spPr>
        <p:txBody>
          <a:bodyPr/>
          <a:lstStyle/>
          <a:p>
            <a:r>
              <a:rPr lang="sv-SE" dirty="0"/>
              <a:t>Trygghet och förtroende</a:t>
            </a:r>
            <a:r>
              <a:rPr lang="sv-SE" sz="1600" b="0" i="1" dirty="0">
                <a:solidFill>
                  <a:srgbClr val="002B45"/>
                </a:solidFill>
              </a:rPr>
              <a:t> </a:t>
            </a:r>
            <a:br>
              <a:rPr lang="sv-SE" sz="1600" b="0" i="1" dirty="0">
                <a:solidFill>
                  <a:srgbClr val="002B45"/>
                </a:solidFill>
              </a:rPr>
            </a:br>
            <a:r>
              <a:rPr lang="sv-SE" sz="1600" b="0" i="1" dirty="0">
                <a:solidFill>
                  <a:srgbClr val="000000"/>
                </a:solidFill>
              </a:rPr>
              <a:t>Positiva svar = Mycket tryggt eller Ganska tryggt och Ja, för alla eller Ja, för flertalet</a:t>
            </a:r>
            <a:br>
              <a:rPr lang="sv-SE" sz="1600" b="0" i="1" dirty="0">
                <a:solidFill>
                  <a:srgbClr val="000000"/>
                </a:solidFill>
              </a:rPr>
            </a:br>
            <a:r>
              <a:rPr lang="sv-SE" sz="1600" b="0" i="1" dirty="0">
                <a:solidFill>
                  <a:srgbClr val="000000"/>
                </a:solidFill>
              </a:rPr>
              <a:t>Andel positiva svar i kommunen jämfört med länet och riket</a:t>
            </a:r>
            <a:endParaRPr lang="sv-SE" dirty="0"/>
          </a:p>
        </p:txBody>
      </p:sp>
      <p:graphicFrame>
        <p:nvGraphicFramePr>
          <p:cNvPr id="12" name="Diagram 19" descr="Stapeldiagram"/>
          <p:cNvGraphicFramePr>
            <a:graphicFrameLocks noGrp="1"/>
          </p:cNvGraphicFramePr>
          <p:nvPr>
            <p:ph sz="quarter" idx="13"/>
            <p:extLst>
              <p:ext uri="{D42A27DB-BD31-4B8C-83A1-F6EECF244321}">
                <p14:modId xmlns:p14="http://schemas.microsoft.com/office/powerpoint/2010/main" val="3005456638"/>
              </p:ext>
            </p:extLst>
          </p:nvPr>
        </p:nvGraphicFramePr>
        <p:xfrm>
          <a:off x="803844" y="2004164"/>
          <a:ext cx="6959600" cy="404103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1"/>
          <p:cNvSpPr txBox="1"/>
          <p:nvPr/>
        </p:nvSpPr>
        <p:spPr>
          <a:xfrm>
            <a:off x="946204" y="2469397"/>
            <a:ext cx="2727297"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a:p>
            <a:r>
              <a:rPr lang="sv-SE" sz="1000" i="1" dirty="0"/>
              <a:t>Mycket tryggt / Ganska tryggt </a:t>
            </a:r>
          </a:p>
          <a:p>
            <a:endParaRPr lang="sv-SE" sz="1050" dirty="0"/>
          </a:p>
        </p:txBody>
      </p:sp>
      <p:sp>
        <p:nvSpPr>
          <p:cNvPr id="9" name="textruta 1"/>
          <p:cNvSpPr txBox="1"/>
          <p:nvPr/>
        </p:nvSpPr>
        <p:spPr>
          <a:xfrm>
            <a:off x="946204" y="4236178"/>
            <a:ext cx="2743201" cy="90024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a:p>
            <a:r>
              <a:rPr lang="sv-SE" sz="1000" i="1" dirty="0"/>
              <a:t>Ja, för alla i personalen / Ja, för flertalet i personalen </a:t>
            </a:r>
          </a:p>
          <a:p>
            <a:endParaRPr lang="sv-SE" sz="1050" dirty="0"/>
          </a:p>
        </p:txBody>
      </p:sp>
      <p:sp>
        <p:nvSpPr>
          <p:cNvPr id="10" name="Platshållare för sidfot 9"/>
          <p:cNvSpPr>
            <a:spLocks noGrp="1"/>
          </p:cNvSpPr>
          <p:nvPr>
            <p:ph type="ftr" sz="quarter" idx="3"/>
          </p:nvPr>
        </p:nvSpPr>
        <p:spPr/>
        <p:txBody>
          <a:bodyPr/>
          <a:lstStyle/>
          <a:p>
            <a:r>
              <a:rPr lang="sv-SE" dirty="0"/>
              <a:t>Källa: Socialstyrelsen, Vad tycker de äldre om äldreomsorgen? 2022</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18</a:t>
            </a:fld>
            <a:endParaRPr lang="sv-SE"/>
          </a:p>
        </p:txBody>
      </p:sp>
    </p:spTree>
    <p:extLst>
      <p:ext uri="{BB962C8B-B14F-4D97-AF65-F5344CB8AC3E}">
        <p14:creationId xmlns:p14="http://schemas.microsoft.com/office/powerpoint/2010/main" val="3737573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22300"/>
            <a:ext cx="7136998" cy="1282699"/>
          </a:xfrm>
        </p:spPr>
        <p:txBody>
          <a:bodyPr/>
          <a:lstStyle/>
          <a:p>
            <a:r>
              <a:rPr lang="sv-SE" dirty="0"/>
              <a:t>Ensamhet</a:t>
            </a:r>
            <a:r>
              <a:rPr lang="sv-SE" sz="1600" b="0" i="1" dirty="0">
                <a:solidFill>
                  <a:srgbClr val="002B45"/>
                </a:solidFill>
              </a:rPr>
              <a:t> </a:t>
            </a:r>
            <a:br>
              <a:rPr lang="sv-SE" sz="1600" b="0" i="1" dirty="0">
                <a:solidFill>
                  <a:srgbClr val="002B45"/>
                </a:solidFill>
              </a:rPr>
            </a:br>
            <a:r>
              <a:rPr lang="sv-SE" sz="1600" b="0" i="1" dirty="0">
                <a:solidFill>
                  <a:srgbClr val="000000"/>
                </a:solidFill>
              </a:rPr>
              <a:t>Positiva svar = Nej och Mindre än tidigare eller Ingen skillnad mot tidigare </a:t>
            </a:r>
            <a:br>
              <a:rPr lang="sv-SE" sz="1600" b="0" i="1" dirty="0">
                <a:solidFill>
                  <a:srgbClr val="000000"/>
                </a:solidFill>
              </a:rPr>
            </a:br>
            <a:r>
              <a:rPr lang="sv-SE" sz="1600" b="0" i="1" dirty="0">
                <a:solidFill>
                  <a:srgbClr val="000000"/>
                </a:solidFill>
              </a:rPr>
              <a:t>Andel positiva svar i kommunen jämfört med länet och riket</a:t>
            </a:r>
            <a:endParaRPr lang="sv-SE" dirty="0"/>
          </a:p>
        </p:txBody>
      </p:sp>
      <p:graphicFrame>
        <p:nvGraphicFramePr>
          <p:cNvPr id="13" name="Diagram 15" descr="Stapeldiagram"/>
          <p:cNvGraphicFramePr>
            <a:graphicFrameLocks noGrp="1"/>
          </p:cNvGraphicFramePr>
          <p:nvPr>
            <p:ph sz="quarter" idx="13"/>
            <p:extLst>
              <p:ext uri="{D42A27DB-BD31-4B8C-83A1-F6EECF244321}">
                <p14:modId xmlns:p14="http://schemas.microsoft.com/office/powerpoint/2010/main" val="900691982"/>
              </p:ext>
            </p:extLst>
          </p:nvPr>
        </p:nvGraphicFramePr>
        <p:xfrm>
          <a:off x="803844" y="1904999"/>
          <a:ext cx="6909759" cy="401320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ruta 1"/>
          <p:cNvSpPr txBox="1"/>
          <p:nvPr/>
        </p:nvSpPr>
        <p:spPr>
          <a:xfrm>
            <a:off x="951748" y="4072523"/>
            <a:ext cx="2692063" cy="88485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000000"/>
                </a:solidFill>
                <a:effectLst/>
                <a:uLnTx/>
                <a:uFillTx/>
                <a:latin typeface="Century Gothic"/>
                <a:ea typeface="+mn-ea"/>
                <a:cs typeface="+mn-cs"/>
              </a:rPr>
              <a:t>I vilken utsträckning har du under </a:t>
            </a:r>
            <a:r>
              <a:rPr kumimoji="0" lang="sv-SE" sz="1050" b="0" i="0" u="none" strike="noStrike" kern="1200" cap="none" spc="0" normalizeH="0" baseline="0" noProof="0" dirty="0" err="1">
                <a:ln>
                  <a:noFill/>
                </a:ln>
                <a:solidFill>
                  <a:srgbClr val="000000"/>
                </a:solidFill>
                <a:effectLst/>
                <a:uLnTx/>
                <a:uFillTx/>
                <a:latin typeface="Century Gothic"/>
                <a:ea typeface="+mn-ea"/>
                <a:cs typeface="+mn-cs"/>
              </a:rPr>
              <a:t>coronapandemin</a:t>
            </a:r>
            <a:r>
              <a:rPr kumimoji="0" lang="sv-SE" sz="1050" b="0" i="0" u="none" strike="noStrike" kern="1200" cap="none" spc="0" normalizeH="0" baseline="0" noProof="0" dirty="0">
                <a:ln>
                  <a:noFill/>
                </a:ln>
                <a:solidFill>
                  <a:srgbClr val="000000"/>
                </a:solidFill>
                <a:effectLst/>
                <a:uLnTx/>
                <a:uFillTx/>
                <a:latin typeface="Century Gothic"/>
                <a:ea typeface="+mn-ea"/>
                <a:cs typeface="+mn-cs"/>
              </a:rPr>
              <a:t> besvärats av ensamhet jämfört med tidigare?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1" u="none" strike="noStrike" kern="1200" cap="none" spc="0" normalizeH="0" baseline="0" noProof="0" dirty="0">
                <a:ln>
                  <a:noFill/>
                </a:ln>
                <a:solidFill>
                  <a:srgbClr val="000000"/>
                </a:solidFill>
                <a:effectLst/>
                <a:uLnTx/>
                <a:uFillTx/>
                <a:latin typeface="Century Gothic"/>
                <a:ea typeface="+mn-ea"/>
                <a:cs typeface="+mn-cs"/>
              </a:rPr>
              <a:t>Mindre än tidigare/Ingen skillnad mot tidigare</a:t>
            </a:r>
          </a:p>
        </p:txBody>
      </p:sp>
      <p:sp>
        <p:nvSpPr>
          <p:cNvPr id="12" name="textruta 1">
            <a:extLst>
              <a:ext uri="{FF2B5EF4-FFF2-40B4-BE49-F238E27FC236}">
                <a16:creationId xmlns:a16="http://schemas.microsoft.com/office/drawing/2014/main" id="{A222C05F-636B-49FD-AD67-85162CF8DF76}"/>
              </a:ext>
            </a:extLst>
          </p:cNvPr>
          <p:cNvSpPr txBox="1"/>
          <p:nvPr/>
        </p:nvSpPr>
        <p:spPr>
          <a:xfrm>
            <a:off x="1053389" y="2496936"/>
            <a:ext cx="2692063"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000000"/>
                </a:solidFill>
                <a:effectLst/>
                <a:uLnTx/>
                <a:uFillTx/>
                <a:latin typeface="Century Gothic"/>
                <a:ea typeface="+mn-ea"/>
                <a:cs typeface="+mn-cs"/>
              </a:rPr>
              <a:t>Händer det att du besväras av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000000"/>
                </a:solidFill>
                <a:effectLst/>
                <a:uLnTx/>
                <a:uFillTx/>
                <a:latin typeface="Century Gothic"/>
                <a:ea typeface="+mn-ea"/>
                <a:cs typeface="+mn-cs"/>
              </a:rPr>
              <a:t>ensamhet?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1" u="none" strike="noStrike" kern="1200" cap="none" spc="0" normalizeH="0" baseline="0" noProof="0" dirty="0">
                <a:ln>
                  <a:noFill/>
                </a:ln>
                <a:solidFill>
                  <a:srgbClr val="000000"/>
                </a:solidFill>
                <a:effectLst/>
                <a:uLnTx/>
                <a:uFillTx/>
                <a:latin typeface="Century Gothic"/>
                <a:ea typeface="+mn-ea"/>
                <a:cs typeface="+mn-cs"/>
              </a:rPr>
              <a:t>Nej </a:t>
            </a:r>
          </a:p>
        </p:txBody>
      </p:sp>
      <p:sp>
        <p:nvSpPr>
          <p:cNvPr id="11" name="Platshållare för sidfot 10"/>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2B45"/>
                </a:solidFill>
                <a:effectLst/>
                <a:uLnTx/>
                <a:uFillTx/>
                <a:latin typeface="Century Gothic"/>
                <a:ea typeface="+mn-ea"/>
                <a:cs typeface="+mn-cs"/>
              </a:rPr>
              <a:t>Källa: Socialstyrelsen, Vad tycker de äldre om äldreomsorgen? 2022</a:t>
            </a:r>
          </a:p>
        </p:txBody>
      </p:sp>
      <p:sp>
        <p:nvSpPr>
          <p:cNvPr id="8" name="Platshållare för bildnumm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1DABF-CD59-47A1-8187-10F3203EF599}" type="slidenum">
              <a:rPr kumimoji="0" lang="sv-SE" sz="900" b="0" i="0" u="none" strike="noStrike" kern="1200" cap="none" spc="0" normalizeH="0" baseline="0" noProof="0" smtClean="0">
                <a:ln>
                  <a:noFill/>
                </a:ln>
                <a:solidFill>
                  <a:srgbClr val="002B45"/>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900" b="0" i="0" u="none" strike="noStrike" kern="1200" cap="none" spc="0" normalizeH="0" baseline="0" noProof="0">
              <a:ln>
                <a:noFill/>
              </a:ln>
              <a:solidFill>
                <a:srgbClr val="002B45"/>
              </a:solidFill>
              <a:effectLst/>
              <a:uLnTx/>
              <a:uFillTx/>
              <a:latin typeface="Century Gothic"/>
              <a:ea typeface="+mn-ea"/>
              <a:cs typeface="+mn-cs"/>
            </a:endParaRPr>
          </a:p>
        </p:txBody>
      </p:sp>
    </p:spTree>
    <p:extLst>
      <p:ext uri="{BB962C8B-B14F-4D97-AF65-F5344CB8AC3E}">
        <p14:creationId xmlns:p14="http://schemas.microsoft.com/office/powerpoint/2010/main" val="1859918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568171"/>
            <a:ext cx="6951600" cy="585925"/>
          </a:xfrm>
        </p:spPr>
        <p:txBody>
          <a:bodyPr/>
          <a:lstStyle/>
          <a:p>
            <a:r>
              <a:rPr lang="sv-SE" spc="-30" dirty="0"/>
              <a:t>Resultaten för er kommun</a:t>
            </a:r>
          </a:p>
        </p:txBody>
      </p:sp>
      <p:sp>
        <p:nvSpPr>
          <p:cNvPr id="4" name="Platshållare för innehåll 3"/>
          <p:cNvSpPr>
            <a:spLocks noGrp="1"/>
          </p:cNvSpPr>
          <p:nvPr>
            <p:ph type="body" sz="quarter" idx="13"/>
          </p:nvPr>
        </p:nvSpPr>
        <p:spPr>
          <a:xfrm>
            <a:off x="801688" y="1251751"/>
            <a:ext cx="7285869" cy="4483224"/>
          </a:xfrm>
        </p:spPr>
        <p:txBody>
          <a:bodyPr/>
          <a:lstStyle/>
          <a:p>
            <a:pPr lvl="0"/>
            <a:r>
              <a:rPr lang="sv-SE" sz="1900" b="0" dirty="0">
                <a:solidFill>
                  <a:srgbClr val="002B45"/>
                </a:solidFill>
              </a:rPr>
              <a:t>Det här är en sammanställning av några av er kommuns resultat från undersökningen.</a:t>
            </a:r>
            <a:br>
              <a:rPr lang="sv-SE" sz="1900" b="0" dirty="0">
                <a:solidFill>
                  <a:srgbClr val="002B45"/>
                </a:solidFill>
              </a:rPr>
            </a:br>
            <a:br>
              <a:rPr lang="sv-SE" sz="1900" b="0" dirty="0">
                <a:solidFill>
                  <a:srgbClr val="002B45"/>
                </a:solidFill>
              </a:rPr>
            </a:br>
            <a:r>
              <a:rPr lang="sv-SE" sz="1900" b="0" dirty="0">
                <a:solidFill>
                  <a:srgbClr val="002B45"/>
                </a:solidFill>
              </a:rPr>
              <a:t>Först visas några bakgrundsfrågor som beskriver deltagarna. I resultatredovisningen visas först frågan om den sammantagna nöjdheten fördelat på kön, vem som svarat och regiform.</a:t>
            </a:r>
            <a:r>
              <a:rPr lang="sv-SE" sz="1900" b="0" dirty="0">
                <a:solidFill>
                  <a:srgbClr val="000000"/>
                </a:solidFill>
              </a:rPr>
              <a:t> </a:t>
            </a:r>
            <a:r>
              <a:rPr lang="sv-SE" sz="1900" b="0" dirty="0">
                <a:solidFill>
                  <a:srgbClr val="002B45"/>
                </a:solidFill>
              </a:rPr>
              <a:t>Därefter presenteras era resultat jämfört med ert län och riket. I sista delen presenteras era resultat för i år jämfört med era resultat två tidigare år (2020 och 2019). </a:t>
            </a:r>
            <a:br>
              <a:rPr lang="sv-SE" sz="1900" b="0" dirty="0">
                <a:solidFill>
                  <a:srgbClr val="002B45"/>
                </a:solidFill>
              </a:rPr>
            </a:br>
            <a:br>
              <a:rPr lang="sv-SE" sz="1900" b="0" dirty="0">
                <a:solidFill>
                  <a:srgbClr val="002B45"/>
                </a:solidFill>
              </a:rPr>
            </a:br>
            <a:r>
              <a:rPr lang="sv-SE" sz="1900" b="0" dirty="0">
                <a:solidFill>
                  <a:srgbClr val="002B45"/>
                </a:solidFill>
              </a:rPr>
              <a:t>Enkäten och mer information om undersökningen finns på:</a:t>
            </a:r>
          </a:p>
          <a:p>
            <a:pPr lvl="0"/>
            <a:r>
              <a:rPr lang="sv-SE" sz="1900" b="0" dirty="0">
                <a:solidFill>
                  <a:srgbClr val="002B45"/>
                </a:solidFill>
                <a:hlinkClick r:id="rId2">
                  <a:extLst>
                    <a:ext uri="{A12FA001-AC4F-418D-AE19-62706E023703}">
                      <ahyp:hlinkClr xmlns:ahyp="http://schemas.microsoft.com/office/drawing/2018/hyperlinkcolor" val="tx"/>
                    </a:ext>
                  </a:extLst>
                </a:hlinkClick>
              </a:rPr>
              <a:t>https://www.socialstyrelsen.se/statistik-och-data/oppna-jamforelser/socialtjanst/aldreomsorg/vad-tycker-de-aldre-om-aldreomsorgen/</a:t>
            </a:r>
            <a:endParaRPr lang="sv-SE" sz="1900" dirty="0">
              <a:solidFill>
                <a:srgbClr val="000000"/>
              </a:solidFill>
            </a:endParaRPr>
          </a:p>
        </p:txBody>
      </p:sp>
      <p:sp>
        <p:nvSpPr>
          <p:cNvPr id="8" name="Platshållare för sidfot 7"/>
          <p:cNvSpPr>
            <a:spLocks noGrp="1"/>
          </p:cNvSpPr>
          <p:nvPr>
            <p:ph type="ftr" sz="quarter" idx="3"/>
          </p:nvPr>
        </p:nvSpPr>
        <p:spPr/>
        <p:txBody>
          <a:bodyPr/>
          <a:lstStyle/>
          <a:p>
            <a:r>
              <a:rPr lang="sv-SE" dirty="0"/>
              <a:t>Källa: Socialstyrelsen, Vad tycker de äldre om äldreomsorgen? 2022</a:t>
            </a: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14832"/>
            <a:ext cx="7108256" cy="1042939"/>
          </a:xfrm>
        </p:spPr>
        <p:txBody>
          <a:bodyPr/>
          <a:lstStyle/>
          <a:p>
            <a:r>
              <a:rPr lang="sv-SE" dirty="0"/>
              <a:t>Tillgänglighet</a:t>
            </a:r>
            <a:br>
              <a:rPr lang="sv-SE" sz="1600" b="0" i="1" dirty="0">
                <a:solidFill>
                  <a:srgbClr val="002B45"/>
                </a:solidFill>
              </a:rPr>
            </a:br>
            <a:r>
              <a:rPr lang="sv-SE" sz="1600" b="0" i="1" dirty="0">
                <a:solidFill>
                  <a:srgbClr val="000000"/>
                </a:solidFill>
              </a:rPr>
              <a:t>Positiva svar = Mycket lätt eller Ganska lätt</a:t>
            </a:r>
            <a:br>
              <a:rPr lang="sv-SE" sz="1600" b="0" i="1" dirty="0">
                <a:solidFill>
                  <a:srgbClr val="000000"/>
                </a:solidFill>
              </a:rPr>
            </a:br>
            <a:r>
              <a:rPr lang="sv-SE" sz="1600" b="0" i="1" dirty="0">
                <a:solidFill>
                  <a:srgbClr val="000000"/>
                </a:solidFill>
              </a:rPr>
              <a:t>Andel positiva svar i kommunen jämfört med länet och riket</a:t>
            </a:r>
            <a:endParaRPr lang="sv-SE" dirty="0"/>
          </a:p>
        </p:txBody>
      </p:sp>
      <p:graphicFrame>
        <p:nvGraphicFramePr>
          <p:cNvPr id="13" name="Diagram 21" descr="Stapeldiagram"/>
          <p:cNvGraphicFramePr>
            <a:graphicFrameLocks/>
          </p:cNvGraphicFramePr>
          <p:nvPr>
            <p:extLst>
              <p:ext uri="{D42A27DB-BD31-4B8C-83A1-F6EECF244321}">
                <p14:modId xmlns:p14="http://schemas.microsoft.com/office/powerpoint/2010/main" val="970230254"/>
              </p:ext>
            </p:extLst>
          </p:nvPr>
        </p:nvGraphicFramePr>
        <p:xfrm>
          <a:off x="820800" y="1657771"/>
          <a:ext cx="6959600" cy="413342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1"/>
          <p:cNvSpPr txBox="1"/>
          <p:nvPr/>
        </p:nvSpPr>
        <p:spPr>
          <a:xfrm>
            <a:off x="988063" y="2101849"/>
            <a:ext cx="2733147"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a:p>
            <a:r>
              <a:rPr lang="sv-SE" sz="1000" i="1" dirty="0"/>
              <a:t>Mycket lätt / Ganska lätt  </a:t>
            </a:r>
          </a:p>
          <a:p>
            <a:endParaRPr lang="sv-SE" sz="1050" dirty="0"/>
          </a:p>
        </p:txBody>
      </p:sp>
      <p:sp>
        <p:nvSpPr>
          <p:cNvPr id="10" name="textruta 1"/>
          <p:cNvSpPr txBox="1"/>
          <p:nvPr/>
        </p:nvSpPr>
        <p:spPr>
          <a:xfrm>
            <a:off x="1003300" y="3142971"/>
            <a:ext cx="2683165"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a:p>
            <a:r>
              <a:rPr lang="sv-SE" sz="1000" i="1" dirty="0"/>
              <a:t>Mycket lätt / Ganska lätt  </a:t>
            </a:r>
          </a:p>
          <a:p>
            <a:endParaRPr lang="sv-SE" sz="1050" dirty="0"/>
          </a:p>
        </p:txBody>
      </p:sp>
      <p:sp>
        <p:nvSpPr>
          <p:cNvPr id="11" name="textruta 1"/>
          <p:cNvSpPr txBox="1"/>
          <p:nvPr/>
        </p:nvSpPr>
        <p:spPr>
          <a:xfrm>
            <a:off x="1003300" y="4184093"/>
            <a:ext cx="2752653" cy="89255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a:p>
            <a:r>
              <a:rPr lang="sv-SE" sz="1000" i="1" dirty="0"/>
              <a:t>Mycket lätt / Ganska lätt  </a:t>
            </a:r>
          </a:p>
          <a:p>
            <a:endParaRPr lang="sv-SE" sz="1050" dirty="0"/>
          </a:p>
        </p:txBody>
      </p:sp>
      <p:sp>
        <p:nvSpPr>
          <p:cNvPr id="9" name="Platshållare för sidfot 8"/>
          <p:cNvSpPr>
            <a:spLocks noGrp="1"/>
          </p:cNvSpPr>
          <p:nvPr>
            <p:ph type="ftr" sz="quarter" idx="3"/>
          </p:nvPr>
        </p:nvSpPr>
        <p:spPr/>
        <p:txBody>
          <a:bodyPr/>
          <a:lstStyle/>
          <a:p>
            <a:r>
              <a:rPr lang="sv-SE" dirty="0"/>
              <a:t>Källa: Socialstyrelsen, Vad tycker de äldre om äldreomsorgen? 2022</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20</a:t>
            </a:fld>
            <a:endParaRPr lang="sv-SE"/>
          </a:p>
        </p:txBody>
      </p:sp>
    </p:spTree>
    <p:extLst>
      <p:ext uri="{BB962C8B-B14F-4D97-AF65-F5344CB8AC3E}">
        <p14:creationId xmlns:p14="http://schemas.microsoft.com/office/powerpoint/2010/main" val="612517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4" y="901700"/>
            <a:ext cx="7120956" cy="1081038"/>
          </a:xfrm>
        </p:spPr>
        <p:txBody>
          <a:bodyPr/>
          <a:lstStyle/>
          <a:p>
            <a:r>
              <a:rPr lang="sv-SE" dirty="0"/>
              <a:t>Hjälpen i sin helhet</a:t>
            </a:r>
            <a:r>
              <a:rPr lang="sv-SE" sz="1600" b="0" i="1" dirty="0">
                <a:solidFill>
                  <a:srgbClr val="002B45"/>
                </a:solidFill>
              </a:rPr>
              <a:t>  </a:t>
            </a:r>
            <a:r>
              <a:rPr lang="sv-SE" dirty="0"/>
              <a:t>och synpunkter</a:t>
            </a:r>
            <a:br>
              <a:rPr lang="sv-SE" sz="1600" b="0" i="1" dirty="0">
                <a:solidFill>
                  <a:srgbClr val="002B45"/>
                </a:solidFill>
              </a:rPr>
            </a:br>
            <a:r>
              <a:rPr lang="sv-SE" sz="1600" b="0" i="1" dirty="0">
                <a:solidFill>
                  <a:srgbClr val="000000"/>
                </a:solidFill>
              </a:rPr>
              <a:t>Positiva svar = Mycket nöjd eller Ganska nöjd och Ja</a:t>
            </a:r>
            <a:br>
              <a:rPr lang="sv-SE" sz="1600" b="0" i="1" dirty="0">
                <a:solidFill>
                  <a:srgbClr val="000000"/>
                </a:solidFill>
              </a:rPr>
            </a:br>
            <a:r>
              <a:rPr lang="sv-SE" sz="1600" b="0" i="1" dirty="0">
                <a:solidFill>
                  <a:srgbClr val="000000"/>
                </a:solidFill>
              </a:rPr>
              <a:t>Andel positiva svar i kommunen jämfört med länet och riket</a:t>
            </a:r>
            <a:endParaRPr lang="sv-SE" dirty="0"/>
          </a:p>
        </p:txBody>
      </p:sp>
      <p:graphicFrame>
        <p:nvGraphicFramePr>
          <p:cNvPr id="12" name="Diagram 22" descr="Stapeldiagram"/>
          <p:cNvGraphicFramePr>
            <a:graphicFrameLocks noGrp="1"/>
          </p:cNvGraphicFramePr>
          <p:nvPr>
            <p:ph sz="quarter" idx="13"/>
            <p:extLst>
              <p:ext uri="{D42A27DB-BD31-4B8C-83A1-F6EECF244321}">
                <p14:modId xmlns:p14="http://schemas.microsoft.com/office/powerpoint/2010/main" val="814077858"/>
              </p:ext>
            </p:extLst>
          </p:nvPr>
        </p:nvGraphicFramePr>
        <p:xfrm>
          <a:off x="801688" y="1992702"/>
          <a:ext cx="6944833" cy="379849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ruta 1"/>
          <p:cNvSpPr txBox="1"/>
          <p:nvPr/>
        </p:nvSpPr>
        <p:spPr>
          <a:xfrm>
            <a:off x="967587" y="2449387"/>
            <a:ext cx="283666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a:t>
            </a:r>
          </a:p>
          <a:p>
            <a:r>
              <a:rPr lang="sv-SE" sz="1000" i="1" dirty="0"/>
              <a:t>Mycket nöjd / Ganska nöjd </a:t>
            </a:r>
          </a:p>
          <a:p>
            <a:r>
              <a:rPr lang="sv-SE" sz="1050" dirty="0"/>
              <a:t> </a:t>
            </a:r>
          </a:p>
        </p:txBody>
      </p:sp>
      <p:sp>
        <p:nvSpPr>
          <p:cNvPr id="9" name="textruta 1"/>
          <p:cNvSpPr txBox="1"/>
          <p:nvPr/>
        </p:nvSpPr>
        <p:spPr>
          <a:xfrm>
            <a:off x="971936" y="3821448"/>
            <a:ext cx="2789181"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a:p>
            <a:r>
              <a:rPr lang="sv-SE" sz="1000" i="1" dirty="0"/>
              <a:t>Ja</a:t>
            </a:r>
          </a:p>
        </p:txBody>
      </p:sp>
      <p:sp>
        <p:nvSpPr>
          <p:cNvPr id="10" name="Platshållare för sidfot 9"/>
          <p:cNvSpPr>
            <a:spLocks noGrp="1"/>
          </p:cNvSpPr>
          <p:nvPr>
            <p:ph type="ftr" sz="quarter" idx="3"/>
          </p:nvPr>
        </p:nvSpPr>
        <p:spPr/>
        <p:txBody>
          <a:bodyPr/>
          <a:lstStyle/>
          <a:p>
            <a:r>
              <a:rPr lang="sv-SE" dirty="0"/>
              <a:t>Källa: Socialstyrelsen, Vad tycker de äldre om äldreomsorgen? 2022</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21</a:t>
            </a:fld>
            <a:endParaRPr lang="sv-SE"/>
          </a:p>
        </p:txBody>
      </p:sp>
    </p:spTree>
    <p:extLst>
      <p:ext uri="{BB962C8B-B14F-4D97-AF65-F5344CB8AC3E}">
        <p14:creationId xmlns:p14="http://schemas.microsoft.com/office/powerpoint/2010/main" val="2835202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Kommunen – jämförelser mellan åren 2019, 2020 och 2022</a:t>
            </a:r>
          </a:p>
        </p:txBody>
      </p:sp>
      <p:pic>
        <p:nvPicPr>
          <p:cNvPr id="5" name="Platshållare för bild 4">
            <a:extLs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1840283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782709"/>
            <a:ext cx="7646278" cy="632608"/>
          </a:xfrm>
        </p:spPr>
        <p:txBody>
          <a:bodyPr/>
          <a:lstStyle/>
          <a:p>
            <a:r>
              <a:rPr lang="sv-SE" dirty="0"/>
              <a:t>Boende- och måltidsmiljö</a:t>
            </a:r>
            <a:br>
              <a:rPr lang="sv-SE" sz="2800" dirty="0"/>
            </a:br>
            <a:endParaRPr lang="sv-SE" sz="2800" dirty="0"/>
          </a:p>
        </p:txBody>
      </p:sp>
      <p:sp>
        <p:nvSpPr>
          <p:cNvPr id="9" name="Platshållare för innehåll 3"/>
          <p:cNvSpPr txBox="1">
            <a:spLocks/>
          </p:cNvSpPr>
          <p:nvPr/>
        </p:nvSpPr>
        <p:spPr>
          <a:xfrm>
            <a:off x="801686" y="1415317"/>
            <a:ext cx="8240714" cy="598145"/>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sz="1600" i="1" dirty="0">
                <a:solidFill>
                  <a:schemeClr val="tx1"/>
                </a:solidFill>
              </a:rPr>
              <a:t>Positiva svar = Ja, Mycket bra och Ganska bra samt Ja, alltid och Oftast </a:t>
            </a:r>
          </a:p>
          <a:p>
            <a:pPr lvl="1"/>
            <a:r>
              <a:rPr lang="sv-SE" sz="1600" i="1" dirty="0">
                <a:solidFill>
                  <a:schemeClr val="tx1"/>
                </a:solidFill>
              </a:rPr>
              <a:t>Andel positiva svar i kommunen – jämfört med tidigare år</a:t>
            </a:r>
            <a:endParaRPr lang="sv-SE" sz="1600" dirty="0">
              <a:solidFill>
                <a:schemeClr val="tx1"/>
              </a:solidFill>
            </a:endParaRPr>
          </a:p>
          <a:p>
            <a:pPr lvl="1"/>
            <a:endParaRPr lang="sv-SE" sz="2000" i="1" dirty="0">
              <a:solidFill>
                <a:schemeClr val="tx1"/>
              </a:solidFill>
            </a:endParaRPr>
          </a:p>
          <a:p>
            <a:pPr lvl="1"/>
            <a:r>
              <a:rPr lang="sv-SE" sz="2000" i="1" dirty="0">
                <a:solidFill>
                  <a:schemeClr val="tx1"/>
                </a:solidFill>
              </a:rPr>
              <a:t>Andel positiva svar i stadsdelen</a:t>
            </a:r>
            <a:endParaRPr lang="sv-SE" sz="2000" dirty="0">
              <a:solidFill>
                <a:schemeClr val="tx1"/>
              </a:solidFill>
            </a:endParaRPr>
          </a:p>
        </p:txBody>
      </p:sp>
      <p:graphicFrame>
        <p:nvGraphicFramePr>
          <p:cNvPr id="7" name="Diagram 24" descr="Stapeldiagram"/>
          <p:cNvGraphicFramePr>
            <a:graphicFrameLocks/>
          </p:cNvGraphicFramePr>
          <p:nvPr>
            <p:extLst>
              <p:ext uri="{D42A27DB-BD31-4B8C-83A1-F6EECF244321}">
                <p14:modId xmlns:p14="http://schemas.microsoft.com/office/powerpoint/2010/main" val="1063113413"/>
              </p:ext>
            </p:extLst>
          </p:nvPr>
        </p:nvGraphicFramePr>
        <p:xfrm>
          <a:off x="801686" y="2087726"/>
          <a:ext cx="7367528" cy="368612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ruta 2"/>
          <p:cNvSpPr txBox="1"/>
          <p:nvPr/>
        </p:nvSpPr>
        <p:spPr>
          <a:xfrm>
            <a:off x="893742" y="2464319"/>
            <a:ext cx="2952668" cy="400110"/>
          </a:xfrm>
          <a:prstGeom prst="rect">
            <a:avLst/>
          </a:prstGeom>
          <a:noFill/>
        </p:spPr>
        <p:txBody>
          <a:bodyPr wrap="square" rtlCol="0">
            <a:spAutoFit/>
          </a:bodyPr>
          <a:lstStyle/>
          <a:p>
            <a:r>
              <a:rPr lang="sv-SE" sz="1000" dirty="0"/>
              <a:t>Trivs du med ditt rum eller lägenhet?</a:t>
            </a:r>
          </a:p>
          <a:p>
            <a:r>
              <a:rPr lang="sv-SE" sz="1000" i="1" dirty="0"/>
              <a:t>Ja</a:t>
            </a:r>
          </a:p>
        </p:txBody>
      </p:sp>
      <p:sp>
        <p:nvSpPr>
          <p:cNvPr id="5" name="textruta 4"/>
          <p:cNvSpPr txBox="1"/>
          <p:nvPr/>
        </p:nvSpPr>
        <p:spPr>
          <a:xfrm>
            <a:off x="943931" y="3170712"/>
            <a:ext cx="2902974" cy="553998"/>
          </a:xfrm>
          <a:prstGeom prst="rect">
            <a:avLst/>
          </a:prstGeom>
          <a:noFill/>
        </p:spPr>
        <p:txBody>
          <a:bodyPr wrap="square" rtlCol="0">
            <a:spAutoFit/>
          </a:bodyPr>
          <a:lstStyle/>
          <a:p>
            <a:r>
              <a:rPr lang="sv-SE" sz="1000" dirty="0"/>
              <a:t>Är det trivsamt i de gemensamma </a:t>
            </a:r>
          </a:p>
          <a:p>
            <a:r>
              <a:rPr lang="sv-SE" sz="1000" dirty="0"/>
              <a:t>utrymmena?</a:t>
            </a:r>
          </a:p>
          <a:p>
            <a:r>
              <a:rPr lang="sv-SE" sz="1000" i="1" dirty="0"/>
              <a:t>Ja</a:t>
            </a:r>
          </a:p>
        </p:txBody>
      </p:sp>
      <p:sp>
        <p:nvSpPr>
          <p:cNvPr id="10" name="textruta 9"/>
          <p:cNvSpPr txBox="1"/>
          <p:nvPr/>
        </p:nvSpPr>
        <p:spPr>
          <a:xfrm>
            <a:off x="926540" y="3899130"/>
            <a:ext cx="2887072" cy="400110"/>
          </a:xfrm>
          <a:prstGeom prst="rect">
            <a:avLst/>
          </a:prstGeom>
          <a:noFill/>
        </p:spPr>
        <p:txBody>
          <a:bodyPr wrap="square" rtlCol="0">
            <a:spAutoFit/>
          </a:bodyPr>
          <a:lstStyle/>
          <a:p>
            <a:r>
              <a:rPr lang="sv-SE" sz="1000" dirty="0"/>
              <a:t>Hur brukar maten smaka?</a:t>
            </a:r>
          </a:p>
          <a:p>
            <a:r>
              <a:rPr lang="sv-SE" sz="1000" i="1" dirty="0"/>
              <a:t>Mycket bra / Ganska bra</a:t>
            </a:r>
          </a:p>
        </p:txBody>
      </p:sp>
      <p:sp>
        <p:nvSpPr>
          <p:cNvPr id="11" name="textruta 10"/>
          <p:cNvSpPr txBox="1"/>
          <p:nvPr/>
        </p:nvSpPr>
        <p:spPr>
          <a:xfrm>
            <a:off x="926540" y="4759411"/>
            <a:ext cx="2879120" cy="553998"/>
          </a:xfrm>
          <a:prstGeom prst="rect">
            <a:avLst/>
          </a:prstGeom>
          <a:noFill/>
        </p:spPr>
        <p:txBody>
          <a:bodyPr wrap="square" rtlCol="0">
            <a:spAutoFit/>
          </a:bodyPr>
          <a:lstStyle/>
          <a:p>
            <a:r>
              <a:rPr lang="sv-SE" sz="1000" dirty="0"/>
              <a:t>Upplever du att måltiderna på ditt</a:t>
            </a:r>
            <a:br>
              <a:rPr lang="sv-SE" sz="1000" dirty="0"/>
            </a:br>
            <a:r>
              <a:rPr lang="sv-SE" sz="1000" dirty="0"/>
              <a:t>äldreboende är en trevlig stund på dagen?</a:t>
            </a:r>
          </a:p>
          <a:p>
            <a:r>
              <a:rPr lang="sv-SE" sz="1000" i="1" dirty="0"/>
              <a:t>Ja, alltid / Oftast</a:t>
            </a:r>
          </a:p>
        </p:txBody>
      </p:sp>
      <p:sp>
        <p:nvSpPr>
          <p:cNvPr id="13" name="Platshållare för sidfot 12"/>
          <p:cNvSpPr>
            <a:spLocks noGrp="1"/>
          </p:cNvSpPr>
          <p:nvPr>
            <p:ph type="ftr" sz="quarter" idx="3"/>
          </p:nvPr>
        </p:nvSpPr>
        <p:spPr/>
        <p:txBody>
          <a:bodyPr/>
          <a:lstStyle/>
          <a:p>
            <a:r>
              <a:rPr lang="sv-SE" dirty="0"/>
              <a:t>Källa: Socialstyrelsen, Vad tycker de äldre om äldreomsorgen? 2022</a:t>
            </a:r>
          </a:p>
        </p:txBody>
      </p:sp>
      <p:sp>
        <p:nvSpPr>
          <p:cNvPr id="12" name="Platshållare för bildnummer 11"/>
          <p:cNvSpPr>
            <a:spLocks noGrp="1"/>
          </p:cNvSpPr>
          <p:nvPr>
            <p:ph type="sldNum" sz="quarter" idx="12"/>
          </p:nvPr>
        </p:nvSpPr>
        <p:spPr/>
        <p:txBody>
          <a:bodyPr/>
          <a:lstStyle/>
          <a:p>
            <a:fld id="{F3A1DABF-CD59-47A1-8187-10F3203EF599}" type="slidenum">
              <a:rPr lang="sv-SE" smtClean="0"/>
              <a:pPr/>
              <a:t>23</a:t>
            </a:fld>
            <a:endParaRPr lang="sv-SE"/>
          </a:p>
        </p:txBody>
      </p:sp>
    </p:spTree>
    <p:extLst>
      <p:ext uri="{BB962C8B-B14F-4D97-AF65-F5344CB8AC3E}">
        <p14:creationId xmlns:p14="http://schemas.microsoft.com/office/powerpoint/2010/main" val="105307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947733"/>
            <a:ext cx="7646278" cy="467584"/>
          </a:xfrm>
        </p:spPr>
        <p:txBody>
          <a:bodyPr/>
          <a:lstStyle/>
          <a:p>
            <a:r>
              <a:rPr lang="sv-SE" dirty="0"/>
              <a:t>Aktiviteter och komma utomhus</a:t>
            </a:r>
            <a:br>
              <a:rPr lang="sv-SE" sz="2800" dirty="0"/>
            </a:br>
            <a:endParaRPr lang="sv-SE" sz="2800" dirty="0"/>
          </a:p>
        </p:txBody>
      </p:sp>
      <p:sp>
        <p:nvSpPr>
          <p:cNvPr id="9" name="Platshållare för innehåll 3"/>
          <p:cNvSpPr txBox="1">
            <a:spLocks/>
          </p:cNvSpPr>
          <p:nvPr/>
        </p:nvSpPr>
        <p:spPr>
          <a:xfrm>
            <a:off x="801686" y="1434426"/>
            <a:ext cx="8240714" cy="57903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sz="1600" i="1" dirty="0">
                <a:solidFill>
                  <a:schemeClr val="tx1"/>
                </a:solidFill>
              </a:rPr>
              <a:t>Positiva svar = Mycket nöjd och Ganska nöjd samt Mycket bra och Ganska bra </a:t>
            </a:r>
          </a:p>
          <a:p>
            <a:pPr lvl="1"/>
            <a:r>
              <a:rPr lang="sv-SE" sz="1600" i="1" dirty="0">
                <a:solidFill>
                  <a:schemeClr val="tx1"/>
                </a:solidFill>
              </a:rPr>
              <a:t>Andel positiva svar i kommunen – jämfört med tidigare år</a:t>
            </a:r>
            <a:endParaRPr lang="sv-SE" sz="1600" dirty="0">
              <a:solidFill>
                <a:schemeClr val="tx1"/>
              </a:solidFill>
            </a:endParaRPr>
          </a:p>
          <a:p>
            <a:pPr lvl="1"/>
            <a:endParaRPr lang="sv-SE" sz="1600" dirty="0">
              <a:solidFill>
                <a:schemeClr val="tx1"/>
              </a:solidFill>
            </a:endParaRPr>
          </a:p>
          <a:p>
            <a:pPr lvl="1"/>
            <a:endParaRPr lang="sv-SE" sz="2000" i="1" dirty="0">
              <a:solidFill>
                <a:schemeClr val="tx1"/>
              </a:solidFill>
            </a:endParaRPr>
          </a:p>
          <a:p>
            <a:pPr lvl="1"/>
            <a:r>
              <a:rPr lang="sv-SE" sz="2000" i="1" dirty="0">
                <a:solidFill>
                  <a:schemeClr val="tx1"/>
                </a:solidFill>
              </a:rPr>
              <a:t>Andel positiva svar i stadsdelen</a:t>
            </a:r>
            <a:endParaRPr lang="sv-SE" sz="2000" dirty="0">
              <a:solidFill>
                <a:schemeClr val="tx1"/>
              </a:solidFill>
            </a:endParaRPr>
          </a:p>
        </p:txBody>
      </p:sp>
      <p:sp>
        <p:nvSpPr>
          <p:cNvPr id="8" name="textruta 7"/>
          <p:cNvSpPr txBox="1"/>
          <p:nvPr/>
        </p:nvSpPr>
        <p:spPr>
          <a:xfrm>
            <a:off x="958120" y="2534618"/>
            <a:ext cx="3024720" cy="553998"/>
          </a:xfrm>
          <a:prstGeom prst="rect">
            <a:avLst/>
          </a:prstGeom>
          <a:noFill/>
        </p:spPr>
        <p:txBody>
          <a:bodyPr wrap="square" rtlCol="0">
            <a:spAutoFit/>
          </a:bodyPr>
          <a:lstStyle/>
          <a:p>
            <a:r>
              <a:rPr lang="sv-SE" sz="1000" dirty="0"/>
              <a:t>Hur nöjd eller missnöjd är du med de</a:t>
            </a:r>
            <a:br>
              <a:rPr lang="sv-SE" sz="1000" dirty="0"/>
            </a:br>
            <a:r>
              <a:rPr lang="sv-SE" sz="1000" dirty="0"/>
              <a:t>aktiviteter som erbjuds på ditt äldreboende?</a:t>
            </a:r>
          </a:p>
          <a:p>
            <a:r>
              <a:rPr lang="sv-SE" sz="1000" i="1" dirty="0"/>
              <a:t>Mycket nöjd / Ganska nöjd</a:t>
            </a:r>
          </a:p>
        </p:txBody>
      </p:sp>
      <p:sp>
        <p:nvSpPr>
          <p:cNvPr id="6" name="textruta 5"/>
          <p:cNvSpPr txBox="1"/>
          <p:nvPr/>
        </p:nvSpPr>
        <p:spPr>
          <a:xfrm>
            <a:off x="958120" y="4102242"/>
            <a:ext cx="2871169" cy="553998"/>
          </a:xfrm>
          <a:prstGeom prst="rect">
            <a:avLst/>
          </a:prstGeom>
          <a:noFill/>
        </p:spPr>
        <p:txBody>
          <a:bodyPr wrap="square" rtlCol="0">
            <a:spAutoFit/>
          </a:bodyPr>
          <a:lstStyle/>
          <a:p>
            <a:r>
              <a:rPr lang="sv-SE" sz="1000" dirty="0"/>
              <a:t>Är möjligheterna att komma utomhus </a:t>
            </a:r>
          </a:p>
          <a:p>
            <a:r>
              <a:rPr lang="sv-SE" sz="1000" dirty="0"/>
              <a:t>bra eller dåliga?</a:t>
            </a:r>
          </a:p>
          <a:p>
            <a:r>
              <a:rPr lang="sv-SE" sz="1000" i="1" dirty="0"/>
              <a:t>Mycket bra / Ganska bra</a:t>
            </a:r>
          </a:p>
        </p:txBody>
      </p:sp>
      <p:graphicFrame>
        <p:nvGraphicFramePr>
          <p:cNvPr id="7" name="Diagram 24" descr="Stapeldiagram"/>
          <p:cNvGraphicFramePr>
            <a:graphicFrameLocks/>
          </p:cNvGraphicFramePr>
          <p:nvPr>
            <p:extLst>
              <p:ext uri="{D42A27DB-BD31-4B8C-83A1-F6EECF244321}">
                <p14:modId xmlns:p14="http://schemas.microsoft.com/office/powerpoint/2010/main" val="1336408062"/>
              </p:ext>
            </p:extLst>
          </p:nvPr>
        </p:nvGraphicFramePr>
        <p:xfrm>
          <a:off x="801688" y="2047925"/>
          <a:ext cx="7367528" cy="368612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ruta 9">
            <a:extLst>
              <a:ext uri="{FF2B5EF4-FFF2-40B4-BE49-F238E27FC236}">
                <a16:creationId xmlns:a16="http://schemas.microsoft.com/office/drawing/2014/main" id="{0E792E40-02E4-0A66-F51E-0B076170521F}"/>
              </a:ext>
            </a:extLst>
          </p:cNvPr>
          <p:cNvSpPr txBox="1"/>
          <p:nvPr/>
        </p:nvSpPr>
        <p:spPr>
          <a:xfrm>
            <a:off x="958120" y="2646070"/>
            <a:ext cx="3024720" cy="553998"/>
          </a:xfrm>
          <a:prstGeom prst="rect">
            <a:avLst/>
          </a:prstGeom>
          <a:noFill/>
        </p:spPr>
        <p:txBody>
          <a:bodyPr wrap="square" rtlCol="0">
            <a:spAutoFit/>
          </a:bodyPr>
          <a:lstStyle/>
          <a:p>
            <a:r>
              <a:rPr lang="sv-SE" sz="1000" dirty="0"/>
              <a:t>Hur nöjd eller missnöjd är du med de</a:t>
            </a:r>
            <a:br>
              <a:rPr lang="sv-SE" sz="1000" dirty="0"/>
            </a:br>
            <a:r>
              <a:rPr lang="sv-SE" sz="1000" dirty="0"/>
              <a:t>aktiviteter som erbjuds på ditt äldreboende?</a:t>
            </a:r>
          </a:p>
          <a:p>
            <a:r>
              <a:rPr lang="sv-SE" sz="1000" i="1" dirty="0"/>
              <a:t>Mycket nöjd / Ganska nöjd</a:t>
            </a:r>
          </a:p>
        </p:txBody>
      </p:sp>
      <p:sp>
        <p:nvSpPr>
          <p:cNvPr id="11" name="textruta 10">
            <a:extLst>
              <a:ext uri="{FF2B5EF4-FFF2-40B4-BE49-F238E27FC236}">
                <a16:creationId xmlns:a16="http://schemas.microsoft.com/office/drawing/2014/main" id="{66F6FB31-CFCE-BB77-1DEC-CD70B1E9B2F1}"/>
              </a:ext>
            </a:extLst>
          </p:cNvPr>
          <p:cNvSpPr txBox="1"/>
          <p:nvPr/>
        </p:nvSpPr>
        <p:spPr>
          <a:xfrm>
            <a:off x="1034895" y="4300260"/>
            <a:ext cx="2871169" cy="553998"/>
          </a:xfrm>
          <a:prstGeom prst="rect">
            <a:avLst/>
          </a:prstGeom>
          <a:noFill/>
        </p:spPr>
        <p:txBody>
          <a:bodyPr wrap="square" rtlCol="0">
            <a:spAutoFit/>
          </a:bodyPr>
          <a:lstStyle/>
          <a:p>
            <a:r>
              <a:rPr lang="sv-SE" sz="1000" dirty="0"/>
              <a:t>Är möjligheterna att komma utomhus </a:t>
            </a:r>
          </a:p>
          <a:p>
            <a:r>
              <a:rPr lang="sv-SE" sz="1000" dirty="0"/>
              <a:t>bra eller dåliga?</a:t>
            </a:r>
          </a:p>
          <a:p>
            <a:r>
              <a:rPr lang="sv-SE" sz="1000" i="1" dirty="0"/>
              <a:t>Mycket bra / Ganska bra</a:t>
            </a:r>
          </a:p>
        </p:txBody>
      </p:sp>
      <p:sp>
        <p:nvSpPr>
          <p:cNvPr id="13" name="Platshållare för sidfot 12"/>
          <p:cNvSpPr>
            <a:spLocks noGrp="1"/>
          </p:cNvSpPr>
          <p:nvPr>
            <p:ph type="ftr" sz="quarter" idx="3"/>
          </p:nvPr>
        </p:nvSpPr>
        <p:spPr/>
        <p:txBody>
          <a:bodyPr/>
          <a:lstStyle/>
          <a:p>
            <a:r>
              <a:rPr lang="sv-SE" dirty="0"/>
              <a:t>Källa: Socialstyrelsen, Vad tycker de äldre om äldreomsorgen? 2022</a:t>
            </a:r>
          </a:p>
        </p:txBody>
      </p:sp>
      <p:sp>
        <p:nvSpPr>
          <p:cNvPr id="12" name="Platshållare för bildnummer 11"/>
          <p:cNvSpPr>
            <a:spLocks noGrp="1"/>
          </p:cNvSpPr>
          <p:nvPr>
            <p:ph type="sldNum" sz="quarter" idx="12"/>
          </p:nvPr>
        </p:nvSpPr>
        <p:spPr/>
        <p:txBody>
          <a:bodyPr/>
          <a:lstStyle/>
          <a:p>
            <a:fld id="{F3A1DABF-CD59-47A1-8187-10F3203EF599}" type="slidenum">
              <a:rPr lang="sv-SE" smtClean="0"/>
              <a:pPr/>
              <a:t>24</a:t>
            </a:fld>
            <a:endParaRPr lang="sv-SE"/>
          </a:p>
        </p:txBody>
      </p:sp>
    </p:spTree>
    <p:extLst>
      <p:ext uri="{BB962C8B-B14F-4D97-AF65-F5344CB8AC3E}">
        <p14:creationId xmlns:p14="http://schemas.microsoft.com/office/powerpoint/2010/main" val="1840657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781184" y="957639"/>
            <a:ext cx="7646278" cy="486691"/>
          </a:xfrm>
        </p:spPr>
        <p:txBody>
          <a:bodyPr/>
          <a:lstStyle/>
          <a:p>
            <a:r>
              <a:rPr lang="sv-SE" dirty="0"/>
              <a:t>Hjälpens utförande</a:t>
            </a:r>
            <a:endParaRPr lang="sv-SE" spc="-50" dirty="0">
              <a:solidFill>
                <a:srgbClr val="FF0000"/>
              </a:solidFill>
            </a:endParaRPr>
          </a:p>
        </p:txBody>
      </p:sp>
      <p:sp>
        <p:nvSpPr>
          <p:cNvPr id="9" name="Platshållare för innehåll 3"/>
          <p:cNvSpPr txBox="1">
            <a:spLocks/>
          </p:cNvSpPr>
          <p:nvPr/>
        </p:nvSpPr>
        <p:spPr>
          <a:xfrm>
            <a:off x="368300" y="1481906"/>
            <a:ext cx="6743700" cy="55940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1600" b="0" i="1" u="none" strike="noStrike" kern="1200" cap="none" spc="0" normalizeH="0" baseline="0" noProof="0" dirty="0">
                <a:ln>
                  <a:noFill/>
                </a:ln>
                <a:solidFill>
                  <a:schemeClr val="tx1"/>
                </a:solidFill>
                <a:effectLst/>
                <a:uLnTx/>
                <a:uFillTx/>
                <a:latin typeface="Century Gothic"/>
                <a:ea typeface="+mn-ea"/>
                <a:cs typeface="+mn-cs"/>
              </a:rPr>
              <a:t>Positiva svar = Ja, alltid och Oftast</a:t>
            </a:r>
            <a:br>
              <a:rPr kumimoji="0" lang="sv-SE" sz="1600" b="0" i="1" u="none" strike="noStrike" kern="1200" cap="none" spc="0" normalizeH="0" baseline="0" noProof="0" dirty="0">
                <a:ln>
                  <a:noFill/>
                </a:ln>
                <a:solidFill>
                  <a:schemeClr val="tx1"/>
                </a:solidFill>
                <a:effectLst/>
                <a:uLnTx/>
                <a:uFillTx/>
                <a:latin typeface="Century Gothic"/>
                <a:ea typeface="+mn-ea"/>
                <a:cs typeface="+mn-cs"/>
              </a:rPr>
            </a:br>
            <a:r>
              <a:rPr kumimoji="0" lang="sv-SE" sz="1600" b="0" i="1" u="none" strike="noStrike" kern="1200" cap="none" spc="0" normalizeH="0" baseline="0" noProof="0" dirty="0">
                <a:ln>
                  <a:noFill/>
                </a:ln>
                <a:solidFill>
                  <a:schemeClr val="tx1"/>
                </a:solidFill>
                <a:effectLst/>
                <a:uLnTx/>
                <a:uFillTx/>
                <a:latin typeface="Century Gothic"/>
                <a:ea typeface="+mn-ea"/>
                <a:cs typeface="+mn-cs"/>
              </a:rPr>
              <a:t>Andel positiva svar i kommunen – jämfört med tidigare år</a:t>
            </a:r>
            <a:endParaRPr kumimoji="0" lang="sv-SE" sz="1600" b="0" i="0" u="none" strike="noStrike" kern="1200" cap="none" spc="0" normalizeH="0" baseline="0" noProof="0" dirty="0">
              <a:ln>
                <a:noFill/>
              </a:ln>
              <a:solidFill>
                <a:schemeClr val="tx1"/>
              </a:solidFill>
              <a:effectLst/>
              <a:uLnTx/>
              <a:uFillTx/>
              <a:latin typeface="Century Gothic"/>
              <a:ea typeface="+mn-ea"/>
              <a:cs typeface="+mn-cs"/>
            </a:endParaRPr>
          </a:p>
          <a:p>
            <a:pPr marL="0" marR="0" lvl="1" indent="0" algn="l" defTabSz="914400" rtl="0" eaLnBrk="1" fontAlgn="auto" latinLnBrk="0" hangingPunct="1">
              <a:lnSpc>
                <a:spcPct val="100000"/>
              </a:lnSpc>
              <a:spcBef>
                <a:spcPts val="0"/>
              </a:spcBef>
              <a:spcAft>
                <a:spcPts val="800"/>
              </a:spcAft>
              <a:buClrTx/>
              <a:buSzTx/>
              <a:buFontTx/>
              <a:buNone/>
              <a:tabLst/>
              <a:defRPr/>
            </a:pPr>
            <a:endParaRPr kumimoji="0" lang="sv-SE" sz="2000" b="0" i="0" u="none" strike="noStrike" kern="1200" cap="none" spc="0" normalizeH="0" baseline="0" noProof="0" dirty="0">
              <a:ln>
                <a:noFill/>
              </a:ln>
              <a:solidFill>
                <a:schemeClr val="tx1"/>
              </a:solidFill>
              <a:effectLst/>
              <a:uLnTx/>
              <a:uFillTx/>
              <a:latin typeface="Century Gothic"/>
              <a:ea typeface="+mn-ea"/>
              <a:cs typeface="+mn-cs"/>
            </a:endParaRPr>
          </a:p>
        </p:txBody>
      </p:sp>
      <p:graphicFrame>
        <p:nvGraphicFramePr>
          <p:cNvPr id="8" name="Diagram 25" descr="Stapeldiagram"/>
          <p:cNvGraphicFramePr>
            <a:graphicFrameLocks/>
          </p:cNvGraphicFramePr>
          <p:nvPr>
            <p:extLst>
              <p:ext uri="{D42A27DB-BD31-4B8C-83A1-F6EECF244321}">
                <p14:modId xmlns:p14="http://schemas.microsoft.com/office/powerpoint/2010/main" val="1277597400"/>
              </p:ext>
            </p:extLst>
          </p:nvPr>
        </p:nvGraphicFramePr>
        <p:xfrm>
          <a:off x="801687" y="2041313"/>
          <a:ext cx="7370039" cy="369273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ruta 10"/>
          <p:cNvSpPr txBox="1"/>
          <p:nvPr/>
        </p:nvSpPr>
        <p:spPr>
          <a:xfrm>
            <a:off x="972274" y="2502599"/>
            <a:ext cx="30260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Century Gothic"/>
                <a:ea typeface="+mn-ea"/>
                <a:cs typeface="+mn-cs"/>
              </a:rPr>
              <a:t>Brukar personalen ha tillräckligt med tid</a:t>
            </a:r>
            <a:br>
              <a:rPr kumimoji="0" lang="sv-SE" sz="1000" b="0" i="0" u="none" strike="noStrike" kern="1200" cap="none" spc="0" normalizeH="0" baseline="0" noProof="0" dirty="0">
                <a:ln>
                  <a:noFill/>
                </a:ln>
                <a:solidFill>
                  <a:srgbClr val="000000"/>
                </a:solidFill>
                <a:effectLst/>
                <a:uLnTx/>
                <a:uFillTx/>
                <a:latin typeface="Century Gothic"/>
                <a:ea typeface="+mn-ea"/>
                <a:cs typeface="+mn-cs"/>
              </a:rPr>
            </a:br>
            <a:r>
              <a:rPr kumimoji="0" lang="sv-SE" sz="1000" b="0" i="0" u="none" strike="noStrike" kern="1200" cap="none" spc="0" normalizeH="0" baseline="0" noProof="0" dirty="0">
                <a:ln>
                  <a:noFill/>
                </a:ln>
                <a:solidFill>
                  <a:srgbClr val="000000"/>
                </a:solidFill>
                <a:effectLst/>
                <a:uLnTx/>
                <a:uFillTx/>
                <a:latin typeface="Century Gothic"/>
                <a:ea typeface="+mn-ea"/>
                <a:cs typeface="+mn-cs"/>
              </a:rPr>
              <a:t>för att kunna utföra sitt arbete hos dig?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1" u="none" strike="noStrike" kern="1200" cap="none" spc="0" normalizeH="0" baseline="0" noProof="0" dirty="0">
                <a:ln>
                  <a:noFill/>
                </a:ln>
                <a:solidFill>
                  <a:srgbClr val="000000"/>
                </a:solidFill>
                <a:effectLst/>
                <a:uLnTx/>
                <a:uFillTx/>
                <a:latin typeface="Century Gothic"/>
                <a:ea typeface="+mn-ea"/>
                <a:cs typeface="+mn-cs"/>
              </a:rPr>
              <a:t>Ja, alltid / Oftast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1" u="none" strike="noStrike" kern="1200" cap="none" spc="0" normalizeH="0" baseline="0" noProof="0" dirty="0">
              <a:ln>
                <a:noFill/>
              </a:ln>
              <a:solidFill>
                <a:srgbClr val="000000"/>
              </a:solidFill>
              <a:effectLst/>
              <a:uLnTx/>
              <a:uFillTx/>
              <a:latin typeface="Century Gothic"/>
              <a:ea typeface="+mn-ea"/>
              <a:cs typeface="+mn-cs"/>
            </a:endParaRPr>
          </a:p>
        </p:txBody>
      </p:sp>
      <p:sp>
        <p:nvSpPr>
          <p:cNvPr id="10" name="textruta 9"/>
          <p:cNvSpPr txBox="1"/>
          <p:nvPr/>
        </p:nvSpPr>
        <p:spPr>
          <a:xfrm>
            <a:off x="973497" y="3355730"/>
            <a:ext cx="301805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Century Gothic"/>
                <a:ea typeface="+mn-ea"/>
                <a:cs typeface="+mn-cs"/>
              </a:rPr>
              <a:t>Brukar personalen meddela dig i förväg</a:t>
            </a:r>
            <a:br>
              <a:rPr kumimoji="0" lang="sv-SE" sz="1000" b="0" i="0" u="none" strike="noStrike" kern="1200" cap="none" spc="0" normalizeH="0" baseline="0" noProof="0" dirty="0">
                <a:ln>
                  <a:noFill/>
                </a:ln>
                <a:solidFill>
                  <a:srgbClr val="000000"/>
                </a:solidFill>
                <a:effectLst/>
                <a:uLnTx/>
                <a:uFillTx/>
                <a:latin typeface="Century Gothic"/>
                <a:ea typeface="+mn-ea"/>
                <a:cs typeface="+mn-cs"/>
              </a:rPr>
            </a:br>
            <a:r>
              <a:rPr kumimoji="0" lang="sv-SE" sz="1000" b="0" i="0" u="none" strike="noStrike" kern="1200" cap="none" spc="0" normalizeH="0" baseline="0" noProof="0" dirty="0">
                <a:ln>
                  <a:noFill/>
                </a:ln>
                <a:solidFill>
                  <a:srgbClr val="000000"/>
                </a:solidFill>
                <a:effectLst/>
                <a:uLnTx/>
                <a:uFillTx/>
                <a:latin typeface="Century Gothic"/>
                <a:ea typeface="+mn-ea"/>
                <a:cs typeface="+mn-cs"/>
              </a:rPr>
              <a:t>om tillfälliga förändringar?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1" u="none" strike="noStrike" kern="1200" cap="none" spc="0" normalizeH="0" baseline="0" noProof="0" dirty="0">
                <a:ln>
                  <a:noFill/>
                </a:ln>
                <a:solidFill>
                  <a:srgbClr val="000000"/>
                </a:solidFill>
                <a:effectLst/>
                <a:uLnTx/>
                <a:uFillTx/>
                <a:latin typeface="Century Gothic"/>
                <a:ea typeface="+mn-ea"/>
                <a:cs typeface="+mn-cs"/>
              </a:rPr>
              <a:t>Ja, alltid / Oftast</a:t>
            </a:r>
          </a:p>
        </p:txBody>
      </p:sp>
      <p:sp>
        <p:nvSpPr>
          <p:cNvPr id="12" name="textruta 11">
            <a:extLst>
              <a:ext uri="{FF2B5EF4-FFF2-40B4-BE49-F238E27FC236}">
                <a16:creationId xmlns:a16="http://schemas.microsoft.com/office/drawing/2014/main" id="{D221EC98-4073-610D-27B6-82FA566C9A3F}"/>
              </a:ext>
            </a:extLst>
          </p:cNvPr>
          <p:cNvSpPr txBox="1"/>
          <p:nvPr/>
        </p:nvSpPr>
        <p:spPr>
          <a:xfrm>
            <a:off x="972274" y="4267891"/>
            <a:ext cx="301805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Century Gothic"/>
                <a:ea typeface="+mn-ea"/>
                <a:cs typeface="+mn-cs"/>
              </a:rPr>
              <a:t>Brukar du kunna påverka vid vilka tider du får hjälp?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1" u="none" strike="noStrike" kern="1200" cap="none" spc="0" normalizeH="0" baseline="0" noProof="0" dirty="0">
                <a:ln>
                  <a:noFill/>
                </a:ln>
                <a:solidFill>
                  <a:srgbClr val="000000"/>
                </a:solidFill>
                <a:effectLst/>
                <a:uLnTx/>
                <a:uFillTx/>
                <a:latin typeface="Century Gothic"/>
                <a:ea typeface="+mn-ea"/>
                <a:cs typeface="+mn-cs"/>
              </a:rPr>
              <a:t>Ja, alltid / Oftast</a:t>
            </a:r>
          </a:p>
        </p:txBody>
      </p:sp>
      <p:sp>
        <p:nvSpPr>
          <p:cNvPr id="14" name="Platshållare för sidfot 1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2B45"/>
                </a:solidFill>
                <a:effectLst/>
                <a:uLnTx/>
                <a:uFillTx/>
                <a:latin typeface="Century Gothic"/>
                <a:ea typeface="+mn-ea"/>
                <a:cs typeface="+mn-cs"/>
              </a:rPr>
              <a:t>Källa: Socialstyrelsen, Vad tycker de äldre om äldreomsorgen? 2022</a:t>
            </a:r>
          </a:p>
        </p:txBody>
      </p:sp>
      <p:sp>
        <p:nvSpPr>
          <p:cNvPr id="13" name="Platshållare för bildnumm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1DABF-CD59-47A1-8187-10F3203EF599}" type="slidenum">
              <a:rPr kumimoji="0" lang="sv-SE" sz="900" b="0" i="0" u="none" strike="noStrike" kern="1200" cap="none" spc="0" normalizeH="0" baseline="0" noProof="0" smtClean="0">
                <a:ln>
                  <a:noFill/>
                </a:ln>
                <a:solidFill>
                  <a:srgbClr val="002B45"/>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900" b="0" i="0" u="none" strike="noStrike" kern="1200" cap="none" spc="0" normalizeH="0" baseline="0" noProof="0">
              <a:ln>
                <a:noFill/>
              </a:ln>
              <a:solidFill>
                <a:srgbClr val="002B45"/>
              </a:solidFill>
              <a:effectLst/>
              <a:uLnTx/>
              <a:uFillTx/>
              <a:latin typeface="Century Gothic"/>
              <a:ea typeface="+mn-ea"/>
              <a:cs typeface="+mn-cs"/>
            </a:endParaRPr>
          </a:p>
        </p:txBody>
      </p:sp>
    </p:spTree>
    <p:extLst>
      <p:ext uri="{BB962C8B-B14F-4D97-AF65-F5344CB8AC3E}">
        <p14:creationId xmlns:p14="http://schemas.microsoft.com/office/powerpoint/2010/main" val="41607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917624"/>
            <a:ext cx="7646278" cy="561844"/>
          </a:xfrm>
        </p:spPr>
        <p:txBody>
          <a:bodyPr/>
          <a:lstStyle/>
          <a:p>
            <a:r>
              <a:rPr lang="sv-SE" dirty="0">
                <a:solidFill>
                  <a:srgbClr val="002B45"/>
                </a:solidFill>
              </a:rPr>
              <a:t>Bemötande</a:t>
            </a:r>
            <a:endParaRPr lang="sv-SE" spc="-50" dirty="0">
              <a:solidFill>
                <a:srgbClr val="FF0000"/>
              </a:solidFill>
            </a:endParaRPr>
          </a:p>
        </p:txBody>
      </p:sp>
      <p:sp>
        <p:nvSpPr>
          <p:cNvPr id="9" name="Platshållare för innehåll 3"/>
          <p:cNvSpPr txBox="1">
            <a:spLocks/>
          </p:cNvSpPr>
          <p:nvPr/>
        </p:nvSpPr>
        <p:spPr>
          <a:xfrm>
            <a:off x="801686" y="1479468"/>
            <a:ext cx="5962100" cy="561844"/>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sz="1600" i="1" dirty="0">
                <a:solidFill>
                  <a:schemeClr val="tx1"/>
                </a:solidFill>
              </a:rPr>
              <a:t>Positiva svar = Ja, alltid och Oftast</a:t>
            </a:r>
            <a:br>
              <a:rPr lang="sv-SE" sz="1600" b="1" dirty="0">
                <a:solidFill>
                  <a:schemeClr val="tx1"/>
                </a:solidFill>
              </a:rPr>
            </a:br>
            <a:r>
              <a:rPr lang="sv-SE" sz="1600" i="1" dirty="0">
                <a:solidFill>
                  <a:schemeClr val="tx1"/>
                </a:solidFill>
              </a:rPr>
              <a:t>Andel positiva svar i kommunen - jämfört med tidigare år</a:t>
            </a:r>
            <a:endParaRPr lang="sv-SE" sz="1600" dirty="0">
              <a:solidFill>
                <a:schemeClr val="tx1"/>
              </a:solidFill>
            </a:endParaRPr>
          </a:p>
        </p:txBody>
      </p:sp>
      <p:graphicFrame>
        <p:nvGraphicFramePr>
          <p:cNvPr id="8" name="Diagram 25" descr="Stapeldiagram"/>
          <p:cNvGraphicFramePr>
            <a:graphicFrameLocks/>
          </p:cNvGraphicFramePr>
          <p:nvPr>
            <p:extLst>
              <p:ext uri="{D42A27DB-BD31-4B8C-83A1-F6EECF244321}">
                <p14:modId xmlns:p14="http://schemas.microsoft.com/office/powerpoint/2010/main" val="3585870952"/>
              </p:ext>
            </p:extLst>
          </p:nvPr>
        </p:nvGraphicFramePr>
        <p:xfrm>
          <a:off x="793736" y="2061304"/>
          <a:ext cx="7370039" cy="369273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ruta 11"/>
          <p:cNvSpPr txBox="1"/>
          <p:nvPr/>
        </p:nvSpPr>
        <p:spPr>
          <a:xfrm>
            <a:off x="972274" y="2723679"/>
            <a:ext cx="2962398" cy="553998"/>
          </a:xfrm>
          <a:prstGeom prst="rect">
            <a:avLst/>
          </a:prstGeom>
          <a:noFill/>
        </p:spPr>
        <p:txBody>
          <a:bodyPr wrap="square" rtlCol="0">
            <a:spAutoFit/>
          </a:bodyPr>
          <a:lstStyle/>
          <a:p>
            <a:r>
              <a:rPr lang="sv-SE" sz="1000" dirty="0"/>
              <a:t>Brukar personalen bemöta dig</a:t>
            </a:r>
            <a:br>
              <a:rPr lang="sv-SE" sz="1000" dirty="0"/>
            </a:br>
            <a:r>
              <a:rPr lang="sv-SE" sz="1000" dirty="0"/>
              <a:t>på ett bra sätt?</a:t>
            </a:r>
          </a:p>
          <a:p>
            <a:r>
              <a:rPr lang="sv-SE" sz="1000" i="1" dirty="0"/>
              <a:t>Ja, alltid / Oftast</a:t>
            </a:r>
          </a:p>
        </p:txBody>
      </p:sp>
      <p:sp>
        <p:nvSpPr>
          <p:cNvPr id="4" name="textruta 3"/>
          <p:cNvSpPr txBox="1"/>
          <p:nvPr/>
        </p:nvSpPr>
        <p:spPr>
          <a:xfrm>
            <a:off x="980225" y="4101355"/>
            <a:ext cx="2954447" cy="707886"/>
          </a:xfrm>
          <a:prstGeom prst="rect">
            <a:avLst/>
          </a:prstGeom>
          <a:noFill/>
        </p:spPr>
        <p:txBody>
          <a:bodyPr wrap="square" rtlCol="0">
            <a:spAutoFit/>
          </a:bodyPr>
          <a:lstStyle/>
          <a:p>
            <a:r>
              <a:rPr lang="sv-SE" sz="1000" dirty="0"/>
              <a:t>Brukar personalen ta hänsyn till dina</a:t>
            </a:r>
            <a:br>
              <a:rPr lang="sv-SE" sz="1000" dirty="0"/>
            </a:br>
            <a:r>
              <a:rPr lang="sv-SE" sz="1000" dirty="0"/>
              <a:t>åsikter och önskemål om hur hjälpen</a:t>
            </a:r>
            <a:br>
              <a:rPr lang="sv-SE" sz="1000" dirty="0"/>
            </a:br>
            <a:r>
              <a:rPr lang="sv-SE" sz="1000" dirty="0"/>
              <a:t>ska utföras?</a:t>
            </a:r>
          </a:p>
          <a:p>
            <a:r>
              <a:rPr lang="sv-SE" sz="1000" i="1" dirty="0"/>
              <a:t>Ja, alltid / Oftast</a:t>
            </a:r>
          </a:p>
        </p:txBody>
      </p:sp>
      <p:sp>
        <p:nvSpPr>
          <p:cNvPr id="14" name="Platshållare för sidfot 13"/>
          <p:cNvSpPr>
            <a:spLocks noGrp="1"/>
          </p:cNvSpPr>
          <p:nvPr>
            <p:ph type="ftr" sz="quarter" idx="3"/>
          </p:nvPr>
        </p:nvSpPr>
        <p:spPr/>
        <p:txBody>
          <a:bodyPr/>
          <a:lstStyle/>
          <a:p>
            <a:r>
              <a:rPr lang="sv-SE" dirty="0"/>
              <a:t>Källa: Socialstyrelsen, Vad tycker de äldre om äldreomsorgen? 2022</a:t>
            </a:r>
          </a:p>
        </p:txBody>
      </p:sp>
      <p:sp>
        <p:nvSpPr>
          <p:cNvPr id="13" name="Platshållare för bildnummer 12"/>
          <p:cNvSpPr>
            <a:spLocks noGrp="1"/>
          </p:cNvSpPr>
          <p:nvPr>
            <p:ph type="sldNum" sz="quarter" idx="12"/>
          </p:nvPr>
        </p:nvSpPr>
        <p:spPr/>
        <p:txBody>
          <a:bodyPr/>
          <a:lstStyle/>
          <a:p>
            <a:fld id="{F3A1DABF-CD59-47A1-8187-10F3203EF599}" type="slidenum">
              <a:rPr lang="sv-SE" smtClean="0"/>
              <a:pPr/>
              <a:t>26</a:t>
            </a:fld>
            <a:endParaRPr lang="sv-SE"/>
          </a:p>
        </p:txBody>
      </p:sp>
    </p:spTree>
    <p:extLst>
      <p:ext uri="{BB962C8B-B14F-4D97-AF65-F5344CB8AC3E}">
        <p14:creationId xmlns:p14="http://schemas.microsoft.com/office/powerpoint/2010/main" val="2682842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65825"/>
            <a:ext cx="7646278" cy="1029810"/>
          </a:xfrm>
        </p:spPr>
        <p:txBody>
          <a:bodyPr/>
          <a:lstStyle/>
          <a:p>
            <a:r>
              <a:rPr lang="sv-SE" dirty="0"/>
              <a:t>Trygghet, tillgänglighet och sammantagen nöjdhet </a:t>
            </a:r>
            <a:br>
              <a:rPr lang="sv-SE" dirty="0"/>
            </a:br>
            <a:endParaRPr lang="sv-SE" spc="-50" dirty="0"/>
          </a:p>
        </p:txBody>
      </p:sp>
      <p:sp>
        <p:nvSpPr>
          <p:cNvPr id="9" name="Platshållare för innehåll 3"/>
          <p:cNvSpPr txBox="1">
            <a:spLocks/>
          </p:cNvSpPr>
          <p:nvPr/>
        </p:nvSpPr>
        <p:spPr>
          <a:xfrm>
            <a:off x="801687" y="1695635"/>
            <a:ext cx="7367528" cy="784329"/>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sz="1600" i="1" dirty="0">
                <a:solidFill>
                  <a:schemeClr val="tx1"/>
                </a:solidFill>
              </a:rPr>
              <a:t>Positiva svar = Mycket tryggt/lätt/nöjd eller Ganska tryggt/lätt/nöjd och Ja, för alla eller Ja, för flertalet </a:t>
            </a:r>
            <a:br>
              <a:rPr lang="sv-SE" sz="1600" i="1" dirty="0">
                <a:solidFill>
                  <a:schemeClr val="tx1"/>
                </a:solidFill>
              </a:rPr>
            </a:br>
            <a:r>
              <a:rPr lang="sv-SE" sz="1600" i="1" dirty="0">
                <a:solidFill>
                  <a:schemeClr val="tx1"/>
                </a:solidFill>
              </a:rPr>
              <a:t>Andel positiva svar i kommunen – jämfört med tidigare år</a:t>
            </a:r>
          </a:p>
        </p:txBody>
      </p:sp>
      <p:graphicFrame>
        <p:nvGraphicFramePr>
          <p:cNvPr id="10" name="Chart 9" descr="Stapeldiagram"/>
          <p:cNvGraphicFramePr>
            <a:graphicFrameLocks/>
          </p:cNvGraphicFramePr>
          <p:nvPr>
            <p:extLst>
              <p:ext uri="{D42A27DB-BD31-4B8C-83A1-F6EECF244321}">
                <p14:modId xmlns:p14="http://schemas.microsoft.com/office/powerpoint/2010/main" val="1389304982"/>
              </p:ext>
            </p:extLst>
          </p:nvPr>
        </p:nvGraphicFramePr>
        <p:xfrm>
          <a:off x="801686" y="2479964"/>
          <a:ext cx="7367529" cy="363231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p:cNvSpPr txBox="1"/>
          <p:nvPr/>
        </p:nvSpPr>
        <p:spPr>
          <a:xfrm>
            <a:off x="979054" y="2709730"/>
            <a:ext cx="2894206" cy="553998"/>
          </a:xfrm>
          <a:prstGeom prst="rect">
            <a:avLst/>
          </a:prstGeom>
          <a:noFill/>
        </p:spPr>
        <p:txBody>
          <a:bodyPr wrap="square" rtlCol="0">
            <a:spAutoFit/>
          </a:bodyPr>
          <a:lstStyle/>
          <a:p>
            <a:r>
              <a:rPr lang="sv-SE" sz="1000" dirty="0"/>
              <a:t>Hur tryggt eller otryggt känns det att </a:t>
            </a:r>
            <a:br>
              <a:rPr lang="sv-SE" sz="1000" dirty="0"/>
            </a:br>
            <a:r>
              <a:rPr lang="sv-SE" sz="1000" dirty="0"/>
              <a:t>bo på ditt äldreboende?</a:t>
            </a:r>
          </a:p>
          <a:p>
            <a:r>
              <a:rPr lang="sv-SE" sz="1000" i="1" dirty="0"/>
              <a:t>Mycket tryggt / Ganska tryggt</a:t>
            </a:r>
          </a:p>
        </p:txBody>
      </p:sp>
      <p:sp>
        <p:nvSpPr>
          <p:cNvPr id="5" name="textruta 4"/>
          <p:cNvSpPr txBox="1"/>
          <p:nvPr/>
        </p:nvSpPr>
        <p:spPr>
          <a:xfrm>
            <a:off x="983367" y="3435407"/>
            <a:ext cx="2876953" cy="553998"/>
          </a:xfrm>
          <a:prstGeom prst="rect">
            <a:avLst/>
          </a:prstGeom>
          <a:noFill/>
        </p:spPr>
        <p:txBody>
          <a:bodyPr wrap="square" rtlCol="0">
            <a:spAutoFit/>
          </a:bodyPr>
          <a:lstStyle/>
          <a:p>
            <a:r>
              <a:rPr lang="sv-SE" sz="1000" dirty="0"/>
              <a:t>Känner du förtroende för personalen</a:t>
            </a:r>
            <a:br>
              <a:rPr lang="sv-SE" sz="1000" dirty="0"/>
            </a:br>
            <a:r>
              <a:rPr lang="sv-SE" sz="1000" dirty="0"/>
              <a:t>på ditt äldreboende?</a:t>
            </a:r>
          </a:p>
          <a:p>
            <a:r>
              <a:rPr lang="sv-SE" sz="1000" i="1" dirty="0"/>
              <a:t>Ja, för alla / Ja, för flertalet</a:t>
            </a:r>
          </a:p>
        </p:txBody>
      </p:sp>
      <p:sp>
        <p:nvSpPr>
          <p:cNvPr id="3" name="textruta 2"/>
          <p:cNvSpPr txBox="1"/>
          <p:nvPr/>
        </p:nvSpPr>
        <p:spPr>
          <a:xfrm>
            <a:off x="979054" y="4161085"/>
            <a:ext cx="2894205" cy="553998"/>
          </a:xfrm>
          <a:prstGeom prst="rect">
            <a:avLst/>
          </a:prstGeom>
          <a:noFill/>
        </p:spPr>
        <p:txBody>
          <a:bodyPr wrap="square" rtlCol="0">
            <a:spAutoFit/>
          </a:bodyPr>
          <a:lstStyle/>
          <a:p>
            <a:r>
              <a:rPr lang="sv-SE" sz="1000" dirty="0"/>
              <a:t>Hur lätt eller svårt är det att få kontakt</a:t>
            </a:r>
            <a:br>
              <a:rPr lang="sv-SE" sz="1000" dirty="0"/>
            </a:br>
            <a:r>
              <a:rPr lang="sv-SE" sz="1000" dirty="0"/>
              <a:t>med personal på boendet vid behov?</a:t>
            </a:r>
          </a:p>
          <a:p>
            <a:r>
              <a:rPr lang="sv-SE" sz="1000" i="1" dirty="0"/>
              <a:t>Mycket lätt / Ganska lätt</a:t>
            </a:r>
          </a:p>
        </p:txBody>
      </p:sp>
      <p:sp>
        <p:nvSpPr>
          <p:cNvPr id="7" name="textruta 6"/>
          <p:cNvSpPr txBox="1"/>
          <p:nvPr/>
        </p:nvSpPr>
        <p:spPr>
          <a:xfrm>
            <a:off x="979054" y="4881681"/>
            <a:ext cx="2885580" cy="553998"/>
          </a:xfrm>
          <a:prstGeom prst="rect">
            <a:avLst/>
          </a:prstGeom>
          <a:noFill/>
        </p:spPr>
        <p:txBody>
          <a:bodyPr wrap="square" rtlCol="0">
            <a:spAutoFit/>
          </a:bodyPr>
          <a:lstStyle/>
          <a:p>
            <a:r>
              <a:rPr lang="sv-SE" sz="1000" dirty="0"/>
              <a:t>Hur nöjd eller missnöjd är du sammantaget med ditt äldreboende?</a:t>
            </a:r>
          </a:p>
          <a:p>
            <a:r>
              <a:rPr lang="sv-SE" sz="1000" i="1" dirty="0"/>
              <a:t>Mycket nöjd / Ganska nöjd</a:t>
            </a:r>
          </a:p>
        </p:txBody>
      </p:sp>
      <p:sp>
        <p:nvSpPr>
          <p:cNvPr id="12" name="Platshållare för sidfot 11"/>
          <p:cNvSpPr>
            <a:spLocks noGrp="1"/>
          </p:cNvSpPr>
          <p:nvPr>
            <p:ph type="ftr" sz="quarter" idx="3"/>
          </p:nvPr>
        </p:nvSpPr>
        <p:spPr/>
        <p:txBody>
          <a:bodyPr/>
          <a:lstStyle/>
          <a:p>
            <a:r>
              <a:rPr lang="sv-SE" dirty="0"/>
              <a:t>Källa: Socialstyrelsen, Vad tycker de äldre om äldreomsorgen? 2022</a:t>
            </a:r>
          </a:p>
        </p:txBody>
      </p:sp>
      <p:sp>
        <p:nvSpPr>
          <p:cNvPr id="11" name="Platshållare för bildnummer 10"/>
          <p:cNvSpPr>
            <a:spLocks noGrp="1"/>
          </p:cNvSpPr>
          <p:nvPr>
            <p:ph type="sldNum" sz="quarter" idx="12"/>
          </p:nvPr>
        </p:nvSpPr>
        <p:spPr/>
        <p:txBody>
          <a:bodyPr/>
          <a:lstStyle/>
          <a:p>
            <a:fld id="{F3A1DABF-CD59-47A1-8187-10F3203EF599}" type="slidenum">
              <a:rPr lang="sv-SE" smtClean="0"/>
              <a:pPr/>
              <a:t>27</a:t>
            </a:fld>
            <a:endParaRPr lang="sv-SE"/>
          </a:p>
        </p:txBody>
      </p:sp>
    </p:spTree>
    <p:extLst>
      <p:ext uri="{BB962C8B-B14F-4D97-AF65-F5344CB8AC3E}">
        <p14:creationId xmlns:p14="http://schemas.microsoft.com/office/powerpoint/2010/main" val="2519759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a:extLs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4264404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2022</a:t>
            </a:r>
          </a:p>
        </p:txBody>
      </p:sp>
      <p:sp>
        <p:nvSpPr>
          <p:cNvPr id="8" name="Platshållare för innehåll 7"/>
          <p:cNvSpPr>
            <a:spLocks noGrp="1"/>
          </p:cNvSpPr>
          <p:nvPr>
            <p:ph sz="quarter" idx="13"/>
          </p:nvPr>
        </p:nvSpPr>
        <p:spPr>
          <a:xfrm>
            <a:off x="801688" y="1908698"/>
            <a:ext cx="7341648" cy="3858901"/>
          </a:xfrm>
        </p:spPr>
        <p:txBody>
          <a:bodyPr/>
          <a:lstStyle/>
          <a:p>
            <a:pPr marL="0" indent="0">
              <a:buNone/>
            </a:pPr>
            <a:r>
              <a:rPr lang="sv-SE" sz="1800" b="0" dirty="0"/>
              <a:t>Syftet med undersökningen är att kartlägga de äldres uppfattning om sin äldreomsorg. Resultaten används för jämförelser och som underlag för utveckling och förbättring av omsorgen om de äldre. </a:t>
            </a:r>
            <a:br>
              <a:rPr lang="sv-SE" sz="1800" b="0" dirty="0"/>
            </a:br>
            <a:br>
              <a:rPr lang="sv-SE" sz="1800" b="0" dirty="0"/>
            </a:br>
            <a:r>
              <a:rPr lang="sv-SE" sz="1800" b="0" dirty="0"/>
              <a:t>Personer, 65 år och äldre, som den 30 september 2021 hade hemtjänst eller bodde på särskilt boende har fått möjlighet att besvara en enkät. </a:t>
            </a:r>
            <a:br>
              <a:rPr lang="sv-SE" sz="1800" b="0" dirty="0"/>
            </a:br>
            <a:br>
              <a:rPr lang="sv-SE" sz="1800" b="0" dirty="0"/>
            </a:br>
            <a:r>
              <a:rPr lang="sv-SE" sz="1800" b="0" dirty="0"/>
              <a:t>Personer som enbart hade hemtjänstinsatser i form av matdistribution och/eller trygghetslarm eller som enbart hade beslut om korttidsboende ingick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2022</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29</a:t>
            </a:fld>
            <a:endParaRPr lang="sv-SE"/>
          </a:p>
        </p:txBody>
      </p:sp>
    </p:spTree>
    <p:extLst>
      <p:ext uri="{BB962C8B-B14F-4D97-AF65-F5344CB8AC3E}">
        <p14:creationId xmlns:p14="http://schemas.microsoft.com/office/powerpoint/2010/main" val="3446341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Information om årets deltagare</a:t>
            </a:r>
          </a:p>
        </p:txBody>
      </p:sp>
      <p:sp>
        <p:nvSpPr>
          <p:cNvPr id="4" name="Platshållare för bild 3">
            <a:extLst>
              <a:ext uri="{C183D7F6-B498-43B3-948B-1728B52AA6E4}">
                <adec:decorative xmlns:adec="http://schemas.microsoft.com/office/drawing/2017/decorative" val="1"/>
              </a:ext>
            </a:extLst>
          </p:cNvPr>
          <p:cNvSpPr>
            <a:spLocks noGrp="1"/>
          </p:cNvSpPr>
          <p:nvPr>
            <p:ph type="pic" sz="quarter" idx="13"/>
          </p:nvPr>
        </p:nvSpPr>
        <p:spPr/>
      </p:sp>
      <p:pic>
        <p:nvPicPr>
          <p:cNvPr id="6" name="Platshållare för bild 4">
            <a:extLs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125357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3">
            <a:extLst>
              <a:ext uri="{FF2B5EF4-FFF2-40B4-BE49-F238E27FC236}">
                <a16:creationId xmlns:a16="http://schemas.microsoft.com/office/drawing/2014/main" id="{F28EBC6D-1080-4633-81F8-CD74EDE1B7EA}"/>
              </a:ext>
            </a:extLst>
          </p:cNvPr>
          <p:cNvSpPr>
            <a:spLocks noGrp="1"/>
          </p:cNvSpPr>
          <p:nvPr>
            <p:ph type="title"/>
          </p:nvPr>
        </p:nvSpPr>
        <p:spPr>
          <a:xfrm>
            <a:off x="792163" y="674206"/>
            <a:ext cx="7101067" cy="879022"/>
          </a:xfrm>
        </p:spPr>
        <p:txBody>
          <a:bodyPr/>
          <a:lstStyle/>
          <a:p>
            <a:r>
              <a:rPr lang="sv-SE" sz="2800" dirty="0"/>
              <a:t>Mer om undersökningen ”Vad tycker de äldre om äldreomsorgen?” 2022</a:t>
            </a:r>
          </a:p>
        </p:txBody>
      </p:sp>
      <p:sp>
        <p:nvSpPr>
          <p:cNvPr id="4" name="Platshållare för innehåll 3"/>
          <p:cNvSpPr>
            <a:spLocks noGrp="1"/>
          </p:cNvSpPr>
          <p:nvPr>
            <p:ph sz="quarter" idx="13"/>
          </p:nvPr>
        </p:nvSpPr>
        <p:spPr>
          <a:xfrm>
            <a:off x="792163" y="1853852"/>
            <a:ext cx="6959600" cy="3913748"/>
          </a:xfrm>
        </p:spPr>
        <p:txBody>
          <a:bodyPr/>
          <a:lstStyle/>
          <a:p>
            <a:pPr marL="0" indent="0">
              <a:buNone/>
            </a:pPr>
            <a:r>
              <a:rPr lang="sv-SE" sz="1800" b="0" dirty="0"/>
              <a:t>Undersökningen genomfördes från mitten av januari och sista svarsdag var den 20 mars 2022.</a:t>
            </a:r>
            <a:br>
              <a:rPr lang="sv-SE" sz="1800" b="0" dirty="0"/>
            </a:br>
            <a:endParaRPr lang="sv-SE" sz="1800" b="0" dirty="0"/>
          </a:p>
          <a:p>
            <a:pPr marL="0" indent="0">
              <a:buNone/>
            </a:pPr>
            <a:r>
              <a:rPr lang="sv-SE" sz="1800" b="0" dirty="0"/>
              <a:t>Socialstyrelsen ansvarar för redovisningen av data och de analyser som finns i rapporter och presentationsmaterial. Institutet för kvalitetsindikatorer AB har genomfört datainsamlingen på uppdrag av Socialstyrelsen.</a:t>
            </a:r>
            <a:br>
              <a:rPr lang="sv-SE" sz="1800" b="0" dirty="0"/>
            </a:br>
            <a:endParaRPr lang="sv-SE" sz="1800" b="0" dirty="0"/>
          </a:p>
          <a:p>
            <a:pPr marL="0" indent="0">
              <a:buNone/>
            </a:pPr>
            <a:r>
              <a:rPr lang="sv-SE" sz="1800" b="0" dirty="0"/>
              <a:t>På </a:t>
            </a:r>
            <a:r>
              <a:rPr lang="sv-SE" sz="1800" b="0" dirty="0">
                <a:hlinkClick r:id="rId2"/>
              </a:rPr>
              <a:t>www.socialstyrelsen.se</a:t>
            </a:r>
            <a:r>
              <a:rPr lang="sv-SE" sz="1800" b="0" dirty="0"/>
              <a:t> finns mer att läsa om de nationella resultaten. Resultat finns också redovisade, i Excelfiler samt i ett webbverktyg, per län och stadsdel/kommun samt för verksamheter med minst 7 svarande.</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2022</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30</a:t>
            </a:fld>
            <a:endParaRPr lang="sv-SE"/>
          </a:p>
        </p:txBody>
      </p:sp>
    </p:spTree>
    <p:extLst>
      <p:ext uri="{BB962C8B-B14F-4D97-AF65-F5344CB8AC3E}">
        <p14:creationId xmlns:p14="http://schemas.microsoft.com/office/powerpoint/2010/main" val="1469173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txBox="1">
            <a:spLocks noGrp="1"/>
          </p:cNvSpPr>
          <p:nvPr>
            <p:ph type="title" idx="4294967295"/>
          </p:nvPr>
        </p:nvSpPr>
        <p:spPr>
          <a:xfrm>
            <a:off x="1296537" y="4877221"/>
            <a:ext cx="7285489" cy="892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2600" b="1" i="0" u="none" strike="noStrike" kern="1200" cap="none" spc="0" normalizeH="0" baseline="0" noProof="0" dirty="0">
                <a:ln>
                  <a:noFill/>
                </a:ln>
                <a:solidFill>
                  <a:schemeClr val="accent4"/>
                </a:solidFill>
                <a:effectLst/>
                <a:uLnTx/>
                <a:uFillTx/>
                <a:latin typeface="+mn-lt"/>
                <a:ea typeface="+mn-ea"/>
                <a:cs typeface="+mn-cs"/>
              </a:rPr>
              <a:t>Mer information finns på:</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2600" b="1" i="0" u="none" strike="noStrike" kern="1200" cap="none" spc="0" normalizeH="0" baseline="0" noProof="0" dirty="0">
                <a:ln>
                  <a:noFill/>
                </a:ln>
                <a:solidFill>
                  <a:schemeClr val="accent4"/>
                </a:solidFill>
                <a:effectLst/>
                <a:uLnTx/>
                <a:uFillTx/>
                <a:latin typeface="+mn-lt"/>
                <a:ea typeface="+mn-ea"/>
                <a:cs typeface="+mn-cs"/>
              </a:rPr>
              <a:t>www.socialstyrelsen.se</a:t>
            </a:r>
          </a:p>
        </p:txBody>
      </p:sp>
    </p:spTree>
    <p:extLst>
      <p:ext uri="{BB962C8B-B14F-4D97-AF65-F5344CB8AC3E}">
        <p14:creationId xmlns:p14="http://schemas.microsoft.com/office/powerpoint/2010/main" val="265138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715315"/>
          </a:xfrm>
        </p:spPr>
        <p:txBody>
          <a:bodyPr/>
          <a:lstStyle/>
          <a:p>
            <a:r>
              <a:rPr lang="sv-SE" spc="-30" dirty="0">
                <a:solidFill>
                  <a:srgbClr val="002B45"/>
                </a:solidFill>
              </a:rPr>
              <a:t>Hur många svarade?</a:t>
            </a:r>
            <a:endParaRPr lang="sv-SE" spc="-30" dirty="0"/>
          </a:p>
        </p:txBody>
      </p:sp>
      <p:sp>
        <p:nvSpPr>
          <p:cNvPr id="4" name="Platshållare för innehåll 3"/>
          <p:cNvSpPr>
            <a:spLocks noGrp="1"/>
          </p:cNvSpPr>
          <p:nvPr>
            <p:ph type="body" sz="quarter" idx="13"/>
          </p:nvPr>
        </p:nvSpPr>
        <p:spPr/>
        <p:txBody>
          <a:bodyPr/>
          <a:lstStyle/>
          <a:p>
            <a:r>
              <a:rPr lang="sv-SE" sz="1900" b="0"/>
              <a:t>Totalt svarade 29 626 personer på årets enkät för äldre inom särskilt boende, vilket är 43,4% av de tillfrågade.</a:t>
            </a:r>
            <a:endParaRPr lang="sv-SE" sz="1900" b="0" dirty="0"/>
          </a:p>
          <a:p>
            <a:r>
              <a:rPr lang="sv-SE" sz="1900" b="0"/>
              <a:t>I Ängelholm svarade 189 personer, vilket är 51,1% av de tillfrågade.</a:t>
            </a:r>
            <a:endParaRPr lang="sv-SE" sz="1900" b="0" dirty="0"/>
          </a:p>
          <a:p>
            <a:pPr lvl="3"/>
            <a:br>
              <a:rPr lang="sv-SE" sz="1900" dirty="0"/>
            </a:br>
            <a:endParaRPr lang="sv-SE" sz="1900" dirty="0"/>
          </a:p>
        </p:txBody>
      </p:sp>
      <p:sp>
        <p:nvSpPr>
          <p:cNvPr id="8" name="Platshållare för sidfot 7"/>
          <p:cNvSpPr>
            <a:spLocks noGrp="1"/>
          </p:cNvSpPr>
          <p:nvPr>
            <p:ph type="ftr" sz="quarter" idx="3"/>
          </p:nvPr>
        </p:nvSpPr>
        <p:spPr/>
        <p:txBody>
          <a:bodyPr/>
          <a:lstStyle/>
          <a:p>
            <a:r>
              <a:rPr lang="sv-SE" dirty="0"/>
              <a:t>Källa: Socialstyrelsen, Vad tycker de äldre om äldreomsorgen? 2022</a:t>
            </a: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Vilka var kommunens deltagare?</a:t>
            </a:r>
          </a:p>
        </p:txBody>
      </p:sp>
      <p:graphicFrame>
        <p:nvGraphicFramePr>
          <p:cNvPr id="6" name="Diagram 5_1" descr="Cirkeldiagram"/>
          <p:cNvGraphicFramePr>
            <a:graphicFrameLocks/>
          </p:cNvGraphicFramePr>
          <p:nvPr>
            <p:extLst>
              <p:ext uri="{D42A27DB-BD31-4B8C-83A1-F6EECF244321}">
                <p14:modId xmlns:p14="http://schemas.microsoft.com/office/powerpoint/2010/main" val="16256705"/>
              </p:ext>
            </p:extLst>
          </p:nvPr>
        </p:nvGraphicFramePr>
        <p:xfrm>
          <a:off x="-214131" y="2115275"/>
          <a:ext cx="4953600" cy="312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6" descr="Cirkeldiagram">
            <a:extLst>
              <a:ext uri="{FF2B5EF4-FFF2-40B4-BE49-F238E27FC236}">
                <a16:creationId xmlns:a16="http://schemas.microsoft.com/office/drawing/2014/main" id="{14522F89-2E59-44ED-9F7B-DA9FE4D17425}"/>
              </a:ext>
            </a:extLst>
          </p:cNvPr>
          <p:cNvGraphicFramePr>
            <a:graphicFrameLocks/>
          </p:cNvGraphicFramePr>
          <p:nvPr>
            <p:extLst>
              <p:ext uri="{D42A27DB-BD31-4B8C-83A1-F6EECF244321}">
                <p14:modId xmlns:p14="http://schemas.microsoft.com/office/powerpoint/2010/main" val="3043777108"/>
              </p:ext>
            </p:extLst>
          </p:nvPr>
        </p:nvGraphicFramePr>
        <p:xfrm>
          <a:off x="3940588" y="2184720"/>
          <a:ext cx="4953600" cy="312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Platshållare för sidfot 3"/>
          <p:cNvSpPr>
            <a:spLocks noGrp="1"/>
          </p:cNvSpPr>
          <p:nvPr>
            <p:ph type="ftr" sz="quarter" idx="3"/>
          </p:nvPr>
        </p:nvSpPr>
        <p:spPr/>
        <p:txBody>
          <a:bodyPr/>
          <a:lstStyle/>
          <a:p>
            <a:r>
              <a:rPr lang="sv-SE" dirty="0"/>
              <a:t>Källa: Socialstyrelsen, Vad tycker de äldre om äldreomsorgen? 2022</a:t>
            </a:r>
          </a:p>
        </p:txBody>
      </p:sp>
      <p:sp>
        <p:nvSpPr>
          <p:cNvPr id="2" name="Platshållare för bildnummer 1"/>
          <p:cNvSpPr>
            <a:spLocks noGrp="1"/>
          </p:cNvSpPr>
          <p:nvPr>
            <p:ph type="sldNum" sz="quarter" idx="12"/>
          </p:nvPr>
        </p:nvSpPr>
        <p:spPr/>
        <p:txBody>
          <a:bodyPr/>
          <a:lstStyle/>
          <a:p>
            <a:fld id="{F3A1DABF-CD59-47A1-8187-10F3203EF599}" type="slidenum">
              <a:rPr lang="sv-SE" smtClean="0"/>
              <a:pPr/>
              <a:t>5</a:t>
            </a:fld>
            <a:endParaRPr lang="sv-S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565937" cy="1025790"/>
          </a:xfrm>
        </p:spPr>
        <p:txBody>
          <a:bodyPr/>
          <a:lstStyle/>
          <a:p>
            <a:r>
              <a:rPr lang="sv-SE" spc="-50" dirty="0"/>
              <a:t>Hur bedömer deltagarna sin hälsa och rörlighet?</a:t>
            </a:r>
            <a:endParaRPr lang="sv-SE" spc="-30" dirty="0"/>
          </a:p>
        </p:txBody>
      </p:sp>
      <p:sp>
        <p:nvSpPr>
          <p:cNvPr id="13" name="textruta 12"/>
          <p:cNvSpPr txBox="1"/>
          <p:nvPr/>
        </p:nvSpPr>
        <p:spPr>
          <a:xfrm>
            <a:off x="725917" y="2076534"/>
            <a:ext cx="3725839" cy="677108"/>
          </a:xfrm>
          <a:prstGeom prst="rect">
            <a:avLst/>
          </a:prstGeom>
          <a:noFill/>
        </p:spPr>
        <p:txBody>
          <a:bodyPr wrap="square" rtlCol="0">
            <a:spAutoFit/>
          </a:bodyPr>
          <a:lstStyle/>
          <a:p>
            <a:r>
              <a:rPr lang="sv-SE" sz="1900" dirty="0">
                <a:solidFill>
                  <a:schemeClr val="accent4"/>
                </a:solidFill>
              </a:rPr>
              <a:t>Hur bedömer du ditt allmänna hälsotillstånd?</a:t>
            </a:r>
          </a:p>
        </p:txBody>
      </p:sp>
      <p:sp>
        <p:nvSpPr>
          <p:cNvPr id="16" name="textruta 15"/>
          <p:cNvSpPr txBox="1"/>
          <p:nvPr/>
        </p:nvSpPr>
        <p:spPr>
          <a:xfrm>
            <a:off x="5057995" y="2081142"/>
            <a:ext cx="3389969" cy="677108"/>
          </a:xfrm>
          <a:prstGeom prst="rect">
            <a:avLst/>
          </a:prstGeom>
          <a:noFill/>
        </p:spPr>
        <p:txBody>
          <a:bodyPr wrap="square" rtlCol="0">
            <a:spAutoFit/>
          </a:bodyPr>
          <a:lstStyle/>
          <a:p>
            <a:r>
              <a:rPr lang="sv-SE" sz="1900" dirty="0">
                <a:solidFill>
                  <a:schemeClr val="accent4"/>
                </a:solidFill>
              </a:rPr>
              <a:t>Hur är din rörlighet inomhus?</a:t>
            </a:r>
          </a:p>
        </p:txBody>
      </p:sp>
      <p:graphicFrame>
        <p:nvGraphicFramePr>
          <p:cNvPr id="8" name="Chart 7" descr="Cirkeldiagram"/>
          <p:cNvGraphicFramePr>
            <a:graphicFrameLocks/>
          </p:cNvGraphicFramePr>
          <p:nvPr>
            <p:extLst>
              <p:ext uri="{D42A27DB-BD31-4B8C-83A1-F6EECF244321}">
                <p14:modId xmlns:p14="http://schemas.microsoft.com/office/powerpoint/2010/main" val="1492997247"/>
              </p:ext>
            </p:extLst>
          </p:nvPr>
        </p:nvGraphicFramePr>
        <p:xfrm>
          <a:off x="355105" y="2553982"/>
          <a:ext cx="4953600" cy="312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descr="Cirkeldiagram"/>
          <p:cNvGraphicFramePr>
            <a:graphicFrameLocks/>
          </p:cNvGraphicFramePr>
          <p:nvPr>
            <p:extLst>
              <p:ext uri="{D42A27DB-BD31-4B8C-83A1-F6EECF244321}">
                <p14:modId xmlns:p14="http://schemas.microsoft.com/office/powerpoint/2010/main" val="2424105870"/>
              </p:ext>
            </p:extLst>
          </p:nvPr>
        </p:nvGraphicFramePr>
        <p:xfrm>
          <a:off x="4484523" y="2568444"/>
          <a:ext cx="4953600" cy="3727449"/>
        </p:xfrm>
        <a:graphic>
          <a:graphicData uri="http://schemas.openxmlformats.org/drawingml/2006/chart">
            <c:chart xmlns:c="http://schemas.openxmlformats.org/drawingml/2006/chart" xmlns:r="http://schemas.openxmlformats.org/officeDocument/2006/relationships" r:id="rId3"/>
          </a:graphicData>
        </a:graphic>
      </p:graphicFrame>
      <p:sp>
        <p:nvSpPr>
          <p:cNvPr id="14" name="Platshållare för sidfot 13"/>
          <p:cNvSpPr>
            <a:spLocks noGrp="1"/>
          </p:cNvSpPr>
          <p:nvPr>
            <p:ph type="ftr" sz="quarter" idx="3"/>
          </p:nvPr>
        </p:nvSpPr>
        <p:spPr/>
        <p:txBody>
          <a:bodyPr/>
          <a:lstStyle/>
          <a:p>
            <a:r>
              <a:rPr lang="sv-SE" dirty="0"/>
              <a:t>Källa: Socialstyrelsen, Vad tycker de äldre om äldreomsorgen? 2022</a:t>
            </a:r>
          </a:p>
        </p:txBody>
      </p:sp>
      <p:sp>
        <p:nvSpPr>
          <p:cNvPr id="12" name="Platshållare för bildnummer 11"/>
          <p:cNvSpPr>
            <a:spLocks noGrp="1"/>
          </p:cNvSpPr>
          <p:nvPr>
            <p:ph type="sldNum" sz="quarter" idx="12"/>
          </p:nvPr>
        </p:nvSpPr>
        <p:spPr/>
        <p:txBody>
          <a:bodyPr/>
          <a:lstStyle/>
          <a:p>
            <a:fld id="{F3A1DABF-CD59-47A1-8187-10F3203EF599}" type="slidenum">
              <a:rPr lang="sv-SE" smtClean="0"/>
              <a:pPr/>
              <a:t>6</a:t>
            </a:fld>
            <a:endParaRPr lang="sv-SE"/>
          </a:p>
        </p:txBody>
      </p:sp>
    </p:spTree>
    <p:extLst>
      <p:ext uri="{BB962C8B-B14F-4D97-AF65-F5344CB8AC3E}">
        <p14:creationId xmlns:p14="http://schemas.microsoft.com/office/powerpoint/2010/main" val="165698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565937" cy="1296144"/>
          </a:xfrm>
        </p:spPr>
        <p:txBody>
          <a:bodyPr/>
          <a:lstStyle/>
          <a:p>
            <a:r>
              <a:rPr lang="sv-SE" spc="-50" dirty="0"/>
              <a:t>Besväras deltagarna av ängslan/oro/ ångest eller av ensamhet ?</a:t>
            </a:r>
            <a:endParaRPr lang="sv-SE" spc="-30" dirty="0"/>
          </a:p>
        </p:txBody>
      </p:sp>
      <p:sp>
        <p:nvSpPr>
          <p:cNvPr id="13" name="textruta 12"/>
          <p:cNvSpPr txBox="1"/>
          <p:nvPr/>
        </p:nvSpPr>
        <p:spPr>
          <a:xfrm>
            <a:off x="725917" y="2076534"/>
            <a:ext cx="3725839" cy="677108"/>
          </a:xfrm>
          <a:prstGeom prst="rect">
            <a:avLst/>
          </a:prstGeom>
          <a:noFill/>
        </p:spPr>
        <p:txBody>
          <a:bodyPr wrap="square" rtlCol="0">
            <a:spAutoFit/>
          </a:bodyPr>
          <a:lstStyle/>
          <a:p>
            <a:r>
              <a:rPr lang="sv-SE" sz="1900" dirty="0">
                <a:solidFill>
                  <a:schemeClr val="accent4"/>
                </a:solidFill>
              </a:rPr>
              <a:t>Har du besvär av ängslan, oro eller ångest?</a:t>
            </a:r>
          </a:p>
        </p:txBody>
      </p:sp>
      <p:sp>
        <p:nvSpPr>
          <p:cNvPr id="16" name="textruta 15"/>
          <p:cNvSpPr txBox="1"/>
          <p:nvPr/>
        </p:nvSpPr>
        <p:spPr>
          <a:xfrm>
            <a:off x="5068801" y="2076534"/>
            <a:ext cx="3389969" cy="677108"/>
          </a:xfrm>
          <a:prstGeom prst="rect">
            <a:avLst/>
          </a:prstGeom>
          <a:noFill/>
        </p:spPr>
        <p:txBody>
          <a:bodyPr wrap="square" rtlCol="0">
            <a:spAutoFit/>
          </a:bodyPr>
          <a:lstStyle/>
          <a:p>
            <a:r>
              <a:rPr lang="sv-SE" sz="1900" dirty="0">
                <a:solidFill>
                  <a:schemeClr val="accent4"/>
                </a:solidFill>
              </a:rPr>
              <a:t>Händer det att du besväras av ensamhet?</a:t>
            </a:r>
          </a:p>
        </p:txBody>
      </p:sp>
      <p:graphicFrame>
        <p:nvGraphicFramePr>
          <p:cNvPr id="8" name="Chart 7" descr="Cirkeldiagram"/>
          <p:cNvGraphicFramePr>
            <a:graphicFrameLocks/>
          </p:cNvGraphicFramePr>
          <p:nvPr>
            <p:extLst>
              <p:ext uri="{D42A27DB-BD31-4B8C-83A1-F6EECF244321}">
                <p14:modId xmlns:p14="http://schemas.microsoft.com/office/powerpoint/2010/main" val="1835032885"/>
              </p:ext>
            </p:extLst>
          </p:nvPr>
        </p:nvGraphicFramePr>
        <p:xfrm>
          <a:off x="355105" y="2553982"/>
          <a:ext cx="4953600" cy="312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 6_2" descr="Cirkeldiagram">
            <a:extLst>
              <a:ext uri="{FF2B5EF4-FFF2-40B4-BE49-F238E27FC236}">
                <a16:creationId xmlns:a16="http://schemas.microsoft.com/office/drawing/2014/main" id="{3F219907-982B-4F42-B889-91583F87B062}"/>
              </a:ext>
            </a:extLst>
          </p:cNvPr>
          <p:cNvGraphicFramePr>
            <a:graphicFrameLocks/>
          </p:cNvGraphicFramePr>
          <p:nvPr>
            <p:extLst>
              <p:ext uri="{D42A27DB-BD31-4B8C-83A1-F6EECF244321}">
                <p14:modId xmlns:p14="http://schemas.microsoft.com/office/powerpoint/2010/main" val="3586315372"/>
              </p:ext>
            </p:extLst>
          </p:nvPr>
        </p:nvGraphicFramePr>
        <p:xfrm>
          <a:off x="4484523" y="2568445"/>
          <a:ext cx="4953600" cy="3124800"/>
        </p:xfrm>
        <a:graphic>
          <a:graphicData uri="http://schemas.openxmlformats.org/drawingml/2006/chart">
            <c:chart xmlns:c="http://schemas.openxmlformats.org/drawingml/2006/chart" xmlns:r="http://schemas.openxmlformats.org/officeDocument/2006/relationships" r:id="rId4"/>
          </a:graphicData>
        </a:graphic>
      </p:graphicFrame>
      <p:sp>
        <p:nvSpPr>
          <p:cNvPr id="14" name="Platshållare för sidfot 13"/>
          <p:cNvSpPr>
            <a:spLocks noGrp="1"/>
          </p:cNvSpPr>
          <p:nvPr>
            <p:ph type="ftr" sz="quarter" idx="3"/>
          </p:nvPr>
        </p:nvSpPr>
        <p:spPr/>
        <p:txBody>
          <a:bodyPr/>
          <a:lstStyle/>
          <a:p>
            <a:r>
              <a:rPr lang="sv-SE" dirty="0"/>
              <a:t>Källa: Socialstyrelsen, Vad tycker de äldre om äldreomsorgen? 2022</a:t>
            </a:r>
          </a:p>
        </p:txBody>
      </p:sp>
      <p:sp>
        <p:nvSpPr>
          <p:cNvPr id="12" name="Platshållare för bildnummer 11"/>
          <p:cNvSpPr>
            <a:spLocks noGrp="1"/>
          </p:cNvSpPr>
          <p:nvPr>
            <p:ph type="sldNum" sz="quarter" idx="12"/>
          </p:nvPr>
        </p:nvSpPr>
        <p:spPr/>
        <p:txBody>
          <a:bodyPr/>
          <a:lstStyle/>
          <a:p>
            <a:fld id="{F3A1DABF-CD59-47A1-8187-10F3203EF599}" type="slidenum">
              <a:rPr lang="sv-SE" smtClean="0"/>
              <a:pPr/>
              <a:t>7</a:t>
            </a:fld>
            <a:endParaRPr lang="sv-SE"/>
          </a:p>
        </p:txBody>
      </p:sp>
    </p:spTree>
    <p:extLst>
      <p:ext uri="{BB962C8B-B14F-4D97-AF65-F5344CB8AC3E}">
        <p14:creationId xmlns:p14="http://schemas.microsoft.com/office/powerpoint/2010/main" val="1219753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2022</a:t>
            </a:r>
          </a:p>
        </p:txBody>
      </p:sp>
      <p:sp>
        <p:nvSpPr>
          <p:cNvPr id="4" name="Platshållare för bild 3">
            <a:extLst>
              <a:ext uri="{C183D7F6-B498-43B3-948B-1728B52AA6E4}">
                <adec:decorative xmlns:adec="http://schemas.microsoft.com/office/drawing/2017/decorative" val="1"/>
              </a:ext>
            </a:extLst>
          </p:cNvPr>
          <p:cNvSpPr>
            <a:spLocks noGrp="1"/>
          </p:cNvSpPr>
          <p:nvPr>
            <p:ph type="pic" sz="quarter" idx="13"/>
          </p:nvPr>
        </p:nvSpPr>
        <p:spPr/>
      </p:sp>
      <p:pic>
        <p:nvPicPr>
          <p:cNvPr id="6" name="Platshållare för bild 4">
            <a:extLs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ubrik 1"/>
          <p:cNvSpPr txBox="1">
            <a:spLocks noGrp="1"/>
          </p:cNvSpPr>
          <p:nvPr>
            <p:ph type="title" idx="4294967295"/>
          </p:nvPr>
        </p:nvSpPr>
        <p:spPr>
          <a:xfrm>
            <a:off x="801686" y="687600"/>
            <a:ext cx="7646278" cy="67717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300" b="1" i="0" u="none" strike="noStrike" kern="1200" cap="none" spc="-50" normalizeH="0" baseline="0" noProof="0" dirty="0">
                <a:ln>
                  <a:noFill/>
                </a:ln>
                <a:solidFill>
                  <a:schemeClr val="accent4"/>
                </a:solidFill>
                <a:effectLst/>
                <a:uLnTx/>
                <a:uFillTx/>
                <a:latin typeface="+mj-lt"/>
                <a:ea typeface="+mj-ea"/>
                <a:cs typeface="+mj-cs"/>
              </a:rPr>
              <a:t>Andel positiva svar</a:t>
            </a:r>
          </a:p>
        </p:txBody>
      </p:sp>
      <p:sp>
        <p:nvSpPr>
          <p:cNvPr id="4" name="Platshållare för innehåll 3"/>
          <p:cNvSpPr>
            <a:spLocks noGrp="1"/>
          </p:cNvSpPr>
          <p:nvPr>
            <p:ph type="body" sz="quarter" idx="13"/>
          </p:nvPr>
        </p:nvSpPr>
        <p:spPr>
          <a:xfrm>
            <a:off x="801688" y="1473958"/>
            <a:ext cx="6959600" cy="4293642"/>
          </a:xfrm>
        </p:spPr>
        <p:txBody>
          <a:bodyPr/>
          <a:lstStyle/>
          <a:p>
            <a:pPr lvl="0"/>
            <a:r>
              <a:rPr lang="sv-SE" sz="1900" b="0" dirty="0"/>
              <a:t>Resultaten som redovisas här är de sammanslagna andelarna positiva svar per fråga. De positiva svarsalternativen är vanligtvis två på varje fråga t. ex. ”Mycket bra” och ”Ganska bra”.</a:t>
            </a:r>
            <a:br>
              <a:rPr lang="sv-SE" sz="1900" b="0" dirty="0"/>
            </a:br>
            <a:br>
              <a:rPr lang="sv-SE" sz="1900" b="0" dirty="0"/>
            </a:br>
            <a:r>
              <a:rPr lang="sv-SE" sz="1900" b="0" dirty="0"/>
              <a:t>För närmare redovisning av vilka svarsalternativ som klassas som positiva, se ”Tabellbilagan” som ligger under ”Tillhörande dokument och bilagor” under ”Resultat 2022” på:</a:t>
            </a:r>
            <a:br>
              <a:rPr lang="sv-SE" sz="1900" b="0" dirty="0"/>
            </a:br>
            <a:br>
              <a:rPr lang="sv-SE" sz="1900" b="0" dirty="0"/>
            </a:br>
            <a:r>
              <a:rPr lang="sv-SE" sz="1900" b="0" dirty="0">
                <a:hlinkClick r:id="rId3"/>
              </a:rPr>
              <a:t>https://www.socialstyrelsen.se/statistik-och-data/oppna-jamforelser/socialtjanst/aldreomsorg/vad-tycker-de-aldre-om-aldreomsorgen/</a:t>
            </a:r>
            <a:endParaRPr lang="sv-SE" sz="1900" dirty="0"/>
          </a:p>
        </p:txBody>
      </p:sp>
      <p:sp>
        <p:nvSpPr>
          <p:cNvPr id="7" name="Platshållare för sidfot 6"/>
          <p:cNvSpPr>
            <a:spLocks noGrp="1"/>
          </p:cNvSpPr>
          <p:nvPr>
            <p:ph type="ftr" sz="quarter" idx="3"/>
          </p:nvPr>
        </p:nvSpPr>
        <p:spPr/>
        <p:txBody>
          <a:bodyPr/>
          <a:lstStyle/>
          <a:p>
            <a:r>
              <a:rPr lang="sv-SE" dirty="0"/>
              <a:t>Källa: Socialstyrelsen, Vad tycker de äldre om äldreomsorgen? 2022</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9</a:t>
            </a:fld>
            <a:endParaRPr lang="sv-SE"/>
          </a:p>
        </p:txBody>
      </p:sp>
    </p:spTree>
    <p:extLst>
      <p:ext uri="{BB962C8B-B14F-4D97-AF65-F5344CB8AC3E}">
        <p14:creationId xmlns:p14="http://schemas.microsoft.com/office/powerpoint/2010/main" val="2780763489"/>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SoS-PPT-svensk</Template>
  <TotalTime>5130</TotalTime>
  <Words>2180</Words>
  <Application>Microsoft Office PowerPoint</Application>
  <PresentationFormat>Bildspel på skärmen (4:3)</PresentationFormat>
  <Paragraphs>247</Paragraphs>
  <Slides>31</Slides>
  <Notes>9</Notes>
  <HiddenSlides>11</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31</vt:i4>
      </vt:variant>
    </vt:vector>
  </HeadingPairs>
  <TitlesOfParts>
    <vt:vector size="37" baseType="lpstr">
      <vt:lpstr>Arial</vt:lpstr>
      <vt:lpstr>Calibri</vt:lpstr>
      <vt:lpstr>Century Gothic</vt:lpstr>
      <vt:lpstr>SoS-PPT-svensk</vt:lpstr>
      <vt:lpstr>Anpassad formgivning</vt:lpstr>
      <vt:lpstr>1_Anpassad formgivning</vt:lpstr>
      <vt:lpstr>Vad tycker de äldre om äldreomsorgen? 2022  </vt:lpstr>
      <vt:lpstr>Resultaten för er kommun</vt:lpstr>
      <vt:lpstr>Information om årets deltagare</vt:lpstr>
      <vt:lpstr>Hur många svarade?</vt:lpstr>
      <vt:lpstr>Vilka var kommunens deltagare?</vt:lpstr>
      <vt:lpstr>Hur bedömer deltagarna sin hälsa och rörlighet?</vt:lpstr>
      <vt:lpstr>Besväras deltagarna av ängslan/oro/ ångest eller av ensamhet ?</vt:lpstr>
      <vt:lpstr>Resultatöversikt år 2022</vt:lpstr>
      <vt:lpstr>Andel positiva svar</vt:lpstr>
      <vt:lpstr>Sammantagen nöjdhet</vt:lpstr>
      <vt:lpstr>Hur nöjd eller missnöjd är du  sammantaget med ditt äldreboende?  </vt:lpstr>
      <vt:lpstr>Kommunen jämfört med länet och riket</vt:lpstr>
      <vt:lpstr>Boendemiljö Positiva svar = Ja Andel positiva svar i kommunen jämfört med länet och riket</vt:lpstr>
      <vt:lpstr>Mat och måltidsmiljö Positiva svar = Mycket bra eller Ganska bra och Ja, alltid eller Oftast Andel positiva svar i kommunen jämfört med länet och riket</vt:lpstr>
      <vt:lpstr>Aktiviteter och möjlighet att komma utomhus  Positiva svar = Mycket nöjd/bra eller Ganska nöjd/bra och Mer än tidigare eller Ingen skillnad mot tidigare Andel positiva svar i kommunen jämfört med länet och riket</vt:lpstr>
      <vt:lpstr>Hjälpens utförande  Positiva svar = Ja, alltid eller Oftast Andel positiva svar i kommunen jämfört med länet och riket  </vt:lpstr>
      <vt:lpstr>Bemötande Positiva svar = Ja, alltid eller Oftast Andel positiva svar i kommunen jämfört med länet och riket</vt:lpstr>
      <vt:lpstr>Trygghet och förtroende  Positiva svar = Mycket tryggt eller Ganska tryggt och Ja, för alla eller Ja, för flertalet Andel positiva svar i kommunen jämfört med länet och riket</vt:lpstr>
      <vt:lpstr>Ensamhet  Positiva svar = Nej och Mindre än tidigare eller Ingen skillnad mot tidigare  Andel positiva svar i kommunen jämfört med länet och riket</vt:lpstr>
      <vt:lpstr>Tillgänglighet Positiva svar = Mycket lätt eller Ganska lätt Andel positiva svar i kommunen jämfört med länet och riket</vt:lpstr>
      <vt:lpstr>Hjälpen i sin helhet  och synpunkter Positiva svar = Mycket nöjd eller Ganska nöjd och Ja Andel positiva svar i kommunen jämfört med länet och riket</vt:lpstr>
      <vt:lpstr>Kommunen – jämförelser mellan åren 2019, 2020 och 2022</vt:lpstr>
      <vt:lpstr>Boende- och måltidsmiljö </vt:lpstr>
      <vt:lpstr>Aktiviteter och komma utomhus </vt:lpstr>
      <vt:lpstr>Hjälpens utförande</vt:lpstr>
      <vt:lpstr>Bemötande</vt:lpstr>
      <vt:lpstr>Trygghet, tillgänglighet och sammantagen nöjdhet  </vt:lpstr>
      <vt:lpstr>Om undersökningen</vt:lpstr>
      <vt:lpstr>Om undersökningen ”Vad tycker de äldre om äldreomsorgen?” 2022</vt:lpstr>
      <vt:lpstr>Mer om undersökningen ”Vad tycker de äldre om äldreomsorgen?” 2022</vt:lpstr>
      <vt:lpstr>Mer information finns på: www.socialstyrelsen.se</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Charlotte Sandström</cp:lastModifiedBy>
  <cp:revision>391</cp:revision>
  <cp:lastPrinted>2014-08-07T08:24:06Z</cp:lastPrinted>
  <dcterms:created xsi:type="dcterms:W3CDTF">2014-06-27T06:29:47Z</dcterms:created>
  <dcterms:modified xsi:type="dcterms:W3CDTF">2022-11-23T11:09:47Z</dcterms:modified>
</cp:coreProperties>
</file>