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5" r:id="rId4"/>
    <p:sldMasterId id="2147483716" r:id="rId5"/>
  </p:sldMasterIdLst>
  <p:notesMasterIdLst>
    <p:notesMasterId r:id="rId13"/>
  </p:notesMasterIdLst>
  <p:sldIdLst>
    <p:sldId id="390" r:id="rId6"/>
    <p:sldId id="415" r:id="rId7"/>
    <p:sldId id="348" r:id="rId8"/>
    <p:sldId id="410" r:id="rId9"/>
    <p:sldId id="417" r:id="rId10"/>
    <p:sldId id="347" r:id="rId11"/>
    <p:sldId id="414" r:id="rId12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504">
          <p15:clr>
            <a:srgbClr val="A4A3A4"/>
          </p15:clr>
        </p15:guide>
        <p15:guide id="4" pos="756" userDrawn="1">
          <p15:clr>
            <a:srgbClr val="A4A3A4"/>
          </p15:clr>
        </p15:guide>
        <p15:guide id="5" pos="6656">
          <p15:clr>
            <a:srgbClr val="A4A3A4"/>
          </p15:clr>
        </p15:guide>
        <p15:guide id="6" pos="3704" userDrawn="1">
          <p15:clr>
            <a:srgbClr val="A4A3A4"/>
          </p15:clr>
        </p15:guide>
        <p15:guide id="7" pos="33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kali Shahin" initials="NS" lastIdx="1" clrIdx="0">
    <p:extLst>
      <p:ext uri="{19B8F6BF-5375-455C-9EA6-DF929625EA0E}">
        <p15:presenceInfo xmlns:p15="http://schemas.microsoft.com/office/powerpoint/2012/main" userId="S::208832@skane.se::959b6c33-9192-4bd2-b4da-054a60455160" providerId="AD"/>
      </p:ext>
    </p:extLst>
  </p:cmAuthor>
  <p:cmAuthor id="2" name="Rappe Helena" initials="RH" lastIdx="1" clrIdx="1">
    <p:extLst>
      <p:ext uri="{19B8F6BF-5375-455C-9EA6-DF929625EA0E}">
        <p15:presenceInfo xmlns:p15="http://schemas.microsoft.com/office/powerpoint/2012/main" userId="S::202904@skane.se::eb0bdfaf-cb73-45a6-b11e-14fcc3a300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B79F"/>
    <a:srgbClr val="D6A300"/>
    <a:srgbClr val="F7931F"/>
    <a:srgbClr val="000000"/>
    <a:srgbClr val="FFFFFF"/>
    <a:srgbClr val="2D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8197" autoAdjust="0"/>
  </p:normalViewPr>
  <p:slideViewPr>
    <p:cSldViewPr showGuides="1">
      <p:cViewPr varScale="1">
        <p:scale>
          <a:sx n="27" d="100"/>
          <a:sy n="27" d="100"/>
        </p:scale>
        <p:origin x="516" y="48"/>
      </p:cViewPr>
      <p:guideLst>
        <p:guide orient="horz" pos="935"/>
        <p:guide orient="horz" pos="1200"/>
        <p:guide orient="horz" pos="3504"/>
        <p:guide pos="756"/>
        <p:guide pos="6656"/>
        <p:guide pos="3704"/>
        <p:guide pos="33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-20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4-26T19:07:00.858" idx="1">
    <p:pos x="10" y="10"/>
    <p:text>Bilden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ADAE5C-C640-4778-BEB6-370FB4A4CA8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040A7D2-B109-4827-B161-3A3B85DECD32}">
      <dgm:prSet phldrT="[Text]" custT="1"/>
      <dgm:spPr/>
      <dgm:t>
        <a:bodyPr/>
        <a:lstStyle/>
        <a:p>
          <a:pPr>
            <a:buNone/>
          </a:pPr>
          <a:r>
            <a:rPr lang="sv-SE" sz="2800" dirty="0">
              <a:effectLst/>
              <a:ea typeface="Calibri" panose="020F0502020204030204" pitchFamily="34" charset="0"/>
            </a:rPr>
            <a:t>Konceptet bygger på</a:t>
          </a:r>
          <a:endParaRPr lang="sv-SE" sz="2800" dirty="0"/>
        </a:p>
      </dgm:t>
    </dgm:pt>
    <dgm:pt modelId="{1C84ED57-00BD-4DBC-B6FA-1818EE1AE9E2}" type="parTrans" cxnId="{65342729-BC01-414F-B83F-FB7C7DD8EE36}">
      <dgm:prSet/>
      <dgm:spPr/>
      <dgm:t>
        <a:bodyPr/>
        <a:lstStyle/>
        <a:p>
          <a:endParaRPr lang="sv-SE"/>
        </a:p>
      </dgm:t>
    </dgm:pt>
    <dgm:pt modelId="{4F74CFB8-3CDE-4018-9FCB-7E38E960F493}" type="sibTrans" cxnId="{65342729-BC01-414F-B83F-FB7C7DD8EE36}">
      <dgm:prSet/>
      <dgm:spPr/>
      <dgm:t>
        <a:bodyPr/>
        <a:lstStyle/>
        <a:p>
          <a:endParaRPr lang="sv-SE"/>
        </a:p>
      </dgm:t>
    </dgm:pt>
    <dgm:pt modelId="{8551EAA6-7B52-41C6-83EA-38E3A1A10828}">
      <dgm:prSet phldrT="[Text]"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A la carte meny med ca 12 olika </a:t>
          </a:r>
          <a:r>
            <a:rPr lang="sv-SE" sz="2000" dirty="0" err="1">
              <a:solidFill>
                <a:schemeClr val="bg1"/>
              </a:solidFill>
              <a:effectLst/>
              <a:ea typeface="Calibri" panose="020F0502020204030204" pitchFamily="34" charset="0"/>
            </a:rPr>
            <a:t>enportionsrätter</a:t>
          </a:r>
          <a:endParaRPr lang="sv-SE" sz="2000" dirty="0">
            <a:solidFill>
              <a:schemeClr val="bg1"/>
            </a:solidFill>
          </a:endParaRPr>
        </a:p>
      </dgm:t>
    </dgm:pt>
    <dgm:pt modelId="{302050AA-BD24-4D6B-BE0D-26EE800146D8}" type="parTrans" cxnId="{E3AFF595-81E9-447F-8832-D413BC2FF2BD}">
      <dgm:prSet/>
      <dgm:spPr/>
      <dgm:t>
        <a:bodyPr/>
        <a:lstStyle/>
        <a:p>
          <a:endParaRPr lang="sv-SE"/>
        </a:p>
      </dgm:t>
    </dgm:pt>
    <dgm:pt modelId="{03501222-7851-402C-AE3C-A996CB5C5FF5}" type="sibTrans" cxnId="{E3AFF595-81E9-447F-8832-D413BC2FF2BD}">
      <dgm:prSet/>
      <dgm:spPr/>
      <dgm:t>
        <a:bodyPr/>
        <a:lstStyle/>
        <a:p>
          <a:endParaRPr lang="sv-SE"/>
        </a:p>
      </dgm:t>
    </dgm:pt>
    <dgm:pt modelId="{483FBAE6-FAB7-485C-A0AD-53D92FAD1C22}">
      <dgm:prSet phldrT="[Text]"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Längre hållbarhet ca 10 dagar</a:t>
          </a:r>
          <a:endParaRPr lang="sv-SE" sz="2000" dirty="0">
            <a:solidFill>
              <a:schemeClr val="bg1"/>
            </a:solidFill>
          </a:endParaRPr>
        </a:p>
      </dgm:t>
    </dgm:pt>
    <dgm:pt modelId="{950D0BDE-C5A7-47BB-A801-BE7CCD992281}" type="parTrans" cxnId="{D6A7EAFE-FCB6-42B0-9F15-1F01EE94E35F}">
      <dgm:prSet/>
      <dgm:spPr/>
      <dgm:t>
        <a:bodyPr/>
        <a:lstStyle/>
        <a:p>
          <a:endParaRPr lang="sv-SE"/>
        </a:p>
      </dgm:t>
    </dgm:pt>
    <dgm:pt modelId="{FC9F42BC-5973-4DFB-9E71-3C574A7415F9}" type="sibTrans" cxnId="{D6A7EAFE-FCB6-42B0-9F15-1F01EE94E35F}">
      <dgm:prSet/>
      <dgm:spPr/>
      <dgm:t>
        <a:bodyPr/>
        <a:lstStyle/>
        <a:p>
          <a:endParaRPr lang="sv-SE"/>
        </a:p>
      </dgm:t>
    </dgm:pt>
    <dgm:pt modelId="{85295712-4BFD-4ECB-9C75-D4C0B4BB36B7}">
      <dgm:prSet phldrT="[Text]" custT="1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sv-SE" sz="2800" dirty="0">
              <a:effectLst/>
              <a:ea typeface="Calibri" panose="020F0502020204030204" pitchFamily="34" charset="0"/>
            </a:rPr>
            <a:t>Önskad effekt</a:t>
          </a:r>
          <a:endParaRPr lang="sv-SE" sz="2800" dirty="0"/>
        </a:p>
      </dgm:t>
    </dgm:pt>
    <dgm:pt modelId="{9CCE2FC1-2BC4-4FC0-8950-F263BF864BDC}" type="parTrans" cxnId="{2D673319-256A-45A3-A780-3D2DF83C2C9D}">
      <dgm:prSet/>
      <dgm:spPr/>
      <dgm:t>
        <a:bodyPr/>
        <a:lstStyle/>
        <a:p>
          <a:endParaRPr lang="sv-SE"/>
        </a:p>
      </dgm:t>
    </dgm:pt>
    <dgm:pt modelId="{39157784-6FED-4FF5-B5B2-0047EF18B32F}" type="sibTrans" cxnId="{2D673319-256A-45A3-A780-3D2DF83C2C9D}">
      <dgm:prSet/>
      <dgm:spPr/>
      <dgm:t>
        <a:bodyPr/>
        <a:lstStyle/>
        <a:p>
          <a:endParaRPr lang="sv-SE"/>
        </a:p>
      </dgm:t>
    </dgm:pt>
    <dgm:pt modelId="{F1D924E2-5C25-42A5-81C4-F99DFD300137}">
      <dgm:prSet phldrT="[Text]" custT="1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Tillgodose en utökad patientnytta – flexibilitet</a:t>
          </a:r>
          <a:endParaRPr lang="sv-SE" sz="2000" dirty="0">
            <a:solidFill>
              <a:schemeClr val="bg1"/>
            </a:solidFill>
          </a:endParaRPr>
        </a:p>
      </dgm:t>
    </dgm:pt>
    <dgm:pt modelId="{7E9E48E7-B0E3-478B-88C6-BCF60F9AA628}" type="parTrans" cxnId="{FD6EBECF-5A41-4A22-9F30-0D625BE73744}">
      <dgm:prSet/>
      <dgm:spPr/>
      <dgm:t>
        <a:bodyPr/>
        <a:lstStyle/>
        <a:p>
          <a:endParaRPr lang="sv-SE"/>
        </a:p>
      </dgm:t>
    </dgm:pt>
    <dgm:pt modelId="{9151213E-7713-478D-89BF-16D9211DC037}" type="sibTrans" cxnId="{FD6EBECF-5A41-4A22-9F30-0D625BE73744}">
      <dgm:prSet/>
      <dgm:spPr/>
      <dgm:t>
        <a:bodyPr/>
        <a:lstStyle/>
        <a:p>
          <a:endParaRPr lang="sv-SE"/>
        </a:p>
      </dgm:t>
    </dgm:pt>
    <dgm:pt modelId="{6EC4BD56-A804-434E-AB07-D2481703AA12}">
      <dgm:prSet phldrT="[Text]" custT="1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Minskat matsvinn</a:t>
          </a:r>
          <a:endParaRPr lang="sv-SE" sz="2000" dirty="0">
            <a:solidFill>
              <a:schemeClr val="bg1"/>
            </a:solidFill>
          </a:endParaRPr>
        </a:p>
      </dgm:t>
    </dgm:pt>
    <dgm:pt modelId="{096D7864-70E2-44FE-A783-870668D747A4}" type="parTrans" cxnId="{88792539-1476-4F64-BBCB-896E7AF1DAEA}">
      <dgm:prSet/>
      <dgm:spPr/>
      <dgm:t>
        <a:bodyPr/>
        <a:lstStyle/>
        <a:p>
          <a:endParaRPr lang="sv-SE"/>
        </a:p>
      </dgm:t>
    </dgm:pt>
    <dgm:pt modelId="{A1DE4E87-54DF-4670-8355-31FEFAE28279}" type="sibTrans" cxnId="{88792539-1476-4F64-BBCB-896E7AF1DAEA}">
      <dgm:prSet/>
      <dgm:spPr/>
      <dgm:t>
        <a:bodyPr/>
        <a:lstStyle/>
        <a:p>
          <a:endParaRPr lang="sv-SE"/>
        </a:p>
      </dgm:t>
    </dgm:pt>
    <dgm:pt modelId="{F25D9EA7-D9F1-4A04-99B0-EEF6B599FBDD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Rullande meny för långliggare</a:t>
          </a:r>
          <a:endParaRPr lang="sv-SE" sz="1700" dirty="0">
            <a:solidFill>
              <a:schemeClr val="bg1"/>
            </a:solidFill>
            <a:effectLst/>
            <a:ea typeface="Calibri" panose="020F0502020204030204" pitchFamily="34" charset="0"/>
          </a:endParaRPr>
        </a:p>
      </dgm:t>
    </dgm:pt>
    <dgm:pt modelId="{B10BF02F-2DAA-409F-BC80-5FFAD2F0FE6A}" type="parTrans" cxnId="{5C7D98C9-794A-466F-BA39-CD005B7C3366}">
      <dgm:prSet/>
      <dgm:spPr/>
      <dgm:t>
        <a:bodyPr/>
        <a:lstStyle/>
        <a:p>
          <a:endParaRPr lang="sv-SE"/>
        </a:p>
      </dgm:t>
    </dgm:pt>
    <dgm:pt modelId="{CDD6E3F3-8130-47D1-8AD9-B346538D2849}" type="sibTrans" cxnId="{5C7D98C9-794A-466F-BA39-CD005B7C3366}">
      <dgm:prSet/>
      <dgm:spPr/>
      <dgm:t>
        <a:bodyPr/>
        <a:lstStyle/>
        <a:p>
          <a:endParaRPr lang="sv-SE"/>
        </a:p>
      </dgm:t>
    </dgm:pt>
    <dgm:pt modelId="{FD48C619-0B6F-4AB4-8D79-8BA2EC8E0486}">
      <dgm:prSet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Tillgodoser ca 75% av behoven </a:t>
          </a:r>
        </a:p>
      </dgm:t>
    </dgm:pt>
    <dgm:pt modelId="{6D19DE10-5C06-446E-A9C7-45A7B400798F}" type="parTrans" cxnId="{D3581C58-0F62-464D-8E58-AA7B69B4373A}">
      <dgm:prSet/>
      <dgm:spPr/>
      <dgm:t>
        <a:bodyPr/>
        <a:lstStyle/>
        <a:p>
          <a:endParaRPr lang="sv-SE"/>
        </a:p>
      </dgm:t>
    </dgm:pt>
    <dgm:pt modelId="{330033E9-8CBC-4FE1-A296-C41C8C1A1A58}" type="sibTrans" cxnId="{D3581C58-0F62-464D-8E58-AA7B69B4373A}">
      <dgm:prSet/>
      <dgm:spPr/>
      <dgm:t>
        <a:bodyPr/>
        <a:lstStyle/>
        <a:p>
          <a:endParaRPr lang="sv-SE"/>
        </a:p>
      </dgm:t>
    </dgm:pt>
    <dgm:pt modelId="{27BAA964-6586-491B-86E9-5547E3FEBE39}">
      <dgm:prSet custT="1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Bättre förutsättningar - ”Snygg och aptitliga måltid”</a:t>
          </a:r>
        </a:p>
      </dgm:t>
    </dgm:pt>
    <dgm:pt modelId="{B5E32864-FDAC-4040-B9B5-C74E9FCDE625}" type="parTrans" cxnId="{0799EB42-BDBF-4F4D-A250-D2E842545B6B}">
      <dgm:prSet/>
      <dgm:spPr/>
      <dgm:t>
        <a:bodyPr/>
        <a:lstStyle/>
        <a:p>
          <a:endParaRPr lang="sv-SE"/>
        </a:p>
      </dgm:t>
    </dgm:pt>
    <dgm:pt modelId="{7BA15008-F11A-4B84-94FF-422F13EAE918}" type="sibTrans" cxnId="{0799EB42-BDBF-4F4D-A250-D2E842545B6B}">
      <dgm:prSet/>
      <dgm:spPr/>
      <dgm:t>
        <a:bodyPr/>
        <a:lstStyle/>
        <a:p>
          <a:endParaRPr lang="sv-SE"/>
        </a:p>
      </dgm:t>
    </dgm:pt>
    <dgm:pt modelId="{27284FD9-FBFC-415A-BA02-FB9ED32DA190}">
      <dgm:prSet custT="1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Lägre produktionskostnad</a:t>
          </a:r>
        </a:p>
      </dgm:t>
    </dgm:pt>
    <dgm:pt modelId="{7B6696ED-82E5-4882-9E87-17911A728B74}" type="parTrans" cxnId="{3B89B9B9-E30E-4E1A-899D-FB790755CE3F}">
      <dgm:prSet/>
      <dgm:spPr/>
      <dgm:t>
        <a:bodyPr/>
        <a:lstStyle/>
        <a:p>
          <a:endParaRPr lang="sv-SE"/>
        </a:p>
      </dgm:t>
    </dgm:pt>
    <dgm:pt modelId="{3F7DC036-6B62-4A68-8018-5F8EC566A270}" type="sibTrans" cxnId="{3B89B9B9-E30E-4E1A-899D-FB790755CE3F}">
      <dgm:prSet/>
      <dgm:spPr/>
      <dgm:t>
        <a:bodyPr/>
        <a:lstStyle/>
        <a:p>
          <a:endParaRPr lang="sv-SE"/>
        </a:p>
      </dgm:t>
    </dgm:pt>
    <dgm:pt modelId="{6CAD80DB-9CFE-44BA-896F-5DA2934A1BFD}">
      <dgm:prSet custT="1"/>
      <dgm:spPr>
        <a:solidFill>
          <a:schemeClr val="accent2">
            <a:lumMod val="50000"/>
            <a:alpha val="90000"/>
          </a:schemeClr>
        </a:solidFill>
      </dgm:spPr>
      <dgm:t>
        <a:bodyPr/>
        <a:lstStyle/>
        <a:p>
          <a:pPr>
            <a:spcBef>
              <a:spcPts val="800"/>
            </a:spcBef>
            <a:spcAft>
              <a:spcPts val="800"/>
            </a:spcAft>
          </a:pPr>
          <a:r>
            <a:rPr lang="sv-SE" sz="2000" dirty="0">
              <a:solidFill>
                <a:schemeClr val="bg1"/>
              </a:solidFill>
              <a:effectLst/>
              <a:ea typeface="Calibri" panose="020F0502020204030204" pitchFamily="34" charset="0"/>
            </a:rPr>
            <a:t>Minskad transport</a:t>
          </a:r>
          <a:endParaRPr lang="sv-SE" sz="1800" dirty="0">
            <a:solidFill>
              <a:schemeClr val="bg1"/>
            </a:solidFill>
            <a:effectLst/>
            <a:ea typeface="Calibri" panose="020F0502020204030204" pitchFamily="34" charset="0"/>
          </a:endParaRPr>
        </a:p>
      </dgm:t>
    </dgm:pt>
    <dgm:pt modelId="{0A38887B-8D81-4D39-8C17-68CEB293ECD5}" type="parTrans" cxnId="{3AF850AE-DDF4-43CA-A13B-4F1C647D9E84}">
      <dgm:prSet/>
      <dgm:spPr/>
      <dgm:t>
        <a:bodyPr/>
        <a:lstStyle/>
        <a:p>
          <a:endParaRPr lang="sv-SE"/>
        </a:p>
      </dgm:t>
    </dgm:pt>
    <dgm:pt modelId="{BE587FA6-1009-48D9-B13E-80A72EE29C61}" type="sibTrans" cxnId="{3AF850AE-DDF4-43CA-A13B-4F1C647D9E84}">
      <dgm:prSet/>
      <dgm:spPr/>
      <dgm:t>
        <a:bodyPr/>
        <a:lstStyle/>
        <a:p>
          <a:endParaRPr lang="sv-SE"/>
        </a:p>
      </dgm:t>
    </dgm:pt>
    <dgm:pt modelId="{F6F5E896-DA78-43C6-8070-8C68AC423933}" type="pres">
      <dgm:prSet presAssocID="{32ADAE5C-C640-4778-BEB6-370FB4A4CA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0BB373FB-0E8A-4B8A-9D4D-0A73A983A628}" type="pres">
      <dgm:prSet presAssocID="{7040A7D2-B109-4827-B161-3A3B85DECD32}" presName="parentLin" presStyleCnt="0"/>
      <dgm:spPr/>
    </dgm:pt>
    <dgm:pt modelId="{857B7E49-4947-4C48-8E31-03805C85077E}" type="pres">
      <dgm:prSet presAssocID="{7040A7D2-B109-4827-B161-3A3B85DECD32}" presName="parentLeftMargin" presStyleLbl="node1" presStyleIdx="0" presStyleCnt="2"/>
      <dgm:spPr/>
      <dgm:t>
        <a:bodyPr/>
        <a:lstStyle/>
        <a:p>
          <a:endParaRPr lang="sv-SE"/>
        </a:p>
      </dgm:t>
    </dgm:pt>
    <dgm:pt modelId="{37621DB0-F665-4257-98EE-E2A163687D33}" type="pres">
      <dgm:prSet presAssocID="{7040A7D2-B109-4827-B161-3A3B85DECD32}" presName="parentText" presStyleLbl="node1" presStyleIdx="0" presStyleCnt="2" custScaleY="343595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F66E710-3489-448C-86A4-B0149C03C177}" type="pres">
      <dgm:prSet presAssocID="{7040A7D2-B109-4827-B161-3A3B85DECD32}" presName="negativeSpace" presStyleCnt="0"/>
      <dgm:spPr/>
    </dgm:pt>
    <dgm:pt modelId="{F84CEFE5-EC29-4253-96C6-E227F2A8DDE7}" type="pres">
      <dgm:prSet presAssocID="{7040A7D2-B109-4827-B161-3A3B85DECD32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v-SE"/>
        </a:p>
      </dgm:t>
    </dgm:pt>
    <dgm:pt modelId="{56257EFE-8635-4A1B-91A8-BB8923223000}" type="pres">
      <dgm:prSet presAssocID="{4F74CFB8-3CDE-4018-9FCB-7E38E960F493}" presName="spaceBetweenRectangles" presStyleCnt="0"/>
      <dgm:spPr/>
    </dgm:pt>
    <dgm:pt modelId="{442B3303-9734-4396-ABC5-865A21EC926E}" type="pres">
      <dgm:prSet presAssocID="{85295712-4BFD-4ECB-9C75-D4C0B4BB36B7}" presName="parentLin" presStyleCnt="0"/>
      <dgm:spPr/>
    </dgm:pt>
    <dgm:pt modelId="{4186E08D-9B2F-4DD4-BF0B-48DF64932462}" type="pres">
      <dgm:prSet presAssocID="{85295712-4BFD-4ECB-9C75-D4C0B4BB36B7}" presName="parentLeftMargin" presStyleLbl="node1" presStyleIdx="0" presStyleCnt="2"/>
      <dgm:spPr/>
      <dgm:t>
        <a:bodyPr/>
        <a:lstStyle/>
        <a:p>
          <a:endParaRPr lang="sv-SE"/>
        </a:p>
      </dgm:t>
    </dgm:pt>
    <dgm:pt modelId="{96E5131C-DD35-4121-995D-B15B99952299}" type="pres">
      <dgm:prSet presAssocID="{85295712-4BFD-4ECB-9C75-D4C0B4BB36B7}" presName="parentText" presStyleLbl="node1" presStyleIdx="1" presStyleCnt="2" custScaleY="390752" custLinFactNeighborX="30383" custLinFactNeighborY="86625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679B40D-F711-48A6-8502-5A001E696B63}" type="pres">
      <dgm:prSet presAssocID="{85295712-4BFD-4ECB-9C75-D4C0B4BB36B7}" presName="negativeSpace" presStyleCnt="0"/>
      <dgm:spPr/>
    </dgm:pt>
    <dgm:pt modelId="{E75BC6F8-3000-49C8-9135-E1150BE2FB2A}" type="pres">
      <dgm:prSet presAssocID="{85295712-4BFD-4ECB-9C75-D4C0B4BB36B7}" presName="childText" presStyleLbl="conFgAcc1" presStyleIdx="1" presStyleCnt="2" custScaleY="106953" custLinFactY="1605" custLinFactNeighborX="410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sv-SE"/>
        </a:p>
      </dgm:t>
    </dgm:pt>
  </dgm:ptLst>
  <dgm:cxnLst>
    <dgm:cxn modelId="{4014A9FF-52EC-4AB5-A715-541A55739A98}" type="presOf" srcId="{6CAD80DB-9CFE-44BA-896F-5DA2934A1BFD}" destId="{E75BC6F8-3000-49C8-9135-E1150BE2FB2A}" srcOrd="0" destOrd="4" presId="urn:microsoft.com/office/officeart/2005/8/layout/list1"/>
    <dgm:cxn modelId="{EB78AEA1-130B-4366-A8EF-709BC0B7D688}" type="presOf" srcId="{7040A7D2-B109-4827-B161-3A3B85DECD32}" destId="{37621DB0-F665-4257-98EE-E2A163687D33}" srcOrd="1" destOrd="0" presId="urn:microsoft.com/office/officeart/2005/8/layout/list1"/>
    <dgm:cxn modelId="{E3AFF595-81E9-447F-8832-D413BC2FF2BD}" srcId="{7040A7D2-B109-4827-B161-3A3B85DECD32}" destId="{8551EAA6-7B52-41C6-83EA-38E3A1A10828}" srcOrd="0" destOrd="0" parTransId="{302050AA-BD24-4D6B-BE0D-26EE800146D8}" sibTransId="{03501222-7851-402C-AE3C-A996CB5C5FF5}"/>
    <dgm:cxn modelId="{5297B8D2-5B9B-425D-A4FC-62912D287F60}" type="presOf" srcId="{7040A7D2-B109-4827-B161-3A3B85DECD32}" destId="{857B7E49-4947-4C48-8E31-03805C85077E}" srcOrd="0" destOrd="0" presId="urn:microsoft.com/office/officeart/2005/8/layout/list1"/>
    <dgm:cxn modelId="{5C7D98C9-794A-466F-BA39-CD005B7C3366}" srcId="{7040A7D2-B109-4827-B161-3A3B85DECD32}" destId="{F25D9EA7-D9F1-4A04-99B0-EEF6B599FBDD}" srcOrd="3" destOrd="0" parTransId="{B10BF02F-2DAA-409F-BC80-5FFAD2F0FE6A}" sibTransId="{CDD6E3F3-8130-47D1-8AD9-B346538D2849}"/>
    <dgm:cxn modelId="{57EAAEC7-E6B4-44FD-B614-2AEFBFD0454B}" type="presOf" srcId="{85295712-4BFD-4ECB-9C75-D4C0B4BB36B7}" destId="{96E5131C-DD35-4121-995D-B15B99952299}" srcOrd="1" destOrd="0" presId="urn:microsoft.com/office/officeart/2005/8/layout/list1"/>
    <dgm:cxn modelId="{FD6EBECF-5A41-4A22-9F30-0D625BE73744}" srcId="{85295712-4BFD-4ECB-9C75-D4C0B4BB36B7}" destId="{F1D924E2-5C25-42A5-81C4-F99DFD300137}" srcOrd="0" destOrd="0" parTransId="{7E9E48E7-B0E3-478B-88C6-BCF60F9AA628}" sibTransId="{9151213E-7713-478D-89BF-16D9211DC037}"/>
    <dgm:cxn modelId="{65342729-BC01-414F-B83F-FB7C7DD8EE36}" srcId="{32ADAE5C-C640-4778-BEB6-370FB4A4CA8B}" destId="{7040A7D2-B109-4827-B161-3A3B85DECD32}" srcOrd="0" destOrd="0" parTransId="{1C84ED57-00BD-4DBC-B6FA-1818EE1AE9E2}" sibTransId="{4F74CFB8-3CDE-4018-9FCB-7E38E960F493}"/>
    <dgm:cxn modelId="{BF1DEB2A-32CD-4AAF-8C2C-762F681BDF38}" type="presOf" srcId="{6EC4BD56-A804-434E-AB07-D2481703AA12}" destId="{E75BC6F8-3000-49C8-9135-E1150BE2FB2A}" srcOrd="0" destOrd="2" presId="urn:microsoft.com/office/officeart/2005/8/layout/list1"/>
    <dgm:cxn modelId="{AD2F15DD-53BD-4EB3-9480-D44D94CE133D}" type="presOf" srcId="{8551EAA6-7B52-41C6-83EA-38E3A1A10828}" destId="{F84CEFE5-EC29-4253-96C6-E227F2A8DDE7}" srcOrd="0" destOrd="0" presId="urn:microsoft.com/office/officeart/2005/8/layout/list1"/>
    <dgm:cxn modelId="{DF2CDAD4-0BE3-4AC3-BAC8-6E2F4AD71D81}" type="presOf" srcId="{FD48C619-0B6F-4AB4-8D79-8BA2EC8E0486}" destId="{F84CEFE5-EC29-4253-96C6-E227F2A8DDE7}" srcOrd="0" destOrd="2" presId="urn:microsoft.com/office/officeart/2005/8/layout/list1"/>
    <dgm:cxn modelId="{2D673319-256A-45A3-A780-3D2DF83C2C9D}" srcId="{32ADAE5C-C640-4778-BEB6-370FB4A4CA8B}" destId="{85295712-4BFD-4ECB-9C75-D4C0B4BB36B7}" srcOrd="1" destOrd="0" parTransId="{9CCE2FC1-2BC4-4FC0-8950-F263BF864BDC}" sibTransId="{39157784-6FED-4FF5-B5B2-0047EF18B32F}"/>
    <dgm:cxn modelId="{3B89B9B9-E30E-4E1A-899D-FB790755CE3F}" srcId="{85295712-4BFD-4ECB-9C75-D4C0B4BB36B7}" destId="{27284FD9-FBFC-415A-BA02-FB9ED32DA190}" srcOrd="3" destOrd="0" parTransId="{7B6696ED-82E5-4882-9E87-17911A728B74}" sibTransId="{3F7DC036-6B62-4A68-8018-5F8EC566A270}"/>
    <dgm:cxn modelId="{0799EB42-BDBF-4F4D-A250-D2E842545B6B}" srcId="{85295712-4BFD-4ECB-9C75-D4C0B4BB36B7}" destId="{27BAA964-6586-491B-86E9-5547E3FEBE39}" srcOrd="1" destOrd="0" parTransId="{B5E32864-FDAC-4040-B9B5-C74E9FCDE625}" sibTransId="{7BA15008-F11A-4B84-94FF-422F13EAE918}"/>
    <dgm:cxn modelId="{58476785-5724-470C-9A4E-9E6DE5DB2524}" type="presOf" srcId="{27284FD9-FBFC-415A-BA02-FB9ED32DA190}" destId="{E75BC6F8-3000-49C8-9135-E1150BE2FB2A}" srcOrd="0" destOrd="3" presId="urn:microsoft.com/office/officeart/2005/8/layout/list1"/>
    <dgm:cxn modelId="{4463F4BB-4515-4279-BF25-15491000B635}" type="presOf" srcId="{32ADAE5C-C640-4778-BEB6-370FB4A4CA8B}" destId="{F6F5E896-DA78-43C6-8070-8C68AC423933}" srcOrd="0" destOrd="0" presId="urn:microsoft.com/office/officeart/2005/8/layout/list1"/>
    <dgm:cxn modelId="{88792539-1476-4F64-BBCB-896E7AF1DAEA}" srcId="{85295712-4BFD-4ECB-9C75-D4C0B4BB36B7}" destId="{6EC4BD56-A804-434E-AB07-D2481703AA12}" srcOrd="2" destOrd="0" parTransId="{096D7864-70E2-44FE-A783-870668D747A4}" sibTransId="{A1DE4E87-54DF-4670-8355-31FEFAE28279}"/>
    <dgm:cxn modelId="{3AF850AE-DDF4-43CA-A13B-4F1C647D9E84}" srcId="{85295712-4BFD-4ECB-9C75-D4C0B4BB36B7}" destId="{6CAD80DB-9CFE-44BA-896F-5DA2934A1BFD}" srcOrd="4" destOrd="0" parTransId="{0A38887B-8D81-4D39-8C17-68CEB293ECD5}" sibTransId="{BE587FA6-1009-48D9-B13E-80A72EE29C61}"/>
    <dgm:cxn modelId="{ABA35C18-12B1-439C-B894-C3DFBC8B9342}" type="presOf" srcId="{F1D924E2-5C25-42A5-81C4-F99DFD300137}" destId="{E75BC6F8-3000-49C8-9135-E1150BE2FB2A}" srcOrd="0" destOrd="0" presId="urn:microsoft.com/office/officeart/2005/8/layout/list1"/>
    <dgm:cxn modelId="{D3581C58-0F62-464D-8E58-AA7B69B4373A}" srcId="{7040A7D2-B109-4827-B161-3A3B85DECD32}" destId="{FD48C619-0B6F-4AB4-8D79-8BA2EC8E0486}" srcOrd="2" destOrd="0" parTransId="{6D19DE10-5C06-446E-A9C7-45A7B400798F}" sibTransId="{330033E9-8CBC-4FE1-A296-C41C8C1A1A58}"/>
    <dgm:cxn modelId="{D6A7EAFE-FCB6-42B0-9F15-1F01EE94E35F}" srcId="{7040A7D2-B109-4827-B161-3A3B85DECD32}" destId="{483FBAE6-FAB7-485C-A0AD-53D92FAD1C22}" srcOrd="1" destOrd="0" parTransId="{950D0BDE-C5A7-47BB-A801-BE7CCD992281}" sibTransId="{FC9F42BC-5973-4DFB-9E71-3C574A7415F9}"/>
    <dgm:cxn modelId="{DC2CAA98-93D9-49A2-8DC8-D9AE5E68CAB0}" type="presOf" srcId="{483FBAE6-FAB7-485C-A0AD-53D92FAD1C22}" destId="{F84CEFE5-EC29-4253-96C6-E227F2A8DDE7}" srcOrd="0" destOrd="1" presId="urn:microsoft.com/office/officeart/2005/8/layout/list1"/>
    <dgm:cxn modelId="{DC9A9260-C8E1-4C0F-A25B-7C939BE798BD}" type="presOf" srcId="{85295712-4BFD-4ECB-9C75-D4C0B4BB36B7}" destId="{4186E08D-9B2F-4DD4-BF0B-48DF64932462}" srcOrd="0" destOrd="0" presId="urn:microsoft.com/office/officeart/2005/8/layout/list1"/>
    <dgm:cxn modelId="{17546B91-C780-45A0-85C8-D5875E39401F}" type="presOf" srcId="{27BAA964-6586-491B-86E9-5547E3FEBE39}" destId="{E75BC6F8-3000-49C8-9135-E1150BE2FB2A}" srcOrd="0" destOrd="1" presId="urn:microsoft.com/office/officeart/2005/8/layout/list1"/>
    <dgm:cxn modelId="{8273F6A7-9A2A-493F-9EDC-A4A9BC4DB499}" type="presOf" srcId="{F25D9EA7-D9F1-4A04-99B0-EEF6B599FBDD}" destId="{F84CEFE5-EC29-4253-96C6-E227F2A8DDE7}" srcOrd="0" destOrd="3" presId="urn:microsoft.com/office/officeart/2005/8/layout/list1"/>
    <dgm:cxn modelId="{2D37B425-E77D-45CC-AF52-4C54187B0342}" type="presParOf" srcId="{F6F5E896-DA78-43C6-8070-8C68AC423933}" destId="{0BB373FB-0E8A-4B8A-9D4D-0A73A983A628}" srcOrd="0" destOrd="0" presId="urn:microsoft.com/office/officeart/2005/8/layout/list1"/>
    <dgm:cxn modelId="{FC900782-C963-4068-91CF-63D4F95EB477}" type="presParOf" srcId="{0BB373FB-0E8A-4B8A-9D4D-0A73A983A628}" destId="{857B7E49-4947-4C48-8E31-03805C85077E}" srcOrd="0" destOrd="0" presId="urn:microsoft.com/office/officeart/2005/8/layout/list1"/>
    <dgm:cxn modelId="{C5C8D844-62FF-4768-AEAD-D03A6B980AE9}" type="presParOf" srcId="{0BB373FB-0E8A-4B8A-9D4D-0A73A983A628}" destId="{37621DB0-F665-4257-98EE-E2A163687D33}" srcOrd="1" destOrd="0" presId="urn:microsoft.com/office/officeart/2005/8/layout/list1"/>
    <dgm:cxn modelId="{4D8BC9C6-D6FD-44F3-AE2A-4467502C8FC5}" type="presParOf" srcId="{F6F5E896-DA78-43C6-8070-8C68AC423933}" destId="{2F66E710-3489-448C-86A4-B0149C03C177}" srcOrd="1" destOrd="0" presId="urn:microsoft.com/office/officeart/2005/8/layout/list1"/>
    <dgm:cxn modelId="{5B9A8E50-7A68-426A-B7AE-3F0D66592092}" type="presParOf" srcId="{F6F5E896-DA78-43C6-8070-8C68AC423933}" destId="{F84CEFE5-EC29-4253-96C6-E227F2A8DDE7}" srcOrd="2" destOrd="0" presId="urn:microsoft.com/office/officeart/2005/8/layout/list1"/>
    <dgm:cxn modelId="{04AECD11-0E92-4880-9223-CA8136373CF3}" type="presParOf" srcId="{F6F5E896-DA78-43C6-8070-8C68AC423933}" destId="{56257EFE-8635-4A1B-91A8-BB8923223000}" srcOrd="3" destOrd="0" presId="urn:microsoft.com/office/officeart/2005/8/layout/list1"/>
    <dgm:cxn modelId="{F83CA98C-A17B-4B00-93AA-7A3DB42F27AF}" type="presParOf" srcId="{F6F5E896-DA78-43C6-8070-8C68AC423933}" destId="{442B3303-9734-4396-ABC5-865A21EC926E}" srcOrd="4" destOrd="0" presId="urn:microsoft.com/office/officeart/2005/8/layout/list1"/>
    <dgm:cxn modelId="{89A95508-5576-46EF-A361-D1018CD79AEC}" type="presParOf" srcId="{442B3303-9734-4396-ABC5-865A21EC926E}" destId="{4186E08D-9B2F-4DD4-BF0B-48DF64932462}" srcOrd="0" destOrd="0" presId="urn:microsoft.com/office/officeart/2005/8/layout/list1"/>
    <dgm:cxn modelId="{AECC7F88-1A09-49AD-9F0C-78EBAE7B3923}" type="presParOf" srcId="{442B3303-9734-4396-ABC5-865A21EC926E}" destId="{96E5131C-DD35-4121-995D-B15B99952299}" srcOrd="1" destOrd="0" presId="urn:microsoft.com/office/officeart/2005/8/layout/list1"/>
    <dgm:cxn modelId="{F19976BD-50B7-40A7-9418-9FF165A38E13}" type="presParOf" srcId="{F6F5E896-DA78-43C6-8070-8C68AC423933}" destId="{4679B40D-F711-48A6-8502-5A001E696B63}" srcOrd="5" destOrd="0" presId="urn:microsoft.com/office/officeart/2005/8/layout/list1"/>
    <dgm:cxn modelId="{B9374859-4797-4294-9361-E68CEE28B8E2}" type="presParOf" srcId="{F6F5E896-DA78-43C6-8070-8C68AC423933}" destId="{E75BC6F8-3000-49C8-9135-E1150BE2FB2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D22CB7-B9AD-40DE-9991-6E00BB53D8DA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4773FFFB-7FF9-4DAD-86C7-1E942056623F}">
      <dgm:prSet phldrT="[Text]"/>
      <dgm:spPr/>
      <dgm:t>
        <a:bodyPr/>
        <a:lstStyle/>
        <a:p>
          <a:r>
            <a:rPr lang="sv-SE" dirty="0"/>
            <a:t>A la carte meny</a:t>
          </a:r>
        </a:p>
      </dgm:t>
    </dgm:pt>
    <dgm:pt modelId="{514F619A-DC60-4F97-A674-E6E0CB5A7269}" type="parTrans" cxnId="{14488A9D-8FA4-4BC9-A54E-CD6C7B535A6C}">
      <dgm:prSet/>
      <dgm:spPr/>
      <dgm:t>
        <a:bodyPr/>
        <a:lstStyle/>
        <a:p>
          <a:endParaRPr lang="sv-SE"/>
        </a:p>
      </dgm:t>
    </dgm:pt>
    <dgm:pt modelId="{5B8A7C10-0FB5-4074-95B5-98B6814B7F9C}" type="sibTrans" cxnId="{14488A9D-8FA4-4BC9-A54E-CD6C7B535A6C}">
      <dgm:prSet/>
      <dgm:spPr/>
      <dgm:t>
        <a:bodyPr/>
        <a:lstStyle/>
        <a:p>
          <a:endParaRPr lang="sv-SE"/>
        </a:p>
      </dgm:t>
    </dgm:pt>
    <dgm:pt modelId="{3189E4AA-F02D-4663-92FA-66834219A51A}">
      <dgm:prSet phldrT="[Text]"/>
      <dgm:spPr/>
      <dgm:t>
        <a:bodyPr/>
        <a:lstStyle/>
        <a:p>
          <a:r>
            <a:rPr lang="sv-SE" dirty="0"/>
            <a:t>Få allergener</a:t>
          </a:r>
        </a:p>
      </dgm:t>
    </dgm:pt>
    <dgm:pt modelId="{6D9F21FD-BC57-4D48-90B0-2E65183A5D9A}" type="parTrans" cxnId="{DE6A05CE-E645-48AD-B448-9DA40DD0D536}">
      <dgm:prSet/>
      <dgm:spPr/>
      <dgm:t>
        <a:bodyPr/>
        <a:lstStyle/>
        <a:p>
          <a:endParaRPr lang="sv-SE"/>
        </a:p>
      </dgm:t>
    </dgm:pt>
    <dgm:pt modelId="{DB3C73CA-A2E2-4475-B751-D61D23C25B37}" type="sibTrans" cxnId="{DE6A05CE-E645-48AD-B448-9DA40DD0D536}">
      <dgm:prSet/>
      <dgm:spPr/>
      <dgm:t>
        <a:bodyPr/>
        <a:lstStyle/>
        <a:p>
          <a:endParaRPr lang="sv-SE"/>
        </a:p>
      </dgm:t>
    </dgm:pt>
    <dgm:pt modelId="{DF154D66-DD9D-43A8-9FD9-BEFC3509C2F1}">
      <dgm:prSet phldrT="[Text]"/>
      <dgm:spPr/>
      <dgm:t>
        <a:bodyPr/>
        <a:lstStyle/>
        <a:p>
          <a:r>
            <a:rPr lang="sv-SE" dirty="0"/>
            <a:t>Smårätter</a:t>
          </a:r>
        </a:p>
      </dgm:t>
    </dgm:pt>
    <dgm:pt modelId="{D194BA4B-BEAF-4928-BFAE-E445CC2F15F0}" type="parTrans" cxnId="{58B8E870-9E2A-4BF4-8A35-3717561B4EA0}">
      <dgm:prSet/>
      <dgm:spPr/>
      <dgm:t>
        <a:bodyPr/>
        <a:lstStyle/>
        <a:p>
          <a:endParaRPr lang="sv-SE"/>
        </a:p>
      </dgm:t>
    </dgm:pt>
    <dgm:pt modelId="{CD0ED780-AC22-4436-A8E3-EB0ADF21426A}" type="sibTrans" cxnId="{58B8E870-9E2A-4BF4-8A35-3717561B4EA0}">
      <dgm:prSet/>
      <dgm:spPr/>
      <dgm:t>
        <a:bodyPr/>
        <a:lstStyle/>
        <a:p>
          <a:endParaRPr lang="sv-SE"/>
        </a:p>
      </dgm:t>
    </dgm:pt>
    <dgm:pt modelId="{D5359923-02FA-41A1-98AF-BA3C8C554C3C}">
      <dgm:prSet phldrT="[Text]"/>
      <dgm:spPr/>
      <dgm:t>
        <a:bodyPr/>
        <a:lstStyle/>
        <a:p>
          <a:r>
            <a:rPr lang="sv-SE" dirty="0"/>
            <a:t>Mellanmål</a:t>
          </a:r>
        </a:p>
      </dgm:t>
    </dgm:pt>
    <dgm:pt modelId="{E04C814E-8EAC-497E-AE0C-582439853DEA}" type="parTrans" cxnId="{BEFA41E9-753F-4DF4-B838-DACBE6BCFE8B}">
      <dgm:prSet/>
      <dgm:spPr/>
      <dgm:t>
        <a:bodyPr/>
        <a:lstStyle/>
        <a:p>
          <a:endParaRPr lang="sv-SE"/>
        </a:p>
      </dgm:t>
    </dgm:pt>
    <dgm:pt modelId="{40E5D457-8E6D-421D-A1DE-3A92FDC569E2}" type="sibTrans" cxnId="{BEFA41E9-753F-4DF4-B838-DACBE6BCFE8B}">
      <dgm:prSet/>
      <dgm:spPr/>
      <dgm:t>
        <a:bodyPr/>
        <a:lstStyle/>
        <a:p>
          <a:endParaRPr lang="sv-SE"/>
        </a:p>
      </dgm:t>
    </dgm:pt>
    <dgm:pt modelId="{881677D1-6062-41B2-9D45-314C24212E1D}">
      <dgm:prSet phldrT="[Text]"/>
      <dgm:spPr/>
      <dgm:t>
        <a:bodyPr/>
        <a:lstStyle/>
        <a:p>
          <a:r>
            <a:rPr lang="sv-SE" dirty="0"/>
            <a:t>Rullande meny</a:t>
          </a:r>
        </a:p>
      </dgm:t>
    </dgm:pt>
    <dgm:pt modelId="{16056E4F-8E3C-4B69-A7C1-D31A39303CB0}" type="parTrans" cxnId="{6E45ABB0-F920-48CD-8B09-5F2E72F3AEFA}">
      <dgm:prSet/>
      <dgm:spPr/>
      <dgm:t>
        <a:bodyPr/>
        <a:lstStyle/>
        <a:p>
          <a:endParaRPr lang="sv-SE"/>
        </a:p>
      </dgm:t>
    </dgm:pt>
    <dgm:pt modelId="{9194612B-FC79-4073-BFB1-7C3E3B92B6E8}" type="sibTrans" cxnId="{6E45ABB0-F920-48CD-8B09-5F2E72F3AEFA}">
      <dgm:prSet/>
      <dgm:spPr/>
      <dgm:t>
        <a:bodyPr/>
        <a:lstStyle/>
        <a:p>
          <a:endParaRPr lang="sv-SE"/>
        </a:p>
      </dgm:t>
    </dgm:pt>
    <dgm:pt modelId="{D417145E-327F-4E69-A2B7-D1C5C3E66E41}">
      <dgm:prSet phldrT="[Text]"/>
      <dgm:spPr/>
      <dgm:t>
        <a:bodyPr/>
        <a:lstStyle/>
        <a:p>
          <a:r>
            <a:rPr lang="sv-SE" dirty="0"/>
            <a:t>Specifika preferenser</a:t>
          </a:r>
        </a:p>
      </dgm:t>
    </dgm:pt>
    <dgm:pt modelId="{C96BA1B5-5BCB-4237-AEB1-85CC470890CB}" type="parTrans" cxnId="{6DD13293-FA3E-4DD6-A2A1-48A6AF10B86A}">
      <dgm:prSet/>
      <dgm:spPr/>
      <dgm:t>
        <a:bodyPr/>
        <a:lstStyle/>
        <a:p>
          <a:endParaRPr lang="sv-SE"/>
        </a:p>
      </dgm:t>
    </dgm:pt>
    <dgm:pt modelId="{C69EDE1E-EDBD-4B8F-8293-94F7740CF8D8}" type="sibTrans" cxnId="{6DD13293-FA3E-4DD6-A2A1-48A6AF10B86A}">
      <dgm:prSet/>
      <dgm:spPr/>
      <dgm:t>
        <a:bodyPr/>
        <a:lstStyle/>
        <a:p>
          <a:endParaRPr lang="sv-SE"/>
        </a:p>
      </dgm:t>
    </dgm:pt>
    <dgm:pt modelId="{C539AB55-1678-440D-BD0E-5C641818C863}">
      <dgm:prSet phldrT="[Text]"/>
      <dgm:spPr/>
      <dgm:t>
        <a:bodyPr/>
        <a:lstStyle/>
        <a:p>
          <a:r>
            <a:rPr lang="sv-SE" dirty="0"/>
            <a:t>Olika konsistenser</a:t>
          </a:r>
        </a:p>
      </dgm:t>
    </dgm:pt>
    <dgm:pt modelId="{F0C8D549-F3FC-40F5-9AD6-EEE112A8D205}" type="parTrans" cxnId="{23546982-851E-41D7-8A6D-6068CEAE6767}">
      <dgm:prSet/>
      <dgm:spPr/>
      <dgm:t>
        <a:bodyPr/>
        <a:lstStyle/>
        <a:p>
          <a:endParaRPr lang="sv-SE"/>
        </a:p>
      </dgm:t>
    </dgm:pt>
    <dgm:pt modelId="{D504E60D-B9DA-4258-85F4-378E80B8AE69}" type="sibTrans" cxnId="{23546982-851E-41D7-8A6D-6068CEAE6767}">
      <dgm:prSet/>
      <dgm:spPr/>
      <dgm:t>
        <a:bodyPr/>
        <a:lstStyle/>
        <a:p>
          <a:endParaRPr lang="sv-SE"/>
        </a:p>
      </dgm:t>
    </dgm:pt>
    <dgm:pt modelId="{39455D96-A886-4D22-B9F9-44C09BADEA96}">
      <dgm:prSet phldrT="[Text]"/>
      <dgm:spPr/>
      <dgm:t>
        <a:bodyPr/>
        <a:lstStyle/>
        <a:p>
          <a:r>
            <a:rPr lang="sv-SE" dirty="0"/>
            <a:t>Passar många</a:t>
          </a:r>
        </a:p>
      </dgm:t>
    </dgm:pt>
    <dgm:pt modelId="{A7170DE9-2774-4F6B-872D-2A3C0F3BC96D}" type="parTrans" cxnId="{68135A4A-D34F-4D7F-9581-0F892B504AFB}">
      <dgm:prSet/>
      <dgm:spPr/>
      <dgm:t>
        <a:bodyPr/>
        <a:lstStyle/>
        <a:p>
          <a:endParaRPr lang="sv-SE"/>
        </a:p>
      </dgm:t>
    </dgm:pt>
    <dgm:pt modelId="{83090BFB-B5FE-4D5F-A056-43BC30853D81}" type="sibTrans" cxnId="{68135A4A-D34F-4D7F-9581-0F892B504AFB}">
      <dgm:prSet/>
      <dgm:spPr/>
      <dgm:t>
        <a:bodyPr/>
        <a:lstStyle/>
        <a:p>
          <a:endParaRPr lang="sv-SE"/>
        </a:p>
      </dgm:t>
    </dgm:pt>
    <dgm:pt modelId="{6E81A8BE-4577-4AD4-8161-39FD15466BE6}">
      <dgm:prSet phldrT="[Text]"/>
      <dgm:spPr/>
      <dgm:t>
        <a:bodyPr/>
        <a:lstStyle/>
        <a:p>
          <a:r>
            <a:rPr lang="sv-SE" dirty="0"/>
            <a:t>Dessert</a:t>
          </a:r>
        </a:p>
      </dgm:t>
    </dgm:pt>
    <dgm:pt modelId="{CDC53A47-71AB-4507-96F5-8B57C0671FC9}" type="parTrans" cxnId="{D7B10B0E-3F11-4F3C-9631-E001DF0037B0}">
      <dgm:prSet/>
      <dgm:spPr/>
      <dgm:t>
        <a:bodyPr/>
        <a:lstStyle/>
        <a:p>
          <a:endParaRPr lang="sv-SE"/>
        </a:p>
      </dgm:t>
    </dgm:pt>
    <dgm:pt modelId="{497C577D-1145-4CD1-999E-C84E42C5F41E}" type="sibTrans" cxnId="{D7B10B0E-3F11-4F3C-9631-E001DF0037B0}">
      <dgm:prSet/>
      <dgm:spPr/>
      <dgm:t>
        <a:bodyPr/>
        <a:lstStyle/>
        <a:p>
          <a:endParaRPr lang="sv-SE"/>
        </a:p>
      </dgm:t>
    </dgm:pt>
    <dgm:pt modelId="{792923D4-67A4-4BAC-BC82-5AFF087D16A1}">
      <dgm:prSet phldrT="[Text]"/>
      <dgm:spPr/>
      <dgm:t>
        <a:bodyPr/>
        <a:lstStyle/>
        <a:p>
          <a:r>
            <a:rPr lang="sv-SE" dirty="0"/>
            <a:t>Aptiten tryter</a:t>
          </a:r>
        </a:p>
      </dgm:t>
    </dgm:pt>
    <dgm:pt modelId="{D785C6FA-69C9-44F1-A584-1569F09846C0}" type="parTrans" cxnId="{E3853DAD-CE67-44B4-8F11-4E5B54E4DE5C}">
      <dgm:prSet/>
      <dgm:spPr/>
      <dgm:t>
        <a:bodyPr/>
        <a:lstStyle/>
        <a:p>
          <a:endParaRPr lang="sv-SE"/>
        </a:p>
      </dgm:t>
    </dgm:pt>
    <dgm:pt modelId="{E9B34EED-1C79-43CD-9592-4D0CDAD538C8}" type="sibTrans" cxnId="{E3853DAD-CE67-44B4-8F11-4E5B54E4DE5C}">
      <dgm:prSet/>
      <dgm:spPr/>
      <dgm:t>
        <a:bodyPr/>
        <a:lstStyle/>
        <a:p>
          <a:endParaRPr lang="sv-SE"/>
        </a:p>
      </dgm:t>
    </dgm:pt>
    <dgm:pt modelId="{67A7D38C-3654-45D6-85A1-45B51AEB2599}">
      <dgm:prSet phldrT="[Text]"/>
      <dgm:spPr/>
      <dgm:t>
        <a:bodyPr/>
        <a:lstStyle/>
        <a:p>
          <a:r>
            <a:rPr lang="sv-SE" dirty="0"/>
            <a:t>Större variation</a:t>
          </a:r>
        </a:p>
      </dgm:t>
    </dgm:pt>
    <dgm:pt modelId="{92355393-3263-42DB-9EA7-D739FD5DDA61}" type="parTrans" cxnId="{0C156BD5-B3CC-4072-8E9B-347C202F8F68}">
      <dgm:prSet/>
      <dgm:spPr/>
      <dgm:t>
        <a:bodyPr/>
        <a:lstStyle/>
        <a:p>
          <a:endParaRPr lang="sv-SE"/>
        </a:p>
      </dgm:t>
    </dgm:pt>
    <dgm:pt modelId="{3A57AA3D-E428-4C77-92C6-BCA1EB1FCA06}" type="sibTrans" cxnId="{0C156BD5-B3CC-4072-8E9B-347C202F8F68}">
      <dgm:prSet/>
      <dgm:spPr/>
      <dgm:t>
        <a:bodyPr/>
        <a:lstStyle/>
        <a:p>
          <a:endParaRPr lang="sv-SE"/>
        </a:p>
      </dgm:t>
    </dgm:pt>
    <dgm:pt modelId="{29707E6A-3A3D-4DC4-8D7F-04BE1433CE72}" type="pres">
      <dgm:prSet presAssocID="{39D22CB7-B9AD-40DE-9991-6E00BB53D8D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F4FB4D70-66AE-4B81-B3D1-2A5C3A38EBFE}" type="pres">
      <dgm:prSet presAssocID="{4773FFFB-7FF9-4DAD-86C7-1E942056623F}" presName="compositeNode" presStyleCnt="0">
        <dgm:presLayoutVars>
          <dgm:bulletEnabled val="1"/>
        </dgm:presLayoutVars>
      </dgm:prSet>
      <dgm:spPr/>
    </dgm:pt>
    <dgm:pt modelId="{615935D2-2ECA-4315-B825-76D7CF00F480}" type="pres">
      <dgm:prSet presAssocID="{4773FFFB-7FF9-4DAD-86C7-1E942056623F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C05D2620-8D50-44D5-927B-EB6CD005DC4B}" type="pres">
      <dgm:prSet presAssocID="{4773FFFB-7FF9-4DAD-86C7-1E942056623F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260AC15-559C-4E06-895A-C72CC4659AA8}" type="pres">
      <dgm:prSet presAssocID="{4773FFFB-7FF9-4DAD-86C7-1E942056623F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6044A4E-5D7F-40B3-89F7-A91CF2DAD8A2}" type="pres">
      <dgm:prSet presAssocID="{5B8A7C10-0FB5-4074-95B5-98B6814B7F9C}" presName="sibTrans" presStyleCnt="0"/>
      <dgm:spPr/>
    </dgm:pt>
    <dgm:pt modelId="{2CE19643-FBDE-43CD-9212-7D69476E2A58}" type="pres">
      <dgm:prSet presAssocID="{DF154D66-DD9D-43A8-9FD9-BEFC3509C2F1}" presName="compositeNode" presStyleCnt="0">
        <dgm:presLayoutVars>
          <dgm:bulletEnabled val="1"/>
        </dgm:presLayoutVars>
      </dgm:prSet>
      <dgm:spPr/>
    </dgm:pt>
    <dgm:pt modelId="{34245361-3246-4AE1-AF64-6EAC7893CC8D}" type="pres">
      <dgm:prSet presAssocID="{DF154D66-DD9D-43A8-9FD9-BEFC3509C2F1}" presName="image" presStyleLbl="fgImgPlace1" presStyleIdx="1" presStyleCnt="3" custAng="5400000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71EFCD0F-5988-45D3-A0B9-F5D6B9ADA424}" type="pres">
      <dgm:prSet presAssocID="{DF154D66-DD9D-43A8-9FD9-BEFC3509C2F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E3208EA-9F3C-453D-ADDF-9CC25676C52F}" type="pres">
      <dgm:prSet presAssocID="{DF154D66-DD9D-43A8-9FD9-BEFC3509C2F1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2E57407-2C33-45B9-97DC-955FE56EE5FD}" type="pres">
      <dgm:prSet presAssocID="{CD0ED780-AC22-4436-A8E3-EB0ADF21426A}" presName="sibTrans" presStyleCnt="0"/>
      <dgm:spPr/>
    </dgm:pt>
    <dgm:pt modelId="{A2EF0BF5-7856-4579-9195-FA6028725390}" type="pres">
      <dgm:prSet presAssocID="{881677D1-6062-41B2-9D45-314C24212E1D}" presName="compositeNode" presStyleCnt="0">
        <dgm:presLayoutVars>
          <dgm:bulletEnabled val="1"/>
        </dgm:presLayoutVars>
      </dgm:prSet>
      <dgm:spPr/>
    </dgm:pt>
    <dgm:pt modelId="{C2720853-F8FB-4396-93BF-28DFB198A1FE}" type="pres">
      <dgm:prSet presAssocID="{881677D1-6062-41B2-9D45-314C24212E1D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D3F41CFA-58B6-4150-B103-6B609FE98D9D}" type="pres">
      <dgm:prSet presAssocID="{881677D1-6062-41B2-9D45-314C24212E1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FBAB900-EE3D-4774-B787-784BF04F89B6}" type="pres">
      <dgm:prSet presAssocID="{881677D1-6062-41B2-9D45-314C24212E1D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9806B55F-C151-4CC4-971C-3B8DFD614731}" type="presOf" srcId="{67A7D38C-3654-45D6-85A1-45B51AEB2599}" destId="{D3F41CFA-58B6-4150-B103-6B609FE98D9D}" srcOrd="0" destOrd="1" presId="urn:microsoft.com/office/officeart/2005/8/layout/hList2"/>
    <dgm:cxn modelId="{532D72C7-67F2-4581-A8EA-991736D0F7E7}" type="presOf" srcId="{39455D96-A886-4D22-B9F9-44C09BADEA96}" destId="{C05D2620-8D50-44D5-927B-EB6CD005DC4B}" srcOrd="0" destOrd="2" presId="urn:microsoft.com/office/officeart/2005/8/layout/hList2"/>
    <dgm:cxn modelId="{6E45ABB0-F920-48CD-8B09-5F2E72F3AEFA}" srcId="{39D22CB7-B9AD-40DE-9991-6E00BB53D8DA}" destId="{881677D1-6062-41B2-9D45-314C24212E1D}" srcOrd="2" destOrd="0" parTransId="{16056E4F-8E3C-4B69-A7C1-D31A39303CB0}" sibTransId="{9194612B-FC79-4073-BFB1-7C3E3B92B6E8}"/>
    <dgm:cxn modelId="{DE6A05CE-E645-48AD-B448-9DA40DD0D536}" srcId="{4773FFFB-7FF9-4DAD-86C7-1E942056623F}" destId="{3189E4AA-F02D-4663-92FA-66834219A51A}" srcOrd="0" destOrd="0" parTransId="{6D9F21FD-BC57-4D48-90B0-2E65183A5D9A}" sibTransId="{DB3C73CA-A2E2-4475-B751-D61D23C25B37}"/>
    <dgm:cxn modelId="{C6F95577-F94E-465D-80DE-D916A4D77474}" type="presOf" srcId="{D5359923-02FA-41A1-98AF-BA3C8C554C3C}" destId="{71EFCD0F-5988-45D3-A0B9-F5D6B9ADA424}" srcOrd="0" destOrd="0" presId="urn:microsoft.com/office/officeart/2005/8/layout/hList2"/>
    <dgm:cxn modelId="{D0E15D63-D07D-4134-84AF-FEB3A96295C6}" type="presOf" srcId="{792923D4-67A4-4BAC-BC82-5AFF087D16A1}" destId="{71EFCD0F-5988-45D3-A0B9-F5D6B9ADA424}" srcOrd="0" destOrd="2" presId="urn:microsoft.com/office/officeart/2005/8/layout/hList2"/>
    <dgm:cxn modelId="{14488A9D-8FA4-4BC9-A54E-CD6C7B535A6C}" srcId="{39D22CB7-B9AD-40DE-9991-6E00BB53D8DA}" destId="{4773FFFB-7FF9-4DAD-86C7-1E942056623F}" srcOrd="0" destOrd="0" parTransId="{514F619A-DC60-4F97-A674-E6E0CB5A7269}" sibTransId="{5B8A7C10-0FB5-4074-95B5-98B6814B7F9C}"/>
    <dgm:cxn modelId="{6DD13293-FA3E-4DD6-A2A1-48A6AF10B86A}" srcId="{881677D1-6062-41B2-9D45-314C24212E1D}" destId="{D417145E-327F-4E69-A2B7-D1C5C3E66E41}" srcOrd="0" destOrd="0" parTransId="{C96BA1B5-5BCB-4237-AEB1-85CC470890CB}" sibTransId="{C69EDE1E-EDBD-4B8F-8293-94F7740CF8D8}"/>
    <dgm:cxn modelId="{D7B10B0E-3F11-4F3C-9631-E001DF0037B0}" srcId="{DF154D66-DD9D-43A8-9FD9-BEFC3509C2F1}" destId="{6E81A8BE-4577-4AD4-8161-39FD15466BE6}" srcOrd="1" destOrd="0" parTransId="{CDC53A47-71AB-4507-96F5-8B57C0671FC9}" sibTransId="{497C577D-1145-4CD1-999E-C84E42C5F41E}"/>
    <dgm:cxn modelId="{BEFA41E9-753F-4DF4-B838-DACBE6BCFE8B}" srcId="{DF154D66-DD9D-43A8-9FD9-BEFC3509C2F1}" destId="{D5359923-02FA-41A1-98AF-BA3C8C554C3C}" srcOrd="0" destOrd="0" parTransId="{E04C814E-8EAC-497E-AE0C-582439853DEA}" sibTransId="{40E5D457-8E6D-421D-A1DE-3A92FDC569E2}"/>
    <dgm:cxn modelId="{E3853DAD-CE67-44B4-8F11-4E5B54E4DE5C}" srcId="{DF154D66-DD9D-43A8-9FD9-BEFC3509C2F1}" destId="{792923D4-67A4-4BAC-BC82-5AFF087D16A1}" srcOrd="2" destOrd="0" parTransId="{D785C6FA-69C9-44F1-A584-1569F09846C0}" sibTransId="{E9B34EED-1C79-43CD-9592-4D0CDAD538C8}"/>
    <dgm:cxn modelId="{23546982-851E-41D7-8A6D-6068CEAE6767}" srcId="{4773FFFB-7FF9-4DAD-86C7-1E942056623F}" destId="{C539AB55-1678-440D-BD0E-5C641818C863}" srcOrd="1" destOrd="0" parTransId="{F0C8D549-F3FC-40F5-9AD6-EEE112A8D205}" sibTransId="{D504E60D-B9DA-4258-85F4-378E80B8AE69}"/>
    <dgm:cxn modelId="{E696899E-8BEB-4E17-AA7D-105CF393B4DD}" type="presOf" srcId="{3189E4AA-F02D-4663-92FA-66834219A51A}" destId="{C05D2620-8D50-44D5-927B-EB6CD005DC4B}" srcOrd="0" destOrd="0" presId="urn:microsoft.com/office/officeart/2005/8/layout/hList2"/>
    <dgm:cxn modelId="{5B61A300-0FE5-40A2-8700-5C8C660CE7E2}" type="presOf" srcId="{C539AB55-1678-440D-BD0E-5C641818C863}" destId="{C05D2620-8D50-44D5-927B-EB6CD005DC4B}" srcOrd="0" destOrd="1" presId="urn:microsoft.com/office/officeart/2005/8/layout/hList2"/>
    <dgm:cxn modelId="{58B8E870-9E2A-4BF4-8A35-3717561B4EA0}" srcId="{39D22CB7-B9AD-40DE-9991-6E00BB53D8DA}" destId="{DF154D66-DD9D-43A8-9FD9-BEFC3509C2F1}" srcOrd="1" destOrd="0" parTransId="{D194BA4B-BEAF-4928-BFAE-E445CC2F15F0}" sibTransId="{CD0ED780-AC22-4436-A8E3-EB0ADF21426A}"/>
    <dgm:cxn modelId="{F5D2961E-0140-471F-8802-9DAAF5DF1C8E}" type="presOf" srcId="{39D22CB7-B9AD-40DE-9991-6E00BB53D8DA}" destId="{29707E6A-3A3D-4DC4-8D7F-04BE1433CE72}" srcOrd="0" destOrd="0" presId="urn:microsoft.com/office/officeart/2005/8/layout/hList2"/>
    <dgm:cxn modelId="{FEBECFFD-44E8-4141-A0E4-39FB3856D2F9}" type="presOf" srcId="{DF154D66-DD9D-43A8-9FD9-BEFC3509C2F1}" destId="{6E3208EA-9F3C-453D-ADDF-9CC25676C52F}" srcOrd="0" destOrd="0" presId="urn:microsoft.com/office/officeart/2005/8/layout/hList2"/>
    <dgm:cxn modelId="{82CBA216-49A6-4D64-84CA-E953E5DD5CA9}" type="presOf" srcId="{881677D1-6062-41B2-9D45-314C24212E1D}" destId="{8FBAB900-EE3D-4774-B787-784BF04F89B6}" srcOrd="0" destOrd="0" presId="urn:microsoft.com/office/officeart/2005/8/layout/hList2"/>
    <dgm:cxn modelId="{0C156BD5-B3CC-4072-8E9B-347C202F8F68}" srcId="{881677D1-6062-41B2-9D45-314C24212E1D}" destId="{67A7D38C-3654-45D6-85A1-45B51AEB2599}" srcOrd="1" destOrd="0" parTransId="{92355393-3263-42DB-9EA7-D739FD5DDA61}" sibTransId="{3A57AA3D-E428-4C77-92C6-BCA1EB1FCA06}"/>
    <dgm:cxn modelId="{74E0ECC5-B382-420A-8AD2-DAC5136C296E}" type="presOf" srcId="{6E81A8BE-4577-4AD4-8161-39FD15466BE6}" destId="{71EFCD0F-5988-45D3-A0B9-F5D6B9ADA424}" srcOrd="0" destOrd="1" presId="urn:microsoft.com/office/officeart/2005/8/layout/hList2"/>
    <dgm:cxn modelId="{68135A4A-D34F-4D7F-9581-0F892B504AFB}" srcId="{4773FFFB-7FF9-4DAD-86C7-1E942056623F}" destId="{39455D96-A886-4D22-B9F9-44C09BADEA96}" srcOrd="2" destOrd="0" parTransId="{A7170DE9-2774-4F6B-872D-2A3C0F3BC96D}" sibTransId="{83090BFB-B5FE-4D5F-A056-43BC30853D81}"/>
    <dgm:cxn modelId="{D3CD5F6E-CBA3-4BB2-B73F-CDA1429A01C6}" type="presOf" srcId="{4773FFFB-7FF9-4DAD-86C7-1E942056623F}" destId="{F260AC15-559C-4E06-895A-C72CC4659AA8}" srcOrd="0" destOrd="0" presId="urn:microsoft.com/office/officeart/2005/8/layout/hList2"/>
    <dgm:cxn modelId="{E371AC1D-8453-4C58-AD78-2A35EAEB2F49}" type="presOf" srcId="{D417145E-327F-4E69-A2B7-D1C5C3E66E41}" destId="{D3F41CFA-58B6-4150-B103-6B609FE98D9D}" srcOrd="0" destOrd="0" presId="urn:microsoft.com/office/officeart/2005/8/layout/hList2"/>
    <dgm:cxn modelId="{56EA23BB-54B6-4DE5-A8C2-9F96973A4240}" type="presParOf" srcId="{29707E6A-3A3D-4DC4-8D7F-04BE1433CE72}" destId="{F4FB4D70-66AE-4B81-B3D1-2A5C3A38EBFE}" srcOrd="0" destOrd="0" presId="urn:microsoft.com/office/officeart/2005/8/layout/hList2"/>
    <dgm:cxn modelId="{79D4AF70-6C36-4562-B42F-A53DED204365}" type="presParOf" srcId="{F4FB4D70-66AE-4B81-B3D1-2A5C3A38EBFE}" destId="{615935D2-2ECA-4315-B825-76D7CF00F480}" srcOrd="0" destOrd="0" presId="urn:microsoft.com/office/officeart/2005/8/layout/hList2"/>
    <dgm:cxn modelId="{6D48E585-0920-4E08-A0E1-013118ADE9E2}" type="presParOf" srcId="{F4FB4D70-66AE-4B81-B3D1-2A5C3A38EBFE}" destId="{C05D2620-8D50-44D5-927B-EB6CD005DC4B}" srcOrd="1" destOrd="0" presId="urn:microsoft.com/office/officeart/2005/8/layout/hList2"/>
    <dgm:cxn modelId="{BF910ED2-4BCE-4250-B7A1-5BFBFD381926}" type="presParOf" srcId="{F4FB4D70-66AE-4B81-B3D1-2A5C3A38EBFE}" destId="{F260AC15-559C-4E06-895A-C72CC4659AA8}" srcOrd="2" destOrd="0" presId="urn:microsoft.com/office/officeart/2005/8/layout/hList2"/>
    <dgm:cxn modelId="{7A3A0E66-3EB4-4B97-9261-B19BA9A95507}" type="presParOf" srcId="{29707E6A-3A3D-4DC4-8D7F-04BE1433CE72}" destId="{56044A4E-5D7F-40B3-89F7-A91CF2DAD8A2}" srcOrd="1" destOrd="0" presId="urn:microsoft.com/office/officeart/2005/8/layout/hList2"/>
    <dgm:cxn modelId="{0227AEF4-1C9D-4BDC-9693-56B848CB800A}" type="presParOf" srcId="{29707E6A-3A3D-4DC4-8D7F-04BE1433CE72}" destId="{2CE19643-FBDE-43CD-9212-7D69476E2A58}" srcOrd="2" destOrd="0" presId="urn:microsoft.com/office/officeart/2005/8/layout/hList2"/>
    <dgm:cxn modelId="{D0E867B3-6D3B-4677-A4A2-D46DDFB18965}" type="presParOf" srcId="{2CE19643-FBDE-43CD-9212-7D69476E2A58}" destId="{34245361-3246-4AE1-AF64-6EAC7893CC8D}" srcOrd="0" destOrd="0" presId="urn:microsoft.com/office/officeart/2005/8/layout/hList2"/>
    <dgm:cxn modelId="{751C6B36-BCCF-485B-994C-091ACB1463BA}" type="presParOf" srcId="{2CE19643-FBDE-43CD-9212-7D69476E2A58}" destId="{71EFCD0F-5988-45D3-A0B9-F5D6B9ADA424}" srcOrd="1" destOrd="0" presId="urn:microsoft.com/office/officeart/2005/8/layout/hList2"/>
    <dgm:cxn modelId="{F603EA92-0EC5-4B74-9AC1-755D3E9DE90A}" type="presParOf" srcId="{2CE19643-FBDE-43CD-9212-7D69476E2A58}" destId="{6E3208EA-9F3C-453D-ADDF-9CC25676C52F}" srcOrd="2" destOrd="0" presId="urn:microsoft.com/office/officeart/2005/8/layout/hList2"/>
    <dgm:cxn modelId="{6CD81F54-733D-40AF-8335-E448A1978792}" type="presParOf" srcId="{29707E6A-3A3D-4DC4-8D7F-04BE1433CE72}" destId="{22E57407-2C33-45B9-97DC-955FE56EE5FD}" srcOrd="3" destOrd="0" presId="urn:microsoft.com/office/officeart/2005/8/layout/hList2"/>
    <dgm:cxn modelId="{92E0F1BF-F292-4C20-BE57-423C36AB4CC6}" type="presParOf" srcId="{29707E6A-3A3D-4DC4-8D7F-04BE1433CE72}" destId="{A2EF0BF5-7856-4579-9195-FA6028725390}" srcOrd="4" destOrd="0" presId="urn:microsoft.com/office/officeart/2005/8/layout/hList2"/>
    <dgm:cxn modelId="{D6BF82A8-821D-4B18-9E95-76101C3CCA4C}" type="presParOf" srcId="{A2EF0BF5-7856-4579-9195-FA6028725390}" destId="{C2720853-F8FB-4396-93BF-28DFB198A1FE}" srcOrd="0" destOrd="0" presId="urn:microsoft.com/office/officeart/2005/8/layout/hList2"/>
    <dgm:cxn modelId="{454B63BE-855E-48AF-84CA-0EF4547D333D}" type="presParOf" srcId="{A2EF0BF5-7856-4579-9195-FA6028725390}" destId="{D3F41CFA-58B6-4150-B103-6B609FE98D9D}" srcOrd="1" destOrd="0" presId="urn:microsoft.com/office/officeart/2005/8/layout/hList2"/>
    <dgm:cxn modelId="{07EB32CA-C5B3-40B2-9987-E44F7C554D37}" type="presParOf" srcId="{A2EF0BF5-7856-4579-9195-FA6028725390}" destId="{8FBAB900-EE3D-4774-B787-784BF04F89B6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269D82DC-5434-4B13-AFDE-361B5E2118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3D1AD93E-D021-4F3F-8073-4A550286A78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3D1B3C60-9B66-4B3C-BD18-03B9C358845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xmlns="" id="{705CAB4D-95FC-4E1E-9C91-39D38488AF5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xmlns="" id="{AFC18B5E-4434-42F2-8907-0C97DA06F6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xmlns="" id="{4EEC4E84-ADB6-447F-BDFA-AB701CF26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fld id="{B1BF5E35-0CD6-4D01-8E8D-A31FF9510064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682218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73956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2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26224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Styrgruppen ska bestå av representanter från Regionservice respektive de olika vårdförvaltningarna.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Projektgruppen redogör för referensgruppen de frågor som har diskuterats innan det tas vidare till styrgruppen.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Projektgruppen består av deltagare från Regionservice för att få framdrift i projektet enligt Steg I, produktionen som startar upp i Ängelholm 2021 och II när nytt produktionskök är klart i Kristianstad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Referensgrupp ”kostrådet” kopplat till delprojekt A ska vara behjälpliga med menyutvecklingen. Vi ska tillsammans med representanter från vården i regionala kostrådet utforma en meny för hela Region Skåne.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dirty="0"/>
              <a:t>Respektive delprojektgrupp kommer att ha behov av direktkontakter med berörda vårdavdelningar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sv-S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sv-S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sv-S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sz="1200" kern="1200" baseline="0" dirty="0">
              <a:solidFill>
                <a:schemeClr val="tx1"/>
              </a:solidFill>
              <a:latin typeface="Arial" charset="0"/>
              <a:ea typeface="ヒラギノ角ゴ Pro W3" pitchFamily="1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sz="1200" kern="1200" baseline="0" dirty="0">
              <a:solidFill>
                <a:schemeClr val="tx1"/>
              </a:solidFill>
              <a:latin typeface="Arial" charset="0"/>
              <a:ea typeface="ヒラギノ角ゴ Pro W3" pitchFamily="1" charset="-128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F5E35-0CD6-4D01-8E8D-A31FF9510064}" type="slidenum">
              <a:rPr lang="sv-SE" altLang="sv-SE" smtClean="0"/>
              <a:pPr>
                <a:defRPr/>
              </a:pPr>
              <a:t>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856614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0EBC9-558A-4BE9-8214-9D41598799A8}" type="slidenum">
              <a:rPr lang="sv-SE" smtClean="0">
                <a:solidFill>
                  <a:srgbClr val="000000"/>
                </a:solidFill>
              </a:rPr>
              <a:pPr/>
              <a:t>6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2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700808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404592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68836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5399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539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3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eller platta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3AF2D5CC-F833-48DB-B6B6-72FBF1F1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476672"/>
            <a:ext cx="5040560" cy="396044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xmlns="" id="{1B487910-FAFB-488A-B7D0-1958B204828E}"/>
              </a:ext>
            </a:extLst>
          </p:cNvPr>
          <p:cNvSpPr/>
          <p:nvPr userDrawn="1"/>
        </p:nvSpPr>
        <p:spPr bwMode="auto">
          <a:xfrm>
            <a:off x="0" y="0"/>
            <a:ext cx="6528048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85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217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3884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1424" y="692696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618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9513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99456" y="4800600"/>
            <a:ext cx="850546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99456" y="476672"/>
            <a:ext cx="9793088" cy="4258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99456" y="5367338"/>
            <a:ext cx="8505461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0825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1">
            <a:extLst>
              <a:ext uri="{FF2B5EF4-FFF2-40B4-BE49-F238E27FC236}">
                <a16:creationId xmlns:a16="http://schemas.microsoft.com/office/drawing/2014/main" xmlns="" id="{667560BB-C8C3-4371-A5E4-941E6143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0" y="6553200"/>
            <a:ext cx="6096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D1A5A4-4934-4F16-AC14-4F441D0C8C45}" type="slidenum">
              <a:rPr lang="sv-SE" altLang="sv-SE" sz="600" smtClean="0"/>
              <a:pPr algn="r">
                <a:spcBef>
                  <a:spcPct val="50000"/>
                </a:spcBef>
                <a:defRPr/>
              </a:pPr>
              <a:t>‹#›</a:t>
            </a:fld>
            <a:endParaRPr lang="sv-SE" altLang="sv-SE" sz="600"/>
          </a:p>
        </p:txBody>
      </p:sp>
      <p:pic>
        <p:nvPicPr>
          <p:cNvPr id="2051" name="Bildobjekt 5">
            <a:extLst>
              <a:ext uri="{FF2B5EF4-FFF2-40B4-BE49-F238E27FC236}">
                <a16:creationId xmlns:a16="http://schemas.microsoft.com/office/drawing/2014/main" xmlns="" id="{18A0E660-64A9-44F3-AFB4-DE825BA1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2553"/>
          <a:stretch>
            <a:fillRect/>
          </a:stretch>
        </p:blipFill>
        <p:spPr bwMode="auto">
          <a:xfrm>
            <a:off x="-12700" y="0"/>
            <a:ext cx="122174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5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ヒラギノ角ゴ Pro W3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1">
            <a:extLst>
              <a:ext uri="{FF2B5EF4-FFF2-40B4-BE49-F238E27FC236}">
                <a16:creationId xmlns:a16="http://schemas.microsoft.com/office/drawing/2014/main" xmlns="" id="{667560BB-C8C3-4371-A5E4-941E6143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0" y="6553200"/>
            <a:ext cx="6096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D1A5A4-4934-4F16-AC14-4F441D0C8C45}" type="slidenum">
              <a:rPr lang="sv-SE" altLang="sv-SE" sz="600" smtClean="0"/>
              <a:pPr algn="r">
                <a:spcBef>
                  <a:spcPct val="50000"/>
                </a:spcBef>
                <a:defRPr/>
              </a:pPr>
              <a:t>‹#›</a:t>
            </a:fld>
            <a:endParaRPr lang="sv-SE" altLang="sv-SE" sz="600"/>
          </a:p>
        </p:txBody>
      </p:sp>
      <p:pic>
        <p:nvPicPr>
          <p:cNvPr id="2051" name="Bildobjekt 5">
            <a:extLst>
              <a:ext uri="{FF2B5EF4-FFF2-40B4-BE49-F238E27FC236}">
                <a16:creationId xmlns:a16="http://schemas.microsoft.com/office/drawing/2014/main" xmlns="" id="{18A0E660-64A9-44F3-AFB4-DE825BA1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2553"/>
          <a:stretch>
            <a:fillRect/>
          </a:stretch>
        </p:blipFill>
        <p:spPr bwMode="auto">
          <a:xfrm>
            <a:off x="-12700" y="0"/>
            <a:ext cx="122174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ヒラギノ角ゴ Pro W3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intra.skane.se/projekt/projekt2/nya-maltider-i-region-skane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12" Type="http://schemas.openxmlformats.org/officeDocument/2006/relationships/comments" Target="../comments/commen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rätt&#10;&#10;Automatiskt genererad beskrivning">
            <a:extLst>
              <a:ext uri="{FF2B5EF4-FFF2-40B4-BE49-F238E27FC236}">
                <a16:creationId xmlns:a16="http://schemas.microsoft.com/office/drawing/2014/main" xmlns="" id="{DFBDBB28-18E9-4159-AF5F-1DB33CB52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959541" y="6042678"/>
            <a:ext cx="372212" cy="279159"/>
          </a:xfrm>
          <a:prstGeom prst="rect">
            <a:avLst/>
          </a:prstGeom>
        </p:spPr>
      </p:pic>
      <p:pic>
        <p:nvPicPr>
          <p:cNvPr id="6" name="Bildobjekt 5" descr="En bild som visar mat, tallrik, rätt, olika&#10;&#10;Automatiskt genererad beskrivning">
            <a:extLst>
              <a:ext uri="{FF2B5EF4-FFF2-40B4-BE49-F238E27FC236}">
                <a16:creationId xmlns:a16="http://schemas.microsoft.com/office/drawing/2014/main" xmlns="" id="{DC3832AF-8928-434E-A17B-50AB47421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4643" y="5782275"/>
            <a:ext cx="669815" cy="502361"/>
          </a:xfrm>
          <a:prstGeom prst="rect">
            <a:avLst/>
          </a:prstGeom>
        </p:spPr>
      </p:pic>
      <p:pic>
        <p:nvPicPr>
          <p:cNvPr id="25" name="Bildobjekt 24">
            <a:hlinkClick r:id="rId5" tooltip="Projektsida"/>
            <a:extLst>
              <a:ext uri="{FF2B5EF4-FFF2-40B4-BE49-F238E27FC236}">
                <a16:creationId xmlns:a16="http://schemas.microsoft.com/office/drawing/2014/main" xmlns="" id="{496E7CAC-7D47-406D-866D-2E5A4EE55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015" y="5404613"/>
            <a:ext cx="1776713" cy="107119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xmlns="" id="{7E912FEE-D0B5-44DC-8CE1-76F016092DD0}"/>
              </a:ext>
            </a:extLst>
          </p:cNvPr>
          <p:cNvSpPr txBox="1">
            <a:spLocks/>
          </p:cNvSpPr>
          <p:nvPr/>
        </p:nvSpPr>
        <p:spPr>
          <a:xfrm>
            <a:off x="4405273" y="1338995"/>
            <a:ext cx="9144000" cy="89984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en-US" kern="0" dirty="0"/>
              <a:t>Nya måltider i Region Skåne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xmlns="" id="{98F6FCC5-2A8E-48C9-AAB1-138B4D1E53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62953"/>
            <a:ext cx="5046948" cy="4430263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xmlns="" id="{18378AB4-880F-4EB2-AF3B-7CF675D30DFB}"/>
              </a:ext>
            </a:extLst>
          </p:cNvPr>
          <p:cNvSpPr txBox="1">
            <a:spLocks/>
          </p:cNvSpPr>
          <p:nvPr/>
        </p:nvSpPr>
        <p:spPr>
          <a:xfrm>
            <a:off x="4405273" y="2060110"/>
            <a:ext cx="5939199" cy="89984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en-US" sz="2400" i="1" kern="0" dirty="0" err="1"/>
              <a:t>Pensionärsrådet</a:t>
            </a:r>
            <a:r>
              <a:rPr lang="en-US" sz="2400" i="1" kern="0" dirty="0"/>
              <a:t> 2022-03-16</a:t>
            </a:r>
          </a:p>
        </p:txBody>
      </p:sp>
      <p:sp>
        <p:nvSpPr>
          <p:cNvPr id="22" name="Platshållare för innehåll 2">
            <a:extLst>
              <a:ext uri="{FF2B5EF4-FFF2-40B4-BE49-F238E27FC236}">
                <a16:creationId xmlns:a16="http://schemas.microsoft.com/office/drawing/2014/main" xmlns="" id="{E97F36FF-68AC-41A9-86F6-179FF8B2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955" y="3053479"/>
            <a:ext cx="7488832" cy="1860856"/>
          </a:xfrm>
          <a:prstGeom prst="roundRect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sv-SE" sz="1600" b="0" kern="0" dirty="0">
                <a:solidFill>
                  <a:schemeClr val="bg1"/>
                </a:solidFill>
              </a:rPr>
              <a:t>Region Skåne gör en måltidssatsning för ett friskare Skåne med fokus på större valfrihet. Utifrån politiska beslut pågår ett projektarbete som omfattar följande delar:</a:t>
            </a:r>
          </a:p>
          <a:p>
            <a:pPr marL="0" indent="0">
              <a:buNone/>
            </a:pPr>
            <a:endParaRPr lang="sv-SE" sz="1600" b="0" kern="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600" b="0" kern="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xmlns="" id="{2F00952A-BB59-4244-833D-AC77381CC6F9}"/>
              </a:ext>
            </a:extLst>
          </p:cNvPr>
          <p:cNvSpPr txBox="1"/>
          <p:nvPr/>
        </p:nvSpPr>
        <p:spPr>
          <a:xfrm>
            <a:off x="10128448" y="4275333"/>
            <a:ext cx="1538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Måltider till personal, anhöriga och besökare</a:t>
            </a:r>
          </a:p>
        </p:txBody>
      </p:sp>
      <p:sp>
        <p:nvSpPr>
          <p:cNvPr id="14" name="Teardrop 68">
            <a:extLst>
              <a:ext uri="{FF2B5EF4-FFF2-40B4-BE49-F238E27FC236}">
                <a16:creationId xmlns:a16="http://schemas.microsoft.com/office/drawing/2014/main" xmlns="" id="{10541185-8937-4D47-ADDA-F7940AC5E2CB}"/>
              </a:ext>
            </a:extLst>
          </p:cNvPr>
          <p:cNvSpPr>
            <a:spLocks noChangeAspect="1"/>
          </p:cNvSpPr>
          <p:nvPr/>
        </p:nvSpPr>
        <p:spPr bwMode="auto">
          <a:xfrm rot="8100000">
            <a:off x="7902096" y="4297740"/>
            <a:ext cx="224690" cy="22421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D0C7B349-D474-4173-AB7D-CA4BD820C27E}"/>
              </a:ext>
            </a:extLst>
          </p:cNvPr>
          <p:cNvSpPr txBox="1"/>
          <p:nvPr/>
        </p:nvSpPr>
        <p:spPr>
          <a:xfrm>
            <a:off x="8168446" y="427596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Förändrade arbetssätt &amp; flöden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xmlns="" id="{D751ED1F-CCD9-4A28-B89D-5459388F8F46}"/>
              </a:ext>
            </a:extLst>
          </p:cNvPr>
          <p:cNvSpPr txBox="1"/>
          <p:nvPr/>
        </p:nvSpPr>
        <p:spPr>
          <a:xfrm>
            <a:off x="6594378" y="4289276"/>
            <a:ext cx="1321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Ombyggnationer</a:t>
            </a:r>
            <a:endParaRPr lang="sv-SE" sz="1800" dirty="0">
              <a:solidFill>
                <a:schemeClr val="bg1"/>
              </a:solidFill>
            </a:endParaRPr>
          </a:p>
        </p:txBody>
      </p:sp>
      <p:sp>
        <p:nvSpPr>
          <p:cNvPr id="18" name="Teardrop 76">
            <a:extLst>
              <a:ext uri="{FF2B5EF4-FFF2-40B4-BE49-F238E27FC236}">
                <a16:creationId xmlns:a16="http://schemas.microsoft.com/office/drawing/2014/main" xmlns="" id="{83BB369E-B54B-4CBD-889D-18535619DDC2}"/>
              </a:ext>
            </a:extLst>
          </p:cNvPr>
          <p:cNvSpPr>
            <a:spLocks noChangeAspect="1"/>
          </p:cNvSpPr>
          <p:nvPr/>
        </p:nvSpPr>
        <p:spPr bwMode="auto">
          <a:xfrm rot="8100000">
            <a:off x="4186475" y="4322213"/>
            <a:ext cx="222090" cy="222149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xmlns="" id="{852F3054-C385-4431-A570-F35EE017903B}"/>
              </a:ext>
            </a:extLst>
          </p:cNvPr>
          <p:cNvSpPr txBox="1"/>
          <p:nvPr/>
        </p:nvSpPr>
        <p:spPr>
          <a:xfrm>
            <a:off x="4411143" y="4275923"/>
            <a:ext cx="183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Produktion &amp; distribution </a:t>
            </a:r>
          </a:p>
          <a:p>
            <a:r>
              <a:rPr lang="sv-SE" sz="1200" dirty="0">
                <a:solidFill>
                  <a:schemeClr val="bg1"/>
                </a:solidFill>
              </a:rPr>
              <a:t>av patientmåltider</a:t>
            </a:r>
          </a:p>
        </p:txBody>
      </p:sp>
      <p:sp>
        <p:nvSpPr>
          <p:cNvPr id="27" name="Teardrop 80">
            <a:extLst>
              <a:ext uri="{FF2B5EF4-FFF2-40B4-BE49-F238E27FC236}">
                <a16:creationId xmlns:a16="http://schemas.microsoft.com/office/drawing/2014/main" xmlns="" id="{997BFFF5-DF70-4A66-ABA6-74B2FA8534D4}"/>
              </a:ext>
            </a:extLst>
          </p:cNvPr>
          <p:cNvSpPr>
            <a:spLocks noChangeAspect="1"/>
          </p:cNvSpPr>
          <p:nvPr/>
        </p:nvSpPr>
        <p:spPr bwMode="auto">
          <a:xfrm rot="8100000">
            <a:off x="6340667" y="4298738"/>
            <a:ext cx="229894" cy="229955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37" name="Teardrop 13">
            <a:extLst>
              <a:ext uri="{FF2B5EF4-FFF2-40B4-BE49-F238E27FC236}">
                <a16:creationId xmlns:a16="http://schemas.microsoft.com/office/drawing/2014/main" xmlns="" id="{54ACECB0-48DB-42D2-8F12-AB99CF74C301}"/>
              </a:ext>
            </a:extLst>
          </p:cNvPr>
          <p:cNvSpPr>
            <a:spLocks noChangeAspect="1"/>
          </p:cNvSpPr>
          <p:nvPr/>
        </p:nvSpPr>
        <p:spPr bwMode="auto">
          <a:xfrm rot="8100000">
            <a:off x="9907898" y="4296510"/>
            <a:ext cx="226612" cy="226671"/>
          </a:xfrm>
          <a:prstGeom prst="teardrop">
            <a:avLst/>
          </a:prstGeom>
          <a:solidFill>
            <a:srgbClr val="E389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xmlns="" id="{B8A751D4-5B52-4BE7-AE45-74165ED70BBF}"/>
              </a:ext>
            </a:extLst>
          </p:cNvPr>
          <p:cNvSpPr txBox="1"/>
          <p:nvPr/>
        </p:nvSpPr>
        <p:spPr>
          <a:xfrm>
            <a:off x="4152049" y="4288011"/>
            <a:ext cx="275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</a:rPr>
              <a:t>A</a:t>
            </a:r>
            <a:endParaRPr lang="sv-SE" sz="1600" b="1" dirty="0">
              <a:solidFill>
                <a:schemeClr val="bg1"/>
              </a:solidFill>
            </a:endParaRP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xmlns="" id="{41BFDCAC-6FE9-4C28-823F-CAB94F790AB7}"/>
              </a:ext>
            </a:extLst>
          </p:cNvPr>
          <p:cNvSpPr txBox="1"/>
          <p:nvPr/>
        </p:nvSpPr>
        <p:spPr>
          <a:xfrm>
            <a:off x="6312789" y="4279253"/>
            <a:ext cx="275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</a:rPr>
              <a:t>B</a:t>
            </a:r>
            <a:endParaRPr lang="sv-SE" sz="1600" b="1" dirty="0">
              <a:solidFill>
                <a:schemeClr val="bg1"/>
              </a:solidFill>
            </a:endParaRP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xmlns="" id="{2218425D-56FF-4F6A-88FD-75A2DFE735F4}"/>
              </a:ext>
            </a:extLst>
          </p:cNvPr>
          <p:cNvSpPr txBox="1"/>
          <p:nvPr/>
        </p:nvSpPr>
        <p:spPr>
          <a:xfrm>
            <a:off x="7872244" y="4275333"/>
            <a:ext cx="275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</a:rPr>
              <a:t>C</a:t>
            </a:r>
            <a:endParaRPr lang="sv-SE" sz="1600" b="1" dirty="0">
              <a:solidFill>
                <a:schemeClr val="bg1"/>
              </a:solidFill>
            </a:endParaRP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xmlns="" id="{0670B0DA-28AD-4906-A25B-40C3B402EE0E}"/>
              </a:ext>
            </a:extLst>
          </p:cNvPr>
          <p:cNvSpPr txBox="1"/>
          <p:nvPr/>
        </p:nvSpPr>
        <p:spPr>
          <a:xfrm>
            <a:off x="9872157" y="4279252"/>
            <a:ext cx="261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</a:rPr>
              <a:t>D</a:t>
            </a:r>
            <a:endParaRPr lang="sv-SE" sz="1600" b="1" dirty="0">
              <a:solidFill>
                <a:schemeClr val="bg1"/>
              </a:solidFill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xmlns="" id="{45991C42-1D56-4B27-BE55-572043B7ABB5}"/>
              </a:ext>
            </a:extLst>
          </p:cNvPr>
          <p:cNvSpPr txBox="1"/>
          <p:nvPr/>
        </p:nvSpPr>
        <p:spPr>
          <a:xfrm>
            <a:off x="7038681" y="5568539"/>
            <a:ext cx="12137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400" dirty="0">
                <a:solidFill>
                  <a:schemeClr val="tx1">
                    <a:lumMod val="85000"/>
                    <a:lumOff val="15000"/>
                  </a:schemeClr>
                </a:solidFill>
                <a:hlinkClick r:id="rId5" tooltip="Nya måltider "/>
              </a:rPr>
              <a:t>Projektsida</a:t>
            </a:r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Bild 3" descr="Hållgest med hel fyllning">
            <a:extLst>
              <a:ext uri="{FF2B5EF4-FFF2-40B4-BE49-F238E27FC236}">
                <a16:creationId xmlns:a16="http://schemas.microsoft.com/office/drawing/2014/main" xmlns="" id="{0C386890-A0B1-4AD5-83ED-ED87455287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193609">
            <a:off x="7455572" y="5692347"/>
            <a:ext cx="695791" cy="6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58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01">
            <a:extLst>
              <a:ext uri="{FF2B5EF4-FFF2-40B4-BE49-F238E27FC236}">
                <a16:creationId xmlns:a16="http://schemas.microsoft.com/office/drawing/2014/main" xmlns="" id="{D8F059CC-E6D9-457F-A669-5F7B965EE1EB}"/>
              </a:ext>
            </a:extLst>
          </p:cNvPr>
          <p:cNvSpPr/>
          <p:nvPr/>
        </p:nvSpPr>
        <p:spPr>
          <a:xfrm>
            <a:off x="2741397" y="4678431"/>
            <a:ext cx="1124215" cy="991049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100">
            <a:extLst>
              <a:ext uri="{FF2B5EF4-FFF2-40B4-BE49-F238E27FC236}">
                <a16:creationId xmlns:a16="http://schemas.microsoft.com/office/drawing/2014/main" xmlns="" id="{D1E89415-E974-4933-AF91-8E6883A18974}"/>
              </a:ext>
            </a:extLst>
          </p:cNvPr>
          <p:cNvGrpSpPr/>
          <p:nvPr/>
        </p:nvGrpSpPr>
        <p:grpSpPr>
          <a:xfrm>
            <a:off x="177786" y="733637"/>
            <a:ext cx="3524852" cy="4684367"/>
            <a:chOff x="551794" y="1083073"/>
            <a:chExt cx="2999274" cy="4616391"/>
          </a:xfrm>
        </p:grpSpPr>
        <p:sp>
          <p:nvSpPr>
            <p:cNvPr id="24" name="Freeform: Shape 101">
              <a:extLst>
                <a:ext uri="{FF2B5EF4-FFF2-40B4-BE49-F238E27FC236}">
                  <a16:creationId xmlns:a16="http://schemas.microsoft.com/office/drawing/2014/main" xmlns="" id="{97B9012B-CAD7-4D17-ABB2-686DCAEB3318}"/>
                </a:ext>
              </a:extLst>
            </p:cNvPr>
            <p:cNvSpPr/>
            <p:nvPr/>
          </p:nvSpPr>
          <p:spPr>
            <a:xfrm rot="10800000">
              <a:off x="551794" y="1083073"/>
              <a:ext cx="964258" cy="857350"/>
            </a:xfrm>
            <a:custGeom>
              <a:avLst/>
              <a:gdLst>
                <a:gd name="connsiteX0" fmla="*/ 927718 w 1189608"/>
                <a:gd name="connsiteY0" fmla="*/ 1189608 h 1189608"/>
                <a:gd name="connsiteX1" fmla="*/ 0 w 1189608"/>
                <a:gd name="connsiteY1" fmla="*/ 1189608 h 1189608"/>
                <a:gd name="connsiteX2" fmla="*/ 0 w 1189608"/>
                <a:gd name="connsiteY2" fmla="*/ 0 h 1189608"/>
                <a:gd name="connsiteX3" fmla="*/ 1189608 w 1189608"/>
                <a:gd name="connsiteY3" fmla="*/ 0 h 1189608"/>
                <a:gd name="connsiteX4" fmla="*/ 1189608 w 1189608"/>
                <a:gd name="connsiteY4" fmla="*/ 927718 h 1189608"/>
                <a:gd name="connsiteX5" fmla="*/ 927718 w 1189608"/>
                <a:gd name="connsiteY5" fmla="*/ 118960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08" h="1189608">
                  <a:moveTo>
                    <a:pt x="927718" y="1189608"/>
                  </a:moveTo>
                  <a:lnTo>
                    <a:pt x="0" y="1189608"/>
                  </a:lnTo>
                  <a:lnTo>
                    <a:pt x="0" y="0"/>
                  </a:lnTo>
                  <a:lnTo>
                    <a:pt x="1189608" y="0"/>
                  </a:lnTo>
                  <a:lnTo>
                    <a:pt x="1189608" y="927718"/>
                  </a:lnTo>
                  <a:cubicBezTo>
                    <a:pt x="1189608" y="1072356"/>
                    <a:pt x="1072356" y="1189608"/>
                    <a:pt x="927718" y="11896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: Rounded Corners 103">
              <a:extLst>
                <a:ext uri="{FF2B5EF4-FFF2-40B4-BE49-F238E27FC236}">
                  <a16:creationId xmlns:a16="http://schemas.microsoft.com/office/drawing/2014/main" xmlns="" id="{AD15E9BB-35DB-41B5-9724-5CF16BD38135}"/>
                </a:ext>
              </a:extLst>
            </p:cNvPr>
            <p:cNvSpPr/>
            <p:nvPr/>
          </p:nvSpPr>
          <p:spPr>
            <a:xfrm>
              <a:off x="701336" y="1287262"/>
              <a:ext cx="2849732" cy="4412202"/>
            </a:xfrm>
            <a:prstGeom prst="roundRect">
              <a:avLst>
                <a:gd name="adj" fmla="val 919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Freeform: Shape 104">
              <a:extLst>
                <a:ext uri="{FF2B5EF4-FFF2-40B4-BE49-F238E27FC236}">
                  <a16:creationId xmlns:a16="http://schemas.microsoft.com/office/drawing/2014/main" xmlns="" id="{91720226-4A3F-45FF-859D-25983E3D71EF}"/>
                </a:ext>
              </a:extLst>
            </p:cNvPr>
            <p:cNvSpPr/>
            <p:nvPr/>
          </p:nvSpPr>
          <p:spPr>
            <a:xfrm rot="5400000">
              <a:off x="614013" y="1020858"/>
              <a:ext cx="857349" cy="981785"/>
            </a:xfrm>
            <a:custGeom>
              <a:avLst/>
              <a:gdLst>
                <a:gd name="connsiteX0" fmla="*/ 0 w 1189608"/>
                <a:gd name="connsiteY0" fmla="*/ 927718 h 1189608"/>
                <a:gd name="connsiteX1" fmla="*/ 0 w 1189608"/>
                <a:gd name="connsiteY1" fmla="*/ 0 h 1189608"/>
                <a:gd name="connsiteX2" fmla="*/ 1189608 w 1189608"/>
                <a:gd name="connsiteY2" fmla="*/ 1189608 h 1189608"/>
                <a:gd name="connsiteX3" fmla="*/ 261890 w 1189608"/>
                <a:gd name="connsiteY3" fmla="*/ 1189608 h 1189608"/>
                <a:gd name="connsiteX4" fmla="*/ 0 w 1189608"/>
                <a:gd name="connsiteY4" fmla="*/ 92771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608" h="1189608">
                  <a:moveTo>
                    <a:pt x="0" y="927718"/>
                  </a:moveTo>
                  <a:lnTo>
                    <a:pt x="0" y="0"/>
                  </a:lnTo>
                  <a:lnTo>
                    <a:pt x="1189608" y="1189608"/>
                  </a:lnTo>
                  <a:lnTo>
                    <a:pt x="261890" y="1189608"/>
                  </a:lnTo>
                  <a:cubicBezTo>
                    <a:pt x="117252" y="1189608"/>
                    <a:pt x="0" y="1072356"/>
                    <a:pt x="0" y="927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7" name="Freeform: Shape 104">
            <a:extLst>
              <a:ext uri="{FF2B5EF4-FFF2-40B4-BE49-F238E27FC236}">
                <a16:creationId xmlns:a16="http://schemas.microsoft.com/office/drawing/2014/main" xmlns="" id="{E5208533-3C01-476C-B68F-30BEBC8C7E88}"/>
              </a:ext>
            </a:extLst>
          </p:cNvPr>
          <p:cNvSpPr/>
          <p:nvPr/>
        </p:nvSpPr>
        <p:spPr>
          <a:xfrm rot="16200000">
            <a:off x="2793175" y="4619756"/>
            <a:ext cx="991047" cy="115382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: Shape 101">
            <a:extLst>
              <a:ext uri="{FF2B5EF4-FFF2-40B4-BE49-F238E27FC236}">
                <a16:creationId xmlns:a16="http://schemas.microsoft.com/office/drawing/2014/main" xmlns="" id="{AA2C3BBC-109C-4180-ABBA-656BB2DC3C9E}"/>
              </a:ext>
            </a:extLst>
          </p:cNvPr>
          <p:cNvSpPr/>
          <p:nvPr/>
        </p:nvSpPr>
        <p:spPr>
          <a:xfrm>
            <a:off x="6419273" y="4634622"/>
            <a:ext cx="1153829" cy="991050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9" name="Group 100">
            <a:extLst>
              <a:ext uri="{FF2B5EF4-FFF2-40B4-BE49-F238E27FC236}">
                <a16:creationId xmlns:a16="http://schemas.microsoft.com/office/drawing/2014/main" xmlns="" id="{4703414B-B50E-4E2E-8984-B60938B58F9B}"/>
              </a:ext>
            </a:extLst>
          </p:cNvPr>
          <p:cNvGrpSpPr/>
          <p:nvPr/>
        </p:nvGrpSpPr>
        <p:grpSpPr>
          <a:xfrm>
            <a:off x="3841078" y="733638"/>
            <a:ext cx="3595186" cy="4684366"/>
            <a:chOff x="551794" y="1083074"/>
            <a:chExt cx="2999274" cy="4616390"/>
          </a:xfrm>
        </p:grpSpPr>
        <p:sp>
          <p:nvSpPr>
            <p:cNvPr id="30" name="Freeform: Shape 101">
              <a:extLst>
                <a:ext uri="{FF2B5EF4-FFF2-40B4-BE49-F238E27FC236}">
                  <a16:creationId xmlns:a16="http://schemas.microsoft.com/office/drawing/2014/main" xmlns="" id="{4F8F2B2F-17B2-4F37-B76C-FA4B24403B55}"/>
                </a:ext>
              </a:extLst>
            </p:cNvPr>
            <p:cNvSpPr/>
            <p:nvPr/>
          </p:nvSpPr>
          <p:spPr>
            <a:xfrm rot="10800000">
              <a:off x="551794" y="1083074"/>
              <a:ext cx="981785" cy="857350"/>
            </a:xfrm>
            <a:custGeom>
              <a:avLst/>
              <a:gdLst>
                <a:gd name="connsiteX0" fmla="*/ 927718 w 1189608"/>
                <a:gd name="connsiteY0" fmla="*/ 1189608 h 1189608"/>
                <a:gd name="connsiteX1" fmla="*/ 0 w 1189608"/>
                <a:gd name="connsiteY1" fmla="*/ 1189608 h 1189608"/>
                <a:gd name="connsiteX2" fmla="*/ 0 w 1189608"/>
                <a:gd name="connsiteY2" fmla="*/ 0 h 1189608"/>
                <a:gd name="connsiteX3" fmla="*/ 1189608 w 1189608"/>
                <a:gd name="connsiteY3" fmla="*/ 0 h 1189608"/>
                <a:gd name="connsiteX4" fmla="*/ 1189608 w 1189608"/>
                <a:gd name="connsiteY4" fmla="*/ 927718 h 1189608"/>
                <a:gd name="connsiteX5" fmla="*/ 927718 w 1189608"/>
                <a:gd name="connsiteY5" fmla="*/ 118960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08" h="1189608">
                  <a:moveTo>
                    <a:pt x="927718" y="1189608"/>
                  </a:moveTo>
                  <a:lnTo>
                    <a:pt x="0" y="1189608"/>
                  </a:lnTo>
                  <a:lnTo>
                    <a:pt x="0" y="0"/>
                  </a:lnTo>
                  <a:lnTo>
                    <a:pt x="1189608" y="0"/>
                  </a:lnTo>
                  <a:lnTo>
                    <a:pt x="1189608" y="927718"/>
                  </a:lnTo>
                  <a:cubicBezTo>
                    <a:pt x="1189608" y="1072356"/>
                    <a:pt x="1072356" y="1189608"/>
                    <a:pt x="927718" y="11896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Rectangle: Rounded Corners 103">
              <a:extLst>
                <a:ext uri="{FF2B5EF4-FFF2-40B4-BE49-F238E27FC236}">
                  <a16:creationId xmlns:a16="http://schemas.microsoft.com/office/drawing/2014/main" xmlns="" id="{A9D79E83-1644-4516-8B37-8F09DAD45BBB}"/>
                </a:ext>
              </a:extLst>
            </p:cNvPr>
            <p:cNvSpPr/>
            <p:nvPr/>
          </p:nvSpPr>
          <p:spPr>
            <a:xfrm>
              <a:off x="701336" y="1287262"/>
              <a:ext cx="2849732" cy="4412202"/>
            </a:xfrm>
            <a:prstGeom prst="roundRect">
              <a:avLst>
                <a:gd name="adj" fmla="val 919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Freeform: Shape 104">
              <a:extLst>
                <a:ext uri="{FF2B5EF4-FFF2-40B4-BE49-F238E27FC236}">
                  <a16:creationId xmlns:a16="http://schemas.microsoft.com/office/drawing/2014/main" xmlns="" id="{313EF362-E814-44E1-AC1A-2E44FDEE2AE6}"/>
                </a:ext>
              </a:extLst>
            </p:cNvPr>
            <p:cNvSpPr/>
            <p:nvPr/>
          </p:nvSpPr>
          <p:spPr>
            <a:xfrm rot="5400000">
              <a:off x="614013" y="1020858"/>
              <a:ext cx="857349" cy="981785"/>
            </a:xfrm>
            <a:custGeom>
              <a:avLst/>
              <a:gdLst>
                <a:gd name="connsiteX0" fmla="*/ 0 w 1189608"/>
                <a:gd name="connsiteY0" fmla="*/ 927718 h 1189608"/>
                <a:gd name="connsiteX1" fmla="*/ 0 w 1189608"/>
                <a:gd name="connsiteY1" fmla="*/ 0 h 1189608"/>
                <a:gd name="connsiteX2" fmla="*/ 1189608 w 1189608"/>
                <a:gd name="connsiteY2" fmla="*/ 1189608 h 1189608"/>
                <a:gd name="connsiteX3" fmla="*/ 261890 w 1189608"/>
                <a:gd name="connsiteY3" fmla="*/ 1189608 h 1189608"/>
                <a:gd name="connsiteX4" fmla="*/ 0 w 1189608"/>
                <a:gd name="connsiteY4" fmla="*/ 92771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608" h="1189608">
                  <a:moveTo>
                    <a:pt x="0" y="927718"/>
                  </a:moveTo>
                  <a:lnTo>
                    <a:pt x="0" y="0"/>
                  </a:lnTo>
                  <a:lnTo>
                    <a:pt x="1189608" y="1189608"/>
                  </a:lnTo>
                  <a:lnTo>
                    <a:pt x="261890" y="1189608"/>
                  </a:lnTo>
                  <a:cubicBezTo>
                    <a:pt x="117252" y="1189608"/>
                    <a:pt x="0" y="1072356"/>
                    <a:pt x="0" y="927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3" name="Freeform: Shape 104">
            <a:extLst>
              <a:ext uri="{FF2B5EF4-FFF2-40B4-BE49-F238E27FC236}">
                <a16:creationId xmlns:a16="http://schemas.microsoft.com/office/drawing/2014/main" xmlns="" id="{54416061-BD1D-4557-BAB7-03141B794793}"/>
              </a:ext>
            </a:extLst>
          </p:cNvPr>
          <p:cNvSpPr/>
          <p:nvPr/>
        </p:nvSpPr>
        <p:spPr>
          <a:xfrm rot="16200000">
            <a:off x="6500667" y="4553234"/>
            <a:ext cx="991047" cy="115382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Freeform: Shape 101">
            <a:extLst>
              <a:ext uri="{FF2B5EF4-FFF2-40B4-BE49-F238E27FC236}">
                <a16:creationId xmlns:a16="http://schemas.microsoft.com/office/drawing/2014/main" xmlns="" id="{6A31CBA7-BCFE-4CAA-BB90-DB3C07D3A7E6}"/>
              </a:ext>
            </a:extLst>
          </p:cNvPr>
          <p:cNvSpPr/>
          <p:nvPr/>
        </p:nvSpPr>
        <p:spPr>
          <a:xfrm>
            <a:off x="9999505" y="4653766"/>
            <a:ext cx="1153828" cy="991049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5" name="Group 100">
            <a:extLst>
              <a:ext uri="{FF2B5EF4-FFF2-40B4-BE49-F238E27FC236}">
                <a16:creationId xmlns:a16="http://schemas.microsoft.com/office/drawing/2014/main" xmlns="" id="{B0204E9F-0533-413A-A549-E697D635E94B}"/>
              </a:ext>
            </a:extLst>
          </p:cNvPr>
          <p:cNvGrpSpPr/>
          <p:nvPr/>
        </p:nvGrpSpPr>
        <p:grpSpPr>
          <a:xfrm>
            <a:off x="7522602" y="877654"/>
            <a:ext cx="3458303" cy="4540350"/>
            <a:chOff x="551794" y="1083074"/>
            <a:chExt cx="2999274" cy="4616390"/>
          </a:xfrm>
        </p:grpSpPr>
        <p:sp>
          <p:nvSpPr>
            <p:cNvPr id="36" name="Freeform: Shape 101">
              <a:extLst>
                <a:ext uri="{FF2B5EF4-FFF2-40B4-BE49-F238E27FC236}">
                  <a16:creationId xmlns:a16="http://schemas.microsoft.com/office/drawing/2014/main" xmlns="" id="{C44D2C27-FD2C-4C12-AB49-577E77410058}"/>
                </a:ext>
              </a:extLst>
            </p:cNvPr>
            <p:cNvSpPr/>
            <p:nvPr/>
          </p:nvSpPr>
          <p:spPr>
            <a:xfrm rot="10800000">
              <a:off x="551794" y="1083074"/>
              <a:ext cx="981785" cy="857350"/>
            </a:xfrm>
            <a:custGeom>
              <a:avLst/>
              <a:gdLst>
                <a:gd name="connsiteX0" fmla="*/ 927718 w 1189608"/>
                <a:gd name="connsiteY0" fmla="*/ 1189608 h 1189608"/>
                <a:gd name="connsiteX1" fmla="*/ 0 w 1189608"/>
                <a:gd name="connsiteY1" fmla="*/ 1189608 h 1189608"/>
                <a:gd name="connsiteX2" fmla="*/ 0 w 1189608"/>
                <a:gd name="connsiteY2" fmla="*/ 0 h 1189608"/>
                <a:gd name="connsiteX3" fmla="*/ 1189608 w 1189608"/>
                <a:gd name="connsiteY3" fmla="*/ 0 h 1189608"/>
                <a:gd name="connsiteX4" fmla="*/ 1189608 w 1189608"/>
                <a:gd name="connsiteY4" fmla="*/ 927718 h 1189608"/>
                <a:gd name="connsiteX5" fmla="*/ 927718 w 1189608"/>
                <a:gd name="connsiteY5" fmla="*/ 118960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08" h="1189608">
                  <a:moveTo>
                    <a:pt x="927718" y="1189608"/>
                  </a:moveTo>
                  <a:lnTo>
                    <a:pt x="0" y="1189608"/>
                  </a:lnTo>
                  <a:lnTo>
                    <a:pt x="0" y="0"/>
                  </a:lnTo>
                  <a:lnTo>
                    <a:pt x="1189608" y="0"/>
                  </a:lnTo>
                  <a:lnTo>
                    <a:pt x="1189608" y="927718"/>
                  </a:lnTo>
                  <a:cubicBezTo>
                    <a:pt x="1189608" y="1072356"/>
                    <a:pt x="1072356" y="1189608"/>
                    <a:pt x="927718" y="118960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: Rounded Corners 103">
              <a:extLst>
                <a:ext uri="{FF2B5EF4-FFF2-40B4-BE49-F238E27FC236}">
                  <a16:creationId xmlns:a16="http://schemas.microsoft.com/office/drawing/2014/main" xmlns="" id="{15522119-1FAB-4527-9B51-833C7766B390}"/>
                </a:ext>
              </a:extLst>
            </p:cNvPr>
            <p:cNvSpPr/>
            <p:nvPr/>
          </p:nvSpPr>
          <p:spPr>
            <a:xfrm>
              <a:off x="701336" y="1287262"/>
              <a:ext cx="2849732" cy="4412202"/>
            </a:xfrm>
            <a:prstGeom prst="roundRect">
              <a:avLst>
                <a:gd name="adj" fmla="val 919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Freeform: Shape 104">
              <a:extLst>
                <a:ext uri="{FF2B5EF4-FFF2-40B4-BE49-F238E27FC236}">
                  <a16:creationId xmlns:a16="http://schemas.microsoft.com/office/drawing/2014/main" xmlns="" id="{DCACFDD8-23A2-474D-A326-894A84C192AB}"/>
                </a:ext>
              </a:extLst>
            </p:cNvPr>
            <p:cNvSpPr/>
            <p:nvPr/>
          </p:nvSpPr>
          <p:spPr>
            <a:xfrm rot="5400000">
              <a:off x="614013" y="1020858"/>
              <a:ext cx="857349" cy="981785"/>
            </a:xfrm>
            <a:custGeom>
              <a:avLst/>
              <a:gdLst>
                <a:gd name="connsiteX0" fmla="*/ 0 w 1189608"/>
                <a:gd name="connsiteY0" fmla="*/ 927718 h 1189608"/>
                <a:gd name="connsiteX1" fmla="*/ 0 w 1189608"/>
                <a:gd name="connsiteY1" fmla="*/ 0 h 1189608"/>
                <a:gd name="connsiteX2" fmla="*/ 1189608 w 1189608"/>
                <a:gd name="connsiteY2" fmla="*/ 1189608 h 1189608"/>
                <a:gd name="connsiteX3" fmla="*/ 261890 w 1189608"/>
                <a:gd name="connsiteY3" fmla="*/ 1189608 h 1189608"/>
                <a:gd name="connsiteX4" fmla="*/ 0 w 1189608"/>
                <a:gd name="connsiteY4" fmla="*/ 92771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608" h="1189608">
                  <a:moveTo>
                    <a:pt x="0" y="927718"/>
                  </a:moveTo>
                  <a:lnTo>
                    <a:pt x="0" y="0"/>
                  </a:lnTo>
                  <a:lnTo>
                    <a:pt x="1189608" y="1189608"/>
                  </a:lnTo>
                  <a:lnTo>
                    <a:pt x="261890" y="1189608"/>
                  </a:lnTo>
                  <a:cubicBezTo>
                    <a:pt x="117252" y="1189608"/>
                    <a:pt x="0" y="1072356"/>
                    <a:pt x="0" y="9277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9" name="Freeform: Shape 104">
            <a:extLst>
              <a:ext uri="{FF2B5EF4-FFF2-40B4-BE49-F238E27FC236}">
                <a16:creationId xmlns:a16="http://schemas.microsoft.com/office/drawing/2014/main" xmlns="" id="{9A0B09E4-0C11-4458-8F0E-7D650CA3D718}"/>
              </a:ext>
            </a:extLst>
          </p:cNvPr>
          <p:cNvSpPr/>
          <p:nvPr/>
        </p:nvSpPr>
        <p:spPr>
          <a:xfrm rot="16200000">
            <a:off x="10069540" y="4553231"/>
            <a:ext cx="991047" cy="115382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xmlns="" id="{876EF889-7CF0-4FCF-B8DD-1C792D193F3E}"/>
              </a:ext>
            </a:extLst>
          </p:cNvPr>
          <p:cNvSpPr txBox="1"/>
          <p:nvPr/>
        </p:nvSpPr>
        <p:spPr>
          <a:xfrm>
            <a:off x="457553" y="1499445"/>
            <a:ext cx="35592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sv-SE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Produktion av kylda portionsförpackade maträtter i Ängelholm </a:t>
            </a:r>
          </a:p>
          <a:p>
            <a:pPr marL="0" indent="0">
              <a:buFontTx/>
              <a:buNone/>
            </a:pPr>
            <a:r>
              <a:rPr lang="sv-SE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2021 </a:t>
            </a:r>
            <a:r>
              <a:rPr lang="sv-SE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sv-SE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sv-SE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cs typeface="Arial" panose="020B0604020202020204" pitchFamily="34" charset="0"/>
              </a:rPr>
              <a:t>Försörja två vård-byggnader, Malmö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Antal portioner 180 st.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xmlns="" id="{431CC257-A489-4413-90EC-B23A774EB577}"/>
              </a:ext>
            </a:extLst>
          </p:cNvPr>
          <p:cNvSpPr txBox="1"/>
          <p:nvPr/>
        </p:nvSpPr>
        <p:spPr>
          <a:xfrm>
            <a:off x="4035056" y="1595770"/>
            <a:ext cx="345830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Nytt produktionskök i Kristianstad 2024</a:t>
            </a:r>
          </a:p>
          <a:p>
            <a:pPr marL="0" indent="0">
              <a:buNone/>
            </a:pPr>
            <a:endParaRPr lang="sv-S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Aktuella produktionsorter: Kristianstad, Hässleholm, Ystad, Ängelholm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Antal portioner 4 300 st.</a:t>
            </a:r>
            <a:br>
              <a:rPr lang="sv-SE" sz="2000" dirty="0">
                <a:solidFill>
                  <a:schemeClr val="bg1"/>
                </a:solidFill>
              </a:rPr>
            </a:br>
            <a:endParaRPr lang="sv-S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xmlns="" id="{66AFCD12-9892-407A-9385-87BA76BC0D32}"/>
              </a:ext>
            </a:extLst>
          </p:cNvPr>
          <p:cNvSpPr txBox="1"/>
          <p:nvPr/>
        </p:nvSpPr>
        <p:spPr>
          <a:xfrm>
            <a:off x="7680119" y="1499445"/>
            <a:ext cx="3554095" cy="282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sv-S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Förstudie samt analys med förslag till personal-måltidskoncept</a:t>
            </a: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sv-S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möjligheten för anhöriga och besökande att också få del av detta </a:t>
            </a:r>
          </a:p>
        </p:txBody>
      </p:sp>
      <p:sp>
        <p:nvSpPr>
          <p:cNvPr id="46" name="Rubrik 2">
            <a:extLst>
              <a:ext uri="{FF2B5EF4-FFF2-40B4-BE49-F238E27FC236}">
                <a16:creationId xmlns:a16="http://schemas.microsoft.com/office/drawing/2014/main" xmlns="" id="{9325B2A7-E9BD-4378-B6DD-1571783B5B6B}"/>
              </a:ext>
            </a:extLst>
          </p:cNvPr>
          <p:cNvSpPr txBox="1">
            <a:spLocks/>
          </p:cNvSpPr>
          <p:nvPr/>
        </p:nvSpPr>
        <p:spPr>
          <a:xfrm>
            <a:off x="374318" y="-47643"/>
            <a:ext cx="10873208" cy="734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pPr fontAlgn="ctr"/>
            <a:r>
              <a:rPr lang="sv-SE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Utifrån Servicenämndens beslut</a:t>
            </a:r>
          </a:p>
        </p:txBody>
      </p:sp>
      <p:sp>
        <p:nvSpPr>
          <p:cNvPr id="49" name="Rektangel: rundade hörn 48">
            <a:extLst>
              <a:ext uri="{FF2B5EF4-FFF2-40B4-BE49-F238E27FC236}">
                <a16:creationId xmlns:a16="http://schemas.microsoft.com/office/drawing/2014/main" xmlns="" id="{A1B33976-2165-4ECF-BE7C-133E5AE0629C}"/>
              </a:ext>
            </a:extLst>
          </p:cNvPr>
          <p:cNvSpPr/>
          <p:nvPr/>
        </p:nvSpPr>
        <p:spPr bwMode="auto">
          <a:xfrm>
            <a:off x="168982" y="5721977"/>
            <a:ext cx="8064896" cy="6926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17550" lvl="1"/>
            <a:r>
              <a:rPr lang="sv-SE" sz="2000" dirty="0">
                <a:solidFill>
                  <a:schemeClr val="tx1"/>
                </a:solidFill>
              </a:rPr>
              <a:t>Driftskostnad 196 Mkr</a:t>
            </a:r>
          </a:p>
          <a:p>
            <a:pPr marL="717550" lvl="1"/>
            <a:r>
              <a:rPr lang="sv-SE" sz="2000" dirty="0">
                <a:solidFill>
                  <a:schemeClr val="tx1"/>
                </a:solidFill>
              </a:rPr>
              <a:t>Investeringsutgift 202 Mkr (varav nytt produktionskök 120 Mkr)</a:t>
            </a:r>
          </a:p>
        </p:txBody>
      </p:sp>
      <p:pic>
        <p:nvPicPr>
          <p:cNvPr id="48" name="Bild 47" descr="Mynt med hel fyllning">
            <a:extLst>
              <a:ext uri="{FF2B5EF4-FFF2-40B4-BE49-F238E27FC236}">
                <a16:creationId xmlns:a16="http://schemas.microsoft.com/office/drawing/2014/main" xmlns="" id="{42062C33-272F-4EBC-9D1D-8DA654999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7553" y="5753728"/>
            <a:ext cx="326877" cy="326877"/>
          </a:xfrm>
          <a:prstGeom prst="rect">
            <a:avLst/>
          </a:prstGeom>
        </p:spPr>
      </p:pic>
      <p:pic>
        <p:nvPicPr>
          <p:cNvPr id="52" name="Bild 51" descr="Mynt med hel fyllning">
            <a:extLst>
              <a:ext uri="{FF2B5EF4-FFF2-40B4-BE49-F238E27FC236}">
                <a16:creationId xmlns:a16="http://schemas.microsoft.com/office/drawing/2014/main" xmlns="" id="{73534E25-DC15-4708-B8BE-03F9F0166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7554" y="6068325"/>
            <a:ext cx="326877" cy="326877"/>
          </a:xfrm>
          <a:prstGeom prst="rect">
            <a:avLst/>
          </a:prstGeom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xmlns="" id="{175CF7E6-041E-4840-8978-BCBC028CFE0C}"/>
              </a:ext>
            </a:extLst>
          </p:cNvPr>
          <p:cNvSpPr/>
          <p:nvPr/>
        </p:nvSpPr>
        <p:spPr bwMode="auto">
          <a:xfrm>
            <a:off x="8365860" y="5810266"/>
            <a:ext cx="1944216" cy="692696"/>
          </a:xfrm>
          <a:prstGeom prst="ellipse">
            <a:avLst/>
          </a:prstGeom>
          <a:solidFill>
            <a:srgbClr val="C4B79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rPr>
              <a:t>2018års prisnivå</a:t>
            </a:r>
          </a:p>
        </p:txBody>
      </p:sp>
    </p:spTree>
    <p:extLst>
      <p:ext uri="{BB962C8B-B14F-4D97-AF65-F5344CB8AC3E}">
        <p14:creationId xmlns:p14="http://schemas.microsoft.com/office/powerpoint/2010/main" val="918443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xmlns="" id="{05F5FBE7-F72A-4C1F-B754-6A2B33063671}"/>
              </a:ext>
            </a:extLst>
          </p:cNvPr>
          <p:cNvSpPr/>
          <p:nvPr/>
        </p:nvSpPr>
        <p:spPr bwMode="auto">
          <a:xfrm>
            <a:off x="4142067" y="2829593"/>
            <a:ext cx="2808312" cy="160751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Projektgrupp</a:t>
            </a: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Projektledare</a:t>
            </a: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Delprojektledare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Projektkoordinator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Ekonomi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Kommunikation</a:t>
            </a: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xmlns="" id="{0C83A7C7-68B4-429F-89DC-5815A49CCDEE}"/>
              </a:ext>
            </a:extLst>
          </p:cNvPr>
          <p:cNvSpPr/>
          <p:nvPr/>
        </p:nvSpPr>
        <p:spPr bwMode="auto">
          <a:xfrm>
            <a:off x="4142067" y="684783"/>
            <a:ext cx="2818968" cy="186077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Styrgrupp</a:t>
            </a:r>
            <a:endParaRPr kumimoji="0" lang="sv-SE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Regionservice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Vårdförvaltningar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Psykiatri &amp; habilitering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Hälso- och sjukvårdsstyrning</a:t>
            </a:r>
            <a:r>
              <a:rPr lang="sv-SE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sv-SE" sz="1400" dirty="0">
              <a:solidFill>
                <a:schemeClr val="bg1"/>
              </a:solidFill>
              <a:latin typeface="Arial" charset="0"/>
              <a:ea typeface="ヒラギノ角ゴ Pro W3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Regional utveckling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Projektledare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xmlns="" id="{3BA0E6A4-C707-44C8-8258-713EFAAFFD0F}"/>
              </a:ext>
            </a:extLst>
          </p:cNvPr>
          <p:cNvSpPr/>
          <p:nvPr/>
        </p:nvSpPr>
        <p:spPr bwMode="auto">
          <a:xfrm>
            <a:off x="357552" y="5065202"/>
            <a:ext cx="2003319" cy="7635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Delprojekt 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Produktion &amp; distribution av patientmåltider</a:t>
            </a:r>
            <a:endParaRPr kumimoji="0" lang="sv-SE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xmlns="" id="{A501DA45-24BE-4A8D-AE36-61655D5FFB1D}"/>
              </a:ext>
            </a:extLst>
          </p:cNvPr>
          <p:cNvSpPr/>
          <p:nvPr/>
        </p:nvSpPr>
        <p:spPr bwMode="auto">
          <a:xfrm>
            <a:off x="3005503" y="5065202"/>
            <a:ext cx="2003319" cy="76351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Delprojekt B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Ombyggnationer</a:t>
            </a:r>
            <a:endParaRPr kumimoji="0" lang="sv-SE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xmlns="" id="{DB25362F-0FAD-477B-8E05-80AD31EF1734}"/>
              </a:ext>
            </a:extLst>
          </p:cNvPr>
          <p:cNvSpPr txBox="1"/>
          <p:nvPr/>
        </p:nvSpPr>
        <p:spPr>
          <a:xfrm>
            <a:off x="344284" y="35553"/>
            <a:ext cx="697585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tx1"/>
                </a:solidFill>
              </a:rPr>
              <a:t>Projektstruktur</a:t>
            </a:r>
            <a:r>
              <a:rPr lang="sv-SE" sz="4000" dirty="0">
                <a:solidFill>
                  <a:schemeClr val="tx1"/>
                </a:solidFill>
              </a:rPr>
              <a:t> </a:t>
            </a:r>
            <a:endParaRPr lang="sv-SE" sz="3600" dirty="0">
              <a:solidFill>
                <a:schemeClr val="tx1"/>
              </a:solidFill>
            </a:endParaRPr>
          </a:p>
        </p:txBody>
      </p:sp>
      <p:cxnSp>
        <p:nvCxnSpPr>
          <p:cNvPr id="31" name="Rak pilkoppling 30">
            <a:extLst>
              <a:ext uri="{FF2B5EF4-FFF2-40B4-BE49-F238E27FC236}">
                <a16:creationId xmlns:a16="http://schemas.microsoft.com/office/drawing/2014/main" xmlns="" id="{D98F41AC-2895-44AB-9E90-B134B531D47E}"/>
              </a:ext>
            </a:extLst>
          </p:cNvPr>
          <p:cNvCxnSpPr>
            <a:cxnSpLocks/>
          </p:cNvCxnSpPr>
          <p:nvPr/>
        </p:nvCxnSpPr>
        <p:spPr bwMode="auto">
          <a:xfrm>
            <a:off x="5519936" y="2547432"/>
            <a:ext cx="0" cy="2821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Koppling: vinklad 37">
            <a:extLst>
              <a:ext uri="{FF2B5EF4-FFF2-40B4-BE49-F238E27FC236}">
                <a16:creationId xmlns:a16="http://schemas.microsoft.com/office/drawing/2014/main" xmlns="" id="{DE9FFE43-23EB-4617-A5AE-8B1B74D7B0CE}"/>
              </a:ext>
            </a:extLst>
          </p:cNvPr>
          <p:cNvCxnSpPr>
            <a:cxnSpLocks/>
            <a:stCxn id="10" idx="2"/>
            <a:endCxn id="22" idx="0"/>
          </p:cNvCxnSpPr>
          <p:nvPr/>
        </p:nvCxnSpPr>
        <p:spPr bwMode="auto">
          <a:xfrm rot="5400000">
            <a:off x="3138673" y="2657652"/>
            <a:ext cx="628090" cy="418701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Rektangel: rundade hörn 51">
            <a:extLst>
              <a:ext uri="{FF2B5EF4-FFF2-40B4-BE49-F238E27FC236}">
                <a16:creationId xmlns:a16="http://schemas.microsoft.com/office/drawing/2014/main" xmlns="" id="{46055B59-E878-499E-A94F-D6C2973AEE62}"/>
              </a:ext>
            </a:extLst>
          </p:cNvPr>
          <p:cNvSpPr/>
          <p:nvPr/>
        </p:nvSpPr>
        <p:spPr bwMode="auto">
          <a:xfrm>
            <a:off x="8792721" y="2247730"/>
            <a:ext cx="2818968" cy="234719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Referensgrupp</a:t>
            </a:r>
            <a:endParaRPr kumimoji="0" lang="sv-SE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Projektledare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Projektkoordinator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Vårdförvaltningar</a:t>
            </a:r>
          </a:p>
          <a:p>
            <a:pPr algn="ctr"/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Psykiatri &amp; habilitering</a:t>
            </a:r>
          </a:p>
          <a:p>
            <a:pPr algn="ctr"/>
            <a:r>
              <a:rPr kumimoji="0" lang="sv-SE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Hälso- och sjukvårdsstyrning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Miljöstrateg</a:t>
            </a:r>
          </a:p>
          <a:p>
            <a:pPr algn="ctr"/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Strategiska kundrelationer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4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Regional utveckling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xmlns="" id="{2E239073-18D8-4D9B-AC1C-BF0282FF4A90}"/>
              </a:ext>
            </a:extLst>
          </p:cNvPr>
          <p:cNvSpPr/>
          <p:nvPr/>
        </p:nvSpPr>
        <p:spPr bwMode="auto">
          <a:xfrm>
            <a:off x="8299647" y="5079064"/>
            <a:ext cx="2015067" cy="76351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Delprojekt 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Måltider till personal, anhöriga och besökare</a:t>
            </a:r>
            <a:endParaRPr kumimoji="0" lang="sv-SE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xmlns="" id="{27602DFD-A4F5-4945-AB26-A90D8A102992}"/>
              </a:ext>
            </a:extLst>
          </p:cNvPr>
          <p:cNvSpPr/>
          <p:nvPr/>
        </p:nvSpPr>
        <p:spPr bwMode="auto">
          <a:xfrm>
            <a:off x="5664961" y="5065202"/>
            <a:ext cx="2015071" cy="79647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Delprojekt C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dirty="0">
                <a:solidFill>
                  <a:schemeClr val="bg1"/>
                </a:solidFill>
                <a:latin typeface="Arial" charset="0"/>
                <a:ea typeface="ヒラギノ角ゴ Pro W3" pitchFamily="1" charset="-128"/>
              </a:rPr>
              <a:t>Förändrade arbetssätt &amp; flöden</a:t>
            </a:r>
            <a:endParaRPr kumimoji="0" lang="sv-SE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xmlns="" id="{3FFB2C8B-12C3-41FC-A685-774B0B5EB717}"/>
              </a:ext>
            </a:extLst>
          </p:cNvPr>
          <p:cNvSpPr/>
          <p:nvPr/>
        </p:nvSpPr>
        <p:spPr bwMode="auto">
          <a:xfrm>
            <a:off x="344284" y="1898745"/>
            <a:ext cx="2003319" cy="763512"/>
          </a:xfrm>
          <a:prstGeom prst="roundRect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Regional facklig samverkan</a:t>
            </a: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cxnSp>
        <p:nvCxnSpPr>
          <p:cNvPr id="17" name="Koppling: vinklad 16">
            <a:extLst>
              <a:ext uri="{FF2B5EF4-FFF2-40B4-BE49-F238E27FC236}">
                <a16:creationId xmlns:a16="http://schemas.microsoft.com/office/drawing/2014/main" xmlns="" id="{179AFF36-A06F-44E3-A0B1-6CDCFAF91B47}"/>
              </a:ext>
            </a:extLst>
          </p:cNvPr>
          <p:cNvCxnSpPr>
            <a:cxnSpLocks/>
            <a:stCxn id="10" idx="2"/>
            <a:endCxn id="3" idx="0"/>
          </p:cNvCxnSpPr>
          <p:nvPr/>
        </p:nvCxnSpPr>
        <p:spPr bwMode="auto">
          <a:xfrm rot="16200000" flipH="1">
            <a:off x="7105726" y="2877609"/>
            <a:ext cx="641952" cy="376095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Koppling: vinklad 13">
            <a:extLst>
              <a:ext uri="{FF2B5EF4-FFF2-40B4-BE49-F238E27FC236}">
                <a16:creationId xmlns:a16="http://schemas.microsoft.com/office/drawing/2014/main" xmlns="" id="{C66891FE-37F5-4AC6-B57C-BBF8E5000A63}"/>
              </a:ext>
            </a:extLst>
          </p:cNvPr>
          <p:cNvCxnSpPr>
            <a:cxnSpLocks/>
            <a:stCxn id="10" idx="2"/>
            <a:endCxn id="24" idx="0"/>
          </p:cNvCxnSpPr>
          <p:nvPr/>
        </p:nvCxnSpPr>
        <p:spPr bwMode="auto">
          <a:xfrm rot="5400000">
            <a:off x="4462648" y="3981627"/>
            <a:ext cx="628090" cy="153906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Koppling: vinklad 15">
            <a:extLst>
              <a:ext uri="{FF2B5EF4-FFF2-40B4-BE49-F238E27FC236}">
                <a16:creationId xmlns:a16="http://schemas.microsoft.com/office/drawing/2014/main" xmlns="" id="{3A98E022-4409-4516-B182-679B840FEFD1}"/>
              </a:ext>
            </a:extLst>
          </p:cNvPr>
          <p:cNvCxnSpPr>
            <a:cxnSpLocks/>
            <a:stCxn id="10" idx="2"/>
            <a:endCxn id="4" idx="0"/>
          </p:cNvCxnSpPr>
          <p:nvPr/>
        </p:nvCxnSpPr>
        <p:spPr bwMode="auto">
          <a:xfrm rot="16200000" flipH="1">
            <a:off x="5795315" y="4188020"/>
            <a:ext cx="628090" cy="112627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xmlns="" id="{5F0FF542-D79C-42AE-AE2E-F8219355DF96}"/>
              </a:ext>
            </a:extLst>
          </p:cNvPr>
          <p:cNvSpPr/>
          <p:nvPr/>
        </p:nvSpPr>
        <p:spPr bwMode="auto">
          <a:xfrm>
            <a:off x="357551" y="6028886"/>
            <a:ext cx="2003320" cy="6477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Regionala kostrådet</a:t>
            </a:r>
          </a:p>
        </p:txBody>
      </p:sp>
      <p:cxnSp>
        <p:nvCxnSpPr>
          <p:cNvPr id="33" name="Rak pilkoppling 32">
            <a:extLst>
              <a:ext uri="{FF2B5EF4-FFF2-40B4-BE49-F238E27FC236}">
                <a16:creationId xmlns:a16="http://schemas.microsoft.com/office/drawing/2014/main" xmlns="" id="{C88EC8AC-FD01-4C23-BD03-EC57401F2B0B}"/>
              </a:ext>
            </a:extLst>
          </p:cNvPr>
          <p:cNvCxnSpPr/>
          <p:nvPr/>
        </p:nvCxnSpPr>
        <p:spPr bwMode="auto">
          <a:xfrm flipH="1">
            <a:off x="1353457" y="5828713"/>
            <a:ext cx="1" cy="2524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xmlns="" id="{6EC453F9-3C56-40FB-B61F-96409CADFF9B}"/>
              </a:ext>
            </a:extLst>
          </p:cNvPr>
          <p:cNvSpPr/>
          <p:nvPr/>
        </p:nvSpPr>
        <p:spPr bwMode="auto">
          <a:xfrm>
            <a:off x="347277" y="1050090"/>
            <a:ext cx="288032" cy="92256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xmlns="" id="{73D439B9-9041-45D7-9AC5-0D031CADE94E}"/>
              </a:ext>
            </a:extLst>
          </p:cNvPr>
          <p:cNvSpPr txBox="1"/>
          <p:nvPr/>
        </p:nvSpPr>
        <p:spPr>
          <a:xfrm>
            <a:off x="585493" y="982954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Regionservice medarbetare</a:t>
            </a:r>
          </a:p>
        </p:txBody>
      </p:sp>
      <p:sp>
        <p:nvSpPr>
          <p:cNvPr id="35" name="Rektangel: rundade hörn 34">
            <a:extLst>
              <a:ext uri="{FF2B5EF4-FFF2-40B4-BE49-F238E27FC236}">
                <a16:creationId xmlns:a16="http://schemas.microsoft.com/office/drawing/2014/main" xmlns="" id="{15395790-4E5F-491C-9074-8EFBAECED0E5}"/>
              </a:ext>
            </a:extLst>
          </p:cNvPr>
          <p:cNvSpPr/>
          <p:nvPr/>
        </p:nvSpPr>
        <p:spPr bwMode="auto">
          <a:xfrm>
            <a:off x="347277" y="1253738"/>
            <a:ext cx="288032" cy="92256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xmlns="" id="{8B95196E-8EA6-4D47-B1FB-B52D0CA1D2F0}"/>
              </a:ext>
            </a:extLst>
          </p:cNvPr>
          <p:cNvSpPr/>
          <p:nvPr/>
        </p:nvSpPr>
        <p:spPr bwMode="auto">
          <a:xfrm>
            <a:off x="347277" y="1452197"/>
            <a:ext cx="288032" cy="92256"/>
          </a:xfrm>
          <a:prstGeom prst="round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xmlns="" id="{451F099F-82A0-4FFB-A242-DBD9439B655A}"/>
              </a:ext>
            </a:extLst>
          </p:cNvPr>
          <p:cNvSpPr txBox="1"/>
          <p:nvPr/>
        </p:nvSpPr>
        <p:spPr>
          <a:xfrm>
            <a:off x="585493" y="137196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Regionservice och övriga Region Skåne förvaltningar och funktioner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xmlns="" id="{99C65C16-3311-40AC-BF24-0642AA52B379}"/>
              </a:ext>
            </a:extLst>
          </p:cNvPr>
          <p:cNvSpPr txBox="1"/>
          <p:nvPr/>
        </p:nvSpPr>
        <p:spPr>
          <a:xfrm>
            <a:off x="601871" y="1187782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/>
              <a:t>Facklig och patient samverkan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xmlns="" id="{D9DF627E-E0D9-449D-93BB-A1F1376A67CF}"/>
              </a:ext>
            </a:extLst>
          </p:cNvPr>
          <p:cNvCxnSpPr/>
          <p:nvPr/>
        </p:nvCxnSpPr>
        <p:spPr bwMode="auto">
          <a:xfrm flipV="1">
            <a:off x="6934963" y="3431045"/>
            <a:ext cx="180991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xmlns="" id="{40D40BF2-8A3F-46CF-A759-C6C6726B8C5C}"/>
              </a:ext>
            </a:extLst>
          </p:cNvPr>
          <p:cNvSpPr/>
          <p:nvPr/>
        </p:nvSpPr>
        <p:spPr bwMode="auto">
          <a:xfrm>
            <a:off x="333873" y="2829593"/>
            <a:ext cx="2003319" cy="763513"/>
          </a:xfrm>
          <a:prstGeom prst="roundRect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Patient samverkan</a:t>
            </a:r>
            <a:endParaRPr kumimoji="0" lang="sv-SE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xmlns="" id="{1598A33B-C334-4221-BA09-06CA25AC873F}"/>
              </a:ext>
            </a:extLst>
          </p:cNvPr>
          <p:cNvSpPr/>
          <p:nvPr/>
        </p:nvSpPr>
        <p:spPr bwMode="auto">
          <a:xfrm>
            <a:off x="3005502" y="6020628"/>
            <a:ext cx="2003320" cy="6477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Designprinciper  - Leveransmodell</a:t>
            </a:r>
          </a:p>
        </p:txBody>
      </p:sp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xmlns="" id="{2420D3D1-7C00-4CCD-943E-33ADCD4B376A}"/>
              </a:ext>
            </a:extLst>
          </p:cNvPr>
          <p:cNvSpPr/>
          <p:nvPr/>
        </p:nvSpPr>
        <p:spPr bwMode="auto">
          <a:xfrm>
            <a:off x="5659206" y="6028886"/>
            <a:ext cx="2003320" cy="6477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Designprinciper  - Leveransmodell</a:t>
            </a:r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xmlns="" id="{1324B9A4-72D8-4A57-BC52-74FCF4B39F43}"/>
              </a:ext>
            </a:extLst>
          </p:cNvPr>
          <p:cNvSpPr/>
          <p:nvPr/>
        </p:nvSpPr>
        <p:spPr bwMode="auto">
          <a:xfrm>
            <a:off x="8299647" y="6028886"/>
            <a:ext cx="2003320" cy="6477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rPr>
              <a:t>Designprinciper  - Leveransmodell</a:t>
            </a:r>
          </a:p>
        </p:txBody>
      </p: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xmlns="" id="{F4A50F76-7D5F-4404-9C04-C14BAA69BF3C}"/>
              </a:ext>
            </a:extLst>
          </p:cNvPr>
          <p:cNvCxnSpPr/>
          <p:nvPr/>
        </p:nvCxnSpPr>
        <p:spPr bwMode="auto">
          <a:xfrm flipH="1">
            <a:off x="3998184" y="5828712"/>
            <a:ext cx="1" cy="2524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Rak pilkoppling 41">
            <a:extLst>
              <a:ext uri="{FF2B5EF4-FFF2-40B4-BE49-F238E27FC236}">
                <a16:creationId xmlns:a16="http://schemas.microsoft.com/office/drawing/2014/main" xmlns="" id="{7A09746E-2AE0-4B2E-86E0-D9A8895BF6FE}"/>
              </a:ext>
            </a:extLst>
          </p:cNvPr>
          <p:cNvCxnSpPr/>
          <p:nvPr/>
        </p:nvCxnSpPr>
        <p:spPr bwMode="auto">
          <a:xfrm flipH="1">
            <a:off x="6672495" y="5844265"/>
            <a:ext cx="1" cy="2524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Rak pilkoppling 43">
            <a:extLst>
              <a:ext uri="{FF2B5EF4-FFF2-40B4-BE49-F238E27FC236}">
                <a16:creationId xmlns:a16="http://schemas.microsoft.com/office/drawing/2014/main" xmlns="" id="{F7FAC9CB-F55F-4AE1-92A1-1061762B35E9}"/>
              </a:ext>
            </a:extLst>
          </p:cNvPr>
          <p:cNvCxnSpPr/>
          <p:nvPr/>
        </p:nvCxnSpPr>
        <p:spPr bwMode="auto">
          <a:xfrm flipH="1">
            <a:off x="9343705" y="5861681"/>
            <a:ext cx="1" cy="2524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xmlns="" id="{E519CDDA-0E3E-4CF3-827C-5DCE61FE23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002740"/>
              </p:ext>
            </p:extLst>
          </p:nvPr>
        </p:nvGraphicFramePr>
        <p:xfrm>
          <a:off x="191344" y="1016731"/>
          <a:ext cx="75608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ubrik 1">
            <a:extLst>
              <a:ext uri="{FF2B5EF4-FFF2-40B4-BE49-F238E27FC236}">
                <a16:creationId xmlns:a16="http://schemas.microsoft.com/office/drawing/2014/main" xmlns="" id="{847F504E-1149-4D18-9753-8E0E19008BF5}"/>
              </a:ext>
            </a:extLst>
          </p:cNvPr>
          <p:cNvSpPr txBox="1">
            <a:spLocks/>
          </p:cNvSpPr>
          <p:nvPr/>
        </p:nvSpPr>
        <p:spPr>
          <a:xfrm>
            <a:off x="479376" y="116632"/>
            <a:ext cx="5486400" cy="7060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sv-SE" kern="0" dirty="0"/>
              <a:t>Nytt måltidskoncept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FF02BAD5-B764-4E2C-BE5D-E4D932C60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355" y="2109849"/>
            <a:ext cx="4934145" cy="2705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Bildobjekt 2" descr="En bild som visar tallrik, mat, vit, rätt&#10;&#10;Automatiskt genererad beskrivning">
            <a:extLst>
              <a:ext uri="{FF2B5EF4-FFF2-40B4-BE49-F238E27FC236}">
                <a16:creationId xmlns:a16="http://schemas.microsoft.com/office/drawing/2014/main" xmlns="" id="{7323B0BF-6A0B-4FAC-9B83-CD6133176A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6373" y="3404770"/>
            <a:ext cx="1152128" cy="14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0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0AE2ECBE-317F-4C5D-BB56-598FC604FF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/>
              <a:t>Meny och utbud</a:t>
            </a:r>
          </a:p>
        </p:txBody>
      </p:sp>
      <p:graphicFrame>
        <p:nvGraphicFramePr>
          <p:cNvPr id="7" name="Platshållare för innehåll 6">
            <a:extLst>
              <a:ext uri="{FF2B5EF4-FFF2-40B4-BE49-F238E27FC236}">
                <a16:creationId xmlns:a16="http://schemas.microsoft.com/office/drawing/2014/main" xmlns="" id="{8A2864F3-9C42-4233-A8FC-C9E5732308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877903"/>
              </p:ext>
            </p:extLst>
          </p:nvPr>
        </p:nvGraphicFramePr>
        <p:xfrm>
          <a:off x="609600" y="1600201"/>
          <a:ext cx="10742984" cy="42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5361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 dirty="0"/>
              <a:t>Vårt nya Måltidskoncept - </a:t>
            </a:r>
            <a:r>
              <a:rPr lang="sv-SE" sz="2800" dirty="0"/>
              <a:t>Exempel</a:t>
            </a:r>
            <a:r>
              <a:rPr lang="sv-SE" dirty="0"/>
              <a:t> </a:t>
            </a:r>
            <a:endParaRPr lang="sv-SE" b="0" dirty="0"/>
          </a:p>
        </p:txBody>
      </p:sp>
      <p:pic>
        <p:nvPicPr>
          <p:cNvPr id="7" name="Ny förpacknin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367" y="2204864"/>
            <a:ext cx="5360685" cy="340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xmlns="" id="{2C50C804-4CE5-49C8-9A09-24DF1ED0F999}"/>
              </a:ext>
            </a:extLst>
          </p:cNvPr>
          <p:cNvGrpSpPr/>
          <p:nvPr/>
        </p:nvGrpSpPr>
        <p:grpSpPr>
          <a:xfrm>
            <a:off x="6225473" y="2531646"/>
            <a:ext cx="2150193" cy="3780910"/>
            <a:chOff x="8498759" y="1639873"/>
            <a:chExt cx="3685742" cy="5952221"/>
          </a:xfrm>
        </p:grpSpPr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xmlns="" id="{142636E1-E3C3-409B-8874-87A3826CE67B}"/>
                </a:ext>
              </a:extLst>
            </p:cNvPr>
            <p:cNvSpPr txBox="1"/>
            <p:nvPr/>
          </p:nvSpPr>
          <p:spPr>
            <a:xfrm>
              <a:off x="10482461" y="2805102"/>
              <a:ext cx="572593" cy="25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67" dirty="0">
                  <a:solidFill>
                    <a:prstClr val="white"/>
                  </a:solidFill>
                </a:rPr>
                <a:t>CAFM</a:t>
              </a:r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xmlns="" id="{FFFF9500-BB66-45B5-9483-DA34D0584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8759" y="1639873"/>
              <a:ext cx="3174272" cy="4731841"/>
            </a:xfrm>
            <a:prstGeom prst="rect">
              <a:avLst/>
            </a:prstGeom>
          </p:spPr>
        </p:pic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xmlns="" id="{F7E3BEB6-1F3C-4664-83A3-F67E0A95673B}"/>
                </a:ext>
              </a:extLst>
            </p:cNvPr>
            <p:cNvSpPr/>
            <p:nvPr/>
          </p:nvSpPr>
          <p:spPr>
            <a:xfrm>
              <a:off x="8688288" y="2115091"/>
              <a:ext cx="2784309" cy="38404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3200">
                <a:solidFill>
                  <a:prstClr val="white"/>
                </a:solidFill>
              </a:endParaRPr>
            </a:p>
          </p:txBody>
        </p:sp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xmlns="" id="{C17C404F-F9AA-49FB-9D9A-776497E73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22"/>
            <a:stretch/>
          </p:blipFill>
          <p:spPr>
            <a:xfrm>
              <a:off x="8761821" y="4207277"/>
              <a:ext cx="1407276" cy="1790219"/>
            </a:xfrm>
            <a:prstGeom prst="rect">
              <a:avLst/>
            </a:prstGeom>
          </p:spPr>
        </p:pic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xmlns="" id="{9A625EB7-14B8-4879-852E-4B8D443A1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57"/>
            <a:stretch/>
          </p:blipFill>
          <p:spPr>
            <a:xfrm>
              <a:off x="10122122" y="4120664"/>
              <a:ext cx="1382423" cy="1776009"/>
            </a:xfrm>
            <a:prstGeom prst="rect">
              <a:avLst/>
            </a:prstGeom>
          </p:spPr>
        </p:pic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xmlns="" id="{795906B4-36A5-4E77-9237-B0C36F8E1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42"/>
            <a:stretch/>
          </p:blipFill>
          <p:spPr>
            <a:xfrm>
              <a:off x="8746991" y="2735861"/>
              <a:ext cx="1366703" cy="1819520"/>
            </a:xfrm>
            <a:prstGeom prst="rect">
              <a:avLst/>
            </a:prstGeom>
          </p:spPr>
        </p:pic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xmlns="" id="{1FA7547F-E24C-4FEB-A831-C987AE057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2" r="34476"/>
            <a:stretch/>
          </p:blipFill>
          <p:spPr>
            <a:xfrm>
              <a:off x="10108783" y="2749576"/>
              <a:ext cx="1342972" cy="1792091"/>
            </a:xfrm>
            <a:prstGeom prst="rect">
              <a:avLst/>
            </a:prstGeom>
          </p:spPr>
        </p:pic>
        <p:sp>
          <p:nvSpPr>
            <p:cNvPr id="25" name="Rubrik 2">
              <a:extLst>
                <a:ext uri="{FF2B5EF4-FFF2-40B4-BE49-F238E27FC236}">
                  <a16:creationId xmlns:a16="http://schemas.microsoft.com/office/drawing/2014/main" xmlns="" id="{C18248DC-E47D-4D1A-AA6D-2F59DD07D0EB}"/>
                </a:ext>
              </a:extLst>
            </p:cNvPr>
            <p:cNvSpPr txBox="1">
              <a:spLocks/>
            </p:cNvSpPr>
            <p:nvPr/>
          </p:nvSpPr>
          <p:spPr>
            <a:xfrm>
              <a:off x="8945198" y="2213925"/>
              <a:ext cx="2281393" cy="74775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sv-SE" sz="3200" b="1" kern="1200" dirty="0">
                  <a:solidFill>
                    <a:srgbClr val="FF65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100" dirty="0">
                  <a:solidFill>
                    <a:prstClr val="white"/>
                  </a:solidFill>
                </a:rPr>
                <a:t>Dagens måltidserbjudande</a:t>
              </a:r>
              <a:r>
                <a:rPr sz="1400" dirty="0">
                  <a:solidFill>
                    <a:prstClr val="white"/>
                  </a:solidFill>
                </a:rPr>
                <a:t>:</a:t>
              </a:r>
            </a:p>
          </p:txBody>
        </p:sp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xmlns="" id="{A16B67D5-5D8E-4735-BEDE-DCCE84CB4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1338">
              <a:off x="8980201" y="3060379"/>
              <a:ext cx="3204300" cy="4531715"/>
            </a:xfrm>
            <a:prstGeom prst="rect">
              <a:avLst/>
            </a:prstGeom>
          </p:spPr>
        </p:pic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xmlns="" id="{667EC130-9D93-48C1-8330-B3142777E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0885" y="1919815"/>
              <a:ext cx="90673" cy="80339"/>
            </a:xfrm>
            <a:prstGeom prst="rect">
              <a:avLst/>
            </a:prstGeom>
          </p:spPr>
        </p:pic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xmlns="" id="{6D82D744-5391-4391-A20E-9C3702B6D717}"/>
              </a:ext>
            </a:extLst>
          </p:cNvPr>
          <p:cNvSpPr txBox="1"/>
          <p:nvPr/>
        </p:nvSpPr>
        <p:spPr>
          <a:xfrm>
            <a:off x="7371753" y="1714461"/>
            <a:ext cx="244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Digitalisering</a:t>
            </a:r>
          </a:p>
        </p:txBody>
      </p:sp>
      <p:pic>
        <p:nvPicPr>
          <p:cNvPr id="29" name="Bildobjekt 28">
            <a:extLst>
              <a:ext uri="{FF2B5EF4-FFF2-40B4-BE49-F238E27FC236}">
                <a16:creationId xmlns:a16="http://schemas.microsoft.com/office/drawing/2014/main" xmlns="" id="{5039B98E-08AE-4368-A52C-A473A1AF9F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9535" y="2549616"/>
            <a:ext cx="2394421" cy="3074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16280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AF194EF5-E54E-4BB1-ABD0-2E6CBD59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 att nå framgång</a:t>
            </a: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xmlns="" id="{A67D1C70-C43E-4383-852C-9473E74ED6EF}"/>
              </a:ext>
            </a:extLst>
          </p:cNvPr>
          <p:cNvGrpSpPr/>
          <p:nvPr/>
        </p:nvGrpSpPr>
        <p:grpSpPr>
          <a:xfrm>
            <a:off x="2135560" y="620688"/>
            <a:ext cx="7469370" cy="5393622"/>
            <a:chOff x="2665433" y="473778"/>
            <a:chExt cx="6708937" cy="4844514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xmlns="" id="{C3C44206-9D1B-41EE-9CA4-C78E5DC1265C}"/>
                </a:ext>
              </a:extLst>
            </p:cNvPr>
            <p:cNvSpPr/>
            <p:nvPr/>
          </p:nvSpPr>
          <p:spPr>
            <a:xfrm>
              <a:off x="4803331" y="2207773"/>
              <a:ext cx="1726462" cy="3106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21600" y="0"/>
                  </a:moveTo>
                  <a:lnTo>
                    <a:pt x="0" y="7528"/>
                  </a:lnTo>
                  <a:lnTo>
                    <a:pt x="0" y="20488"/>
                  </a:lnTo>
                  <a:cubicBezTo>
                    <a:pt x="0" y="21238"/>
                    <a:pt x="1698" y="21600"/>
                    <a:pt x="2641" y="21057"/>
                  </a:cubicBezTo>
                  <a:lnTo>
                    <a:pt x="21600" y="99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xmlns="" id="{5DAEE399-8CD4-4D9A-9116-4935BEBF3E0E}"/>
                </a:ext>
              </a:extLst>
            </p:cNvPr>
            <p:cNvSpPr/>
            <p:nvPr/>
          </p:nvSpPr>
          <p:spPr>
            <a:xfrm>
              <a:off x="2665433" y="2193254"/>
              <a:ext cx="1979575" cy="312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051" extrusionOk="0">
                  <a:moveTo>
                    <a:pt x="21093" y="7503"/>
                  </a:moveTo>
                  <a:lnTo>
                    <a:pt x="2120" y="144"/>
                  </a:lnTo>
                  <a:cubicBezTo>
                    <a:pt x="952" y="-306"/>
                    <a:pt x="-507" y="382"/>
                    <a:pt x="174" y="1070"/>
                  </a:cubicBezTo>
                  <a:lnTo>
                    <a:pt x="18953" y="20712"/>
                  </a:lnTo>
                  <a:cubicBezTo>
                    <a:pt x="19488" y="21294"/>
                    <a:pt x="21093" y="21082"/>
                    <a:pt x="21093" y="20420"/>
                  </a:cubicBezTo>
                  <a:lnTo>
                    <a:pt x="21093" y="7503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xmlns="" id="{D9B8C49D-51E7-451A-927A-4C0A7AAFCC4E}"/>
                </a:ext>
              </a:extLst>
            </p:cNvPr>
            <p:cNvSpPr/>
            <p:nvPr/>
          </p:nvSpPr>
          <p:spPr>
            <a:xfrm>
              <a:off x="6688115" y="473778"/>
              <a:ext cx="2686255" cy="3009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265" extrusionOk="0">
                  <a:moveTo>
                    <a:pt x="19906" y="118"/>
                  </a:moveTo>
                  <a:lnTo>
                    <a:pt x="0" y="11464"/>
                  </a:lnTo>
                  <a:lnTo>
                    <a:pt x="0" y="21265"/>
                  </a:lnTo>
                  <a:lnTo>
                    <a:pt x="20946" y="1210"/>
                  </a:lnTo>
                  <a:cubicBezTo>
                    <a:pt x="21600" y="624"/>
                    <a:pt x="20709" y="-335"/>
                    <a:pt x="19906" y="118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" name="Graphic 15" descr="Bullseye">
              <a:extLst>
                <a:ext uri="{FF2B5EF4-FFF2-40B4-BE49-F238E27FC236}">
                  <a16:creationId xmlns:a16="http://schemas.microsoft.com/office/drawing/2014/main" xmlns="" id="{9F1F8654-0716-4782-8387-C86C5FAD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978676" y="2067396"/>
              <a:ext cx="518387" cy="518387"/>
            </a:xfrm>
            <a:prstGeom prst="rect">
              <a:avLst/>
            </a:prstGeom>
          </p:spPr>
        </p:pic>
        <p:pic>
          <p:nvPicPr>
            <p:cNvPr id="9" name="Graphic 16" descr="Hourglass 90%">
              <a:extLst>
                <a:ext uri="{FF2B5EF4-FFF2-40B4-BE49-F238E27FC236}">
                  <a16:creationId xmlns:a16="http://schemas.microsoft.com/office/drawing/2014/main" xmlns="" id="{31B8ED99-C6BF-45C3-A0E8-EB6BAAC17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33349" y="3412999"/>
              <a:ext cx="518387" cy="518387"/>
            </a:xfrm>
            <a:prstGeom prst="rect">
              <a:avLst/>
            </a:prstGeom>
          </p:spPr>
        </p:pic>
        <p:pic>
          <p:nvPicPr>
            <p:cNvPr id="10" name="Graphic 17" descr="Lights On">
              <a:extLst>
                <a:ext uri="{FF2B5EF4-FFF2-40B4-BE49-F238E27FC236}">
                  <a16:creationId xmlns:a16="http://schemas.microsoft.com/office/drawing/2014/main" xmlns="" id="{FC9A4F75-0263-4107-A0F7-65DCD048B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764944" y="3412999"/>
              <a:ext cx="582094" cy="5820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TextBox 13">
            <a:extLst>
              <a:ext uri="{FF2B5EF4-FFF2-40B4-BE49-F238E27FC236}">
                <a16:creationId xmlns:a16="http://schemas.microsoft.com/office/drawing/2014/main" xmlns="" id="{9D8C2A05-CFB3-40E2-92B8-0BD1849266ED}"/>
              </a:ext>
            </a:extLst>
          </p:cNvPr>
          <p:cNvSpPr txBox="1"/>
          <p:nvPr/>
        </p:nvSpPr>
        <p:spPr>
          <a:xfrm>
            <a:off x="264932" y="4686235"/>
            <a:ext cx="2972604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noProof="1"/>
              <a:t>Utbildningsinsatser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xmlns="" id="{B53C5157-1DE3-416A-8543-C7BB8F8E9E41}"/>
              </a:ext>
            </a:extLst>
          </p:cNvPr>
          <p:cNvSpPr txBox="1"/>
          <p:nvPr/>
        </p:nvSpPr>
        <p:spPr>
          <a:xfrm>
            <a:off x="5951984" y="4686235"/>
            <a:ext cx="5886598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noProof="1"/>
              <a:t>Kommunikation med vårdförvaltningar och Övriga intressenter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xmlns="" id="{4F3637FC-C9EF-4DD1-A27B-6769A91F817B}"/>
              </a:ext>
            </a:extLst>
          </p:cNvPr>
          <p:cNvSpPr txBox="1"/>
          <p:nvPr/>
        </p:nvSpPr>
        <p:spPr>
          <a:xfrm>
            <a:off x="8847850" y="1655893"/>
            <a:ext cx="2990732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400" b="1" noProof="1"/>
              <a:t>Mod, beslutsamhet och uthållighet</a:t>
            </a:r>
          </a:p>
        </p:txBody>
      </p:sp>
    </p:spTree>
    <p:extLst>
      <p:ext uri="{BB962C8B-B14F-4D97-AF65-F5344CB8AC3E}">
        <p14:creationId xmlns:p14="http://schemas.microsoft.com/office/powerpoint/2010/main" val="2697466062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kåne">
  <a:themeElements>
    <a:clrScheme name="Region Skån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E96A8"/>
      </a:accent1>
      <a:accent2>
        <a:srgbClr val="61B9BD"/>
      </a:accent2>
      <a:accent3>
        <a:srgbClr val="3D9378"/>
      </a:accent3>
      <a:accent4>
        <a:srgbClr val="C4B79F"/>
      </a:accent4>
      <a:accent5>
        <a:srgbClr val="FFFFFF"/>
      </a:accent5>
      <a:accent6>
        <a:srgbClr val="FFFFFF"/>
      </a:accent6>
      <a:hlink>
        <a:srgbClr val="00B0F0"/>
      </a:hlink>
      <a:folHlink>
        <a:srgbClr val="D1FF47"/>
      </a:folHlink>
    </a:clrScheme>
    <a:fontScheme name="Tom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7D68B9A-22C8-4FFE-85D2-0B94DD3B7EE0}" vid="{1461D406-1967-4863-B135-7E1F74FC7BFB}"/>
    </a:ext>
  </a:extLst>
</a:theme>
</file>

<file path=ppt/theme/theme2.xml><?xml version="1.0" encoding="utf-8"?>
<a:theme xmlns:a="http://schemas.openxmlformats.org/drawingml/2006/main" name="Region Skåne">
  <a:themeElements>
    <a:clrScheme name="Region Skån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E96A8"/>
      </a:accent1>
      <a:accent2>
        <a:srgbClr val="61B9BD"/>
      </a:accent2>
      <a:accent3>
        <a:srgbClr val="3D9378"/>
      </a:accent3>
      <a:accent4>
        <a:srgbClr val="C4B79F"/>
      </a:accent4>
      <a:accent5>
        <a:srgbClr val="FFFFFF"/>
      </a:accent5>
      <a:accent6>
        <a:srgbClr val="FFFFFF"/>
      </a:accent6>
      <a:hlink>
        <a:srgbClr val="00B0F0"/>
      </a:hlink>
      <a:folHlink>
        <a:srgbClr val="D1FF47"/>
      </a:folHlink>
    </a:clrScheme>
    <a:fontScheme name="Tom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S powerpointmall kom 191010.pptm" id="{F1B70145-B668-4368-9F41-4A4A9620C66A}" vid="{3CC66F24-8697-41FD-8112-D3431638CB9C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PublicDocument xmlns="6c1316cc-a71e-4936-aef3-fe0b9c86c0ec">true</IsPublicDocumen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egionservicedokument" ma:contentTypeID="0x0101005131643A9DF211E3A5D74EC76188709B00075E142791BEA141B559B754B89E1315" ma:contentTypeVersion="1" ma:contentTypeDescription="Skapa ett nytt dokument." ma:contentTypeScope="" ma:versionID="d881f1fa645d50c11a4367505de1e167">
  <xsd:schema xmlns:xsd="http://www.w3.org/2001/XMLSchema" xmlns:xs="http://www.w3.org/2001/XMLSchema" xmlns:p="http://schemas.microsoft.com/office/2006/metadata/properties" xmlns:ns2="6c1316cc-a71e-4936-aef3-fe0b9c86c0ec" targetNamespace="http://schemas.microsoft.com/office/2006/metadata/properties" ma:root="true" ma:fieldsID="aeec6543735978890c2090555e0a197a" ns2:_="">
    <xsd:import namespace="6c1316cc-a71e-4936-aef3-fe0b9c86c0ec"/>
    <xsd:element name="properties">
      <xsd:complexType>
        <xsd:sequence>
          <xsd:element name="documentManagement">
            <xsd:complexType>
              <xsd:all>
                <xsd:element ref="ns2:IsPublic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316cc-a71e-4936-aef3-fe0b9c86c0ec" elementFormDefault="qualified">
    <xsd:import namespace="http://schemas.microsoft.com/office/2006/documentManagement/types"/>
    <xsd:import namespace="http://schemas.microsoft.com/office/infopath/2007/PartnerControls"/>
    <xsd:element name="IsPublicDocument" ma:index="8" nillable="true" ma:displayName="Publikt" ma:default="0" ma:internalName="IsPublicDocument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80AD26-2BBA-4F8D-A846-D24DA55A8258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6c1316cc-a71e-4936-aef3-fe0b9c86c0e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5EFE1F-14DE-4FCB-97EA-7D9F701677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1316cc-a71e-4936-aef3-fe0b9c86c0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94AB3F-E17A-4C74-AAD7-BE04987255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 powerpointmall 190903</Template>
  <TotalTime>1</TotalTime>
  <Words>418</Words>
  <Application>Microsoft Office PowerPoint</Application>
  <PresentationFormat>Bredbild</PresentationFormat>
  <Paragraphs>118</Paragraphs>
  <Slides>7</Slides>
  <Notes>4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7</vt:i4>
      </vt:variant>
    </vt:vector>
  </HeadingPairs>
  <TitlesOfParts>
    <vt:vector size="13" baseType="lpstr">
      <vt:lpstr>Arial</vt:lpstr>
      <vt:lpstr>Calibri</vt:lpstr>
      <vt:lpstr>Lato Light</vt:lpstr>
      <vt:lpstr>ヒラギノ角ゴ Pro W3</vt:lpstr>
      <vt:lpstr>Region Skåne</vt:lpstr>
      <vt:lpstr>Region Skåne</vt:lpstr>
      <vt:lpstr>PowerPoint-presentation</vt:lpstr>
      <vt:lpstr>PowerPoint-presentation</vt:lpstr>
      <vt:lpstr>PowerPoint-presentation</vt:lpstr>
      <vt:lpstr>PowerPoint-presentation</vt:lpstr>
      <vt:lpstr>Meny och utbud</vt:lpstr>
      <vt:lpstr>Vårt nya Måltidskoncept - Exempel </vt:lpstr>
      <vt:lpstr>För att nå framgång</vt:lpstr>
    </vt:vector>
  </TitlesOfParts>
  <Company>Region Skåne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Jönsson Emma A</dc:creator>
  <cp:lastModifiedBy>Nilsson Emelie I</cp:lastModifiedBy>
  <cp:revision>169</cp:revision>
  <dcterms:created xsi:type="dcterms:W3CDTF">2019-09-04T08:23:48Z</dcterms:created>
  <dcterms:modified xsi:type="dcterms:W3CDTF">2022-03-24T15:33:33Z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0x0101005131643A9DF211E3A5D74EC76188709B00075E142791BEA141B559B754B89E1315</vt:lpwstr>
  </property>
</Properties>
</file>