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B8D"/>
    <a:srgbClr val="01A08B"/>
    <a:srgbClr val="398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B6766-EC09-45AE-BA0D-99CB294E84C7}" v="199" dt="2025-05-02T16:39:04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7E3EE-D718-4004-BA4C-C5E913A2F6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B0E1EA6-9547-41CD-88A8-CED0596CADDB}">
      <dgm:prSet custT="1"/>
      <dgm:spPr/>
      <dgm:t>
        <a:bodyPr/>
        <a:lstStyle/>
        <a:p>
          <a:r>
            <a:rPr lang="sv-SE" sz="1600" noProof="0" dirty="0"/>
            <a:t>I samarbete med vuxenutbildningen pågår ett projekt för att öka språkkunskaper där både medarbetare och chefer deltar.</a:t>
          </a:r>
        </a:p>
      </dgm:t>
    </dgm:pt>
    <dgm:pt modelId="{CE26DBB4-B7BF-4B24-B182-09984AC8BE95}" type="parTrans" cxnId="{38F12E3A-E944-4754-9051-3E90C407E4A6}">
      <dgm:prSet/>
      <dgm:spPr/>
      <dgm:t>
        <a:bodyPr/>
        <a:lstStyle/>
        <a:p>
          <a:endParaRPr lang="en-US"/>
        </a:p>
      </dgm:t>
    </dgm:pt>
    <dgm:pt modelId="{8351C6F9-3651-4D66-B769-AC770AEEE2EC}" type="sibTrans" cxnId="{38F12E3A-E944-4754-9051-3E90C407E4A6}">
      <dgm:prSet/>
      <dgm:spPr/>
      <dgm:t>
        <a:bodyPr/>
        <a:lstStyle/>
        <a:p>
          <a:endParaRPr lang="en-US"/>
        </a:p>
      </dgm:t>
    </dgm:pt>
    <dgm:pt modelId="{FED8B14E-83FC-4D2A-86CE-24CF81622B6B}">
      <dgm:prSet custT="1"/>
      <dgm:spPr/>
      <dgm:t>
        <a:bodyPr/>
        <a:lstStyle/>
        <a:p>
          <a:r>
            <a:rPr lang="sv-SE" sz="1600" noProof="0" dirty="0"/>
            <a:t>Studiecirkel "Prata om jobbet" pågår på Mariagården</a:t>
          </a:r>
          <a:r>
            <a:rPr lang="en-US" sz="1400" dirty="0"/>
            <a:t>.</a:t>
          </a:r>
        </a:p>
      </dgm:t>
    </dgm:pt>
    <dgm:pt modelId="{F790FD4F-0920-4F94-AB1A-86C3CA7B0C3E}" type="parTrans" cxnId="{682AE527-C7D4-4051-833B-50982A6E6CE1}">
      <dgm:prSet/>
      <dgm:spPr/>
      <dgm:t>
        <a:bodyPr/>
        <a:lstStyle/>
        <a:p>
          <a:endParaRPr lang="en-US"/>
        </a:p>
      </dgm:t>
    </dgm:pt>
    <dgm:pt modelId="{1BDF0C67-D145-43EC-A21D-95859BC00AF6}" type="sibTrans" cxnId="{682AE527-C7D4-4051-833B-50982A6E6CE1}">
      <dgm:prSet/>
      <dgm:spPr/>
      <dgm:t>
        <a:bodyPr/>
        <a:lstStyle/>
        <a:p>
          <a:endParaRPr lang="en-US"/>
        </a:p>
      </dgm:t>
    </dgm:pt>
    <dgm:pt modelId="{D5992512-0ACD-4624-8B02-F0ADD72BD671}">
      <dgm:prSet custT="1"/>
      <dgm:spPr/>
      <dgm:t>
        <a:bodyPr/>
        <a:lstStyle/>
        <a:p>
          <a:r>
            <a:rPr lang="sv-SE" sz="1600" noProof="0" dirty="0" err="1"/>
            <a:t>Lingio</a:t>
          </a:r>
          <a:r>
            <a:rPr lang="sv-SE" sz="1600" noProof="0" dirty="0"/>
            <a:t> en </a:t>
          </a:r>
          <a:r>
            <a:rPr lang="sv-SE" sz="1600" noProof="0" dirty="0" err="1"/>
            <a:t>app</a:t>
          </a:r>
          <a:r>
            <a:rPr lang="sv-SE" sz="1600" noProof="0" dirty="0"/>
            <a:t> som erbjuder </a:t>
          </a:r>
          <a:r>
            <a:rPr lang="sv-SE" sz="1600" b="0" i="0" noProof="0" dirty="0"/>
            <a:t>unika kurser i vårdsvenska riktar sig till medarbetare inom äldreomsorg och hemtjänst som vill fördjupa sina språkkunskaper. Kurserna är uppdelade i tre språknivåer och uppfyller kraven för A1-A2, B1 och B2-nivå enligt GERS, Europarådets standard för språklig bedömning.</a:t>
          </a:r>
          <a:endParaRPr lang="sv-SE" sz="1600" noProof="0" dirty="0"/>
        </a:p>
      </dgm:t>
    </dgm:pt>
    <dgm:pt modelId="{09EB8176-55C3-4337-8D76-E5BD50302592}" type="parTrans" cxnId="{CCA1E186-3A07-4879-8F94-C379F5562945}">
      <dgm:prSet/>
      <dgm:spPr/>
      <dgm:t>
        <a:bodyPr/>
        <a:lstStyle/>
        <a:p>
          <a:endParaRPr lang="en-US"/>
        </a:p>
      </dgm:t>
    </dgm:pt>
    <dgm:pt modelId="{3E33A437-082C-4778-B1D3-8A4B44C6B919}" type="sibTrans" cxnId="{CCA1E186-3A07-4879-8F94-C379F5562945}">
      <dgm:prSet/>
      <dgm:spPr/>
      <dgm:t>
        <a:bodyPr/>
        <a:lstStyle/>
        <a:p>
          <a:endParaRPr lang="en-US"/>
        </a:p>
      </dgm:t>
    </dgm:pt>
    <dgm:pt modelId="{A6457A99-5618-4690-8C02-644D46B5589E}" type="pres">
      <dgm:prSet presAssocID="{B547E3EE-D718-4004-BA4C-C5E913A2F677}" presName="root" presStyleCnt="0">
        <dgm:presLayoutVars>
          <dgm:dir/>
          <dgm:resizeHandles val="exact"/>
        </dgm:presLayoutVars>
      </dgm:prSet>
      <dgm:spPr/>
    </dgm:pt>
    <dgm:pt modelId="{2ACCCA81-5AAE-4966-9553-53227CEDFDF8}" type="pres">
      <dgm:prSet presAssocID="{3B0E1EA6-9547-41CD-88A8-CED0596CADDB}" presName="compNode" presStyleCnt="0"/>
      <dgm:spPr/>
    </dgm:pt>
    <dgm:pt modelId="{5A899D2A-9884-49C4-92ED-59FF8833E5C3}" type="pres">
      <dgm:prSet presAssocID="{3B0E1EA6-9547-41CD-88A8-CED0596CADDB}" presName="bgRect" presStyleLbl="bgShp" presStyleIdx="0" presStyleCnt="3"/>
      <dgm:spPr/>
    </dgm:pt>
    <dgm:pt modelId="{F7F740DA-50DE-48F8-AB20-A6899299BD33}" type="pres">
      <dgm:prSet presAssocID="{3B0E1EA6-9547-41CD-88A8-CED0596CAD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DEF5099B-E882-4279-9ABC-AD02C2B52489}" type="pres">
      <dgm:prSet presAssocID="{3B0E1EA6-9547-41CD-88A8-CED0596CADDB}" presName="spaceRect" presStyleCnt="0"/>
      <dgm:spPr/>
    </dgm:pt>
    <dgm:pt modelId="{C5DF059B-D9CD-4F06-A6FF-2054F1DD1B03}" type="pres">
      <dgm:prSet presAssocID="{3B0E1EA6-9547-41CD-88A8-CED0596CADDB}" presName="parTx" presStyleLbl="revTx" presStyleIdx="0" presStyleCnt="3">
        <dgm:presLayoutVars>
          <dgm:chMax val="0"/>
          <dgm:chPref val="0"/>
        </dgm:presLayoutVars>
      </dgm:prSet>
      <dgm:spPr/>
    </dgm:pt>
    <dgm:pt modelId="{0955E7E0-E3D2-464F-9D90-F56A7F127117}" type="pres">
      <dgm:prSet presAssocID="{8351C6F9-3651-4D66-B769-AC770AEEE2EC}" presName="sibTrans" presStyleCnt="0"/>
      <dgm:spPr/>
    </dgm:pt>
    <dgm:pt modelId="{C6952E6A-2A8A-46ED-BADF-6470649BA50F}" type="pres">
      <dgm:prSet presAssocID="{FED8B14E-83FC-4D2A-86CE-24CF81622B6B}" presName="compNode" presStyleCnt="0"/>
      <dgm:spPr/>
    </dgm:pt>
    <dgm:pt modelId="{8923879C-C3B8-4C91-B3E1-D5E1CA228620}" type="pres">
      <dgm:prSet presAssocID="{FED8B14E-83FC-4D2A-86CE-24CF81622B6B}" presName="bgRect" presStyleLbl="bgShp" presStyleIdx="1" presStyleCnt="3"/>
      <dgm:spPr/>
    </dgm:pt>
    <dgm:pt modelId="{3AD7BD95-1A7A-4926-B80F-5F41EAD120EC}" type="pres">
      <dgm:prSet presAssocID="{FED8B14E-83FC-4D2A-86CE-24CF81622B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4EF8E9B-AE67-4690-B96E-9E02C312BE5E}" type="pres">
      <dgm:prSet presAssocID="{FED8B14E-83FC-4D2A-86CE-24CF81622B6B}" presName="spaceRect" presStyleCnt="0"/>
      <dgm:spPr/>
    </dgm:pt>
    <dgm:pt modelId="{790C78AC-CC90-4538-9FB4-D77F54651723}" type="pres">
      <dgm:prSet presAssocID="{FED8B14E-83FC-4D2A-86CE-24CF81622B6B}" presName="parTx" presStyleLbl="revTx" presStyleIdx="1" presStyleCnt="3">
        <dgm:presLayoutVars>
          <dgm:chMax val="0"/>
          <dgm:chPref val="0"/>
        </dgm:presLayoutVars>
      </dgm:prSet>
      <dgm:spPr/>
    </dgm:pt>
    <dgm:pt modelId="{18C824D6-503D-47BB-8798-344909BF10A2}" type="pres">
      <dgm:prSet presAssocID="{1BDF0C67-D145-43EC-A21D-95859BC00AF6}" presName="sibTrans" presStyleCnt="0"/>
      <dgm:spPr/>
    </dgm:pt>
    <dgm:pt modelId="{A1B5D504-698E-4463-BC76-31248AE8F107}" type="pres">
      <dgm:prSet presAssocID="{D5992512-0ACD-4624-8B02-F0ADD72BD671}" presName="compNode" presStyleCnt="0"/>
      <dgm:spPr/>
    </dgm:pt>
    <dgm:pt modelId="{D927A531-0597-4141-817E-ACFA8E4CFC5B}" type="pres">
      <dgm:prSet presAssocID="{D5992512-0ACD-4624-8B02-F0ADD72BD671}" presName="bgRect" presStyleLbl="bgShp" presStyleIdx="2" presStyleCnt="3" custLinFactNeighborX="4233" custLinFactNeighborY="9770"/>
      <dgm:spPr/>
    </dgm:pt>
    <dgm:pt modelId="{577B0257-A7B0-448B-8EDD-10EEA60BA2C4}" type="pres">
      <dgm:prSet presAssocID="{D5992512-0ACD-4624-8B02-F0ADD72BD6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6234274-98DC-4540-8897-89FBD3985546}" type="pres">
      <dgm:prSet presAssocID="{D5992512-0ACD-4624-8B02-F0ADD72BD671}" presName="spaceRect" presStyleCnt="0"/>
      <dgm:spPr/>
    </dgm:pt>
    <dgm:pt modelId="{E70B774D-8F59-4B58-A470-22976D570CD1}" type="pres">
      <dgm:prSet presAssocID="{D5992512-0ACD-4624-8B02-F0ADD72BD6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82AE527-C7D4-4051-833B-50982A6E6CE1}" srcId="{B547E3EE-D718-4004-BA4C-C5E913A2F677}" destId="{FED8B14E-83FC-4D2A-86CE-24CF81622B6B}" srcOrd="1" destOrd="0" parTransId="{F790FD4F-0920-4F94-AB1A-86C3CA7B0C3E}" sibTransId="{1BDF0C67-D145-43EC-A21D-95859BC00AF6}"/>
    <dgm:cxn modelId="{38F12E3A-E944-4754-9051-3E90C407E4A6}" srcId="{B547E3EE-D718-4004-BA4C-C5E913A2F677}" destId="{3B0E1EA6-9547-41CD-88A8-CED0596CADDB}" srcOrd="0" destOrd="0" parTransId="{CE26DBB4-B7BF-4B24-B182-09984AC8BE95}" sibTransId="{8351C6F9-3651-4D66-B769-AC770AEEE2EC}"/>
    <dgm:cxn modelId="{0DA51B77-3689-41C6-B805-6F7814DA714A}" type="presOf" srcId="{3B0E1EA6-9547-41CD-88A8-CED0596CADDB}" destId="{C5DF059B-D9CD-4F06-A6FF-2054F1DD1B03}" srcOrd="0" destOrd="0" presId="urn:microsoft.com/office/officeart/2018/2/layout/IconVerticalSolidList"/>
    <dgm:cxn modelId="{6BDEF45A-881B-4AC8-AA20-D4AFFADEC772}" type="presOf" srcId="{B547E3EE-D718-4004-BA4C-C5E913A2F677}" destId="{A6457A99-5618-4690-8C02-644D46B5589E}" srcOrd="0" destOrd="0" presId="urn:microsoft.com/office/officeart/2018/2/layout/IconVerticalSolidList"/>
    <dgm:cxn modelId="{CCA1E186-3A07-4879-8F94-C379F5562945}" srcId="{B547E3EE-D718-4004-BA4C-C5E913A2F677}" destId="{D5992512-0ACD-4624-8B02-F0ADD72BD671}" srcOrd="2" destOrd="0" parTransId="{09EB8176-55C3-4337-8D76-E5BD50302592}" sibTransId="{3E33A437-082C-4778-B1D3-8A4B44C6B919}"/>
    <dgm:cxn modelId="{F6F6598B-80D2-43E2-B0EE-8FEEE1EED314}" type="presOf" srcId="{D5992512-0ACD-4624-8B02-F0ADD72BD671}" destId="{E70B774D-8F59-4B58-A470-22976D570CD1}" srcOrd="0" destOrd="0" presId="urn:microsoft.com/office/officeart/2018/2/layout/IconVerticalSolidList"/>
    <dgm:cxn modelId="{3AC00696-E412-4D9C-9772-490D39B17B78}" type="presOf" srcId="{FED8B14E-83FC-4D2A-86CE-24CF81622B6B}" destId="{790C78AC-CC90-4538-9FB4-D77F54651723}" srcOrd="0" destOrd="0" presId="urn:microsoft.com/office/officeart/2018/2/layout/IconVerticalSolidList"/>
    <dgm:cxn modelId="{BA2B909F-AC87-41D6-8183-5F62444E205D}" type="presParOf" srcId="{A6457A99-5618-4690-8C02-644D46B5589E}" destId="{2ACCCA81-5AAE-4966-9553-53227CEDFDF8}" srcOrd="0" destOrd="0" presId="urn:microsoft.com/office/officeart/2018/2/layout/IconVerticalSolidList"/>
    <dgm:cxn modelId="{3BB144F3-D969-4603-BF56-BB227106E98B}" type="presParOf" srcId="{2ACCCA81-5AAE-4966-9553-53227CEDFDF8}" destId="{5A899D2A-9884-49C4-92ED-59FF8833E5C3}" srcOrd="0" destOrd="0" presId="urn:microsoft.com/office/officeart/2018/2/layout/IconVerticalSolidList"/>
    <dgm:cxn modelId="{FD685704-6A26-445C-9BD2-35C34367A1A3}" type="presParOf" srcId="{2ACCCA81-5AAE-4966-9553-53227CEDFDF8}" destId="{F7F740DA-50DE-48F8-AB20-A6899299BD33}" srcOrd="1" destOrd="0" presId="urn:microsoft.com/office/officeart/2018/2/layout/IconVerticalSolidList"/>
    <dgm:cxn modelId="{59FBF614-1D5B-482C-A81A-0D1A0BA4254B}" type="presParOf" srcId="{2ACCCA81-5AAE-4966-9553-53227CEDFDF8}" destId="{DEF5099B-E882-4279-9ABC-AD02C2B52489}" srcOrd="2" destOrd="0" presId="urn:microsoft.com/office/officeart/2018/2/layout/IconVerticalSolidList"/>
    <dgm:cxn modelId="{BC6F9100-AA4C-4340-8EE1-17C453FEF59A}" type="presParOf" srcId="{2ACCCA81-5AAE-4966-9553-53227CEDFDF8}" destId="{C5DF059B-D9CD-4F06-A6FF-2054F1DD1B03}" srcOrd="3" destOrd="0" presId="urn:microsoft.com/office/officeart/2018/2/layout/IconVerticalSolidList"/>
    <dgm:cxn modelId="{658BC511-8C41-46CA-A1C7-154DFE3C421C}" type="presParOf" srcId="{A6457A99-5618-4690-8C02-644D46B5589E}" destId="{0955E7E0-E3D2-464F-9D90-F56A7F127117}" srcOrd="1" destOrd="0" presId="urn:microsoft.com/office/officeart/2018/2/layout/IconVerticalSolidList"/>
    <dgm:cxn modelId="{909B270A-B435-4573-86C1-5D7882A83049}" type="presParOf" srcId="{A6457A99-5618-4690-8C02-644D46B5589E}" destId="{C6952E6A-2A8A-46ED-BADF-6470649BA50F}" srcOrd="2" destOrd="0" presId="urn:microsoft.com/office/officeart/2018/2/layout/IconVerticalSolidList"/>
    <dgm:cxn modelId="{E4F7FCA1-2778-4538-872D-0CB9324DC04E}" type="presParOf" srcId="{C6952E6A-2A8A-46ED-BADF-6470649BA50F}" destId="{8923879C-C3B8-4C91-B3E1-D5E1CA228620}" srcOrd="0" destOrd="0" presId="urn:microsoft.com/office/officeart/2018/2/layout/IconVerticalSolidList"/>
    <dgm:cxn modelId="{57D11169-4F4F-4780-9602-3BD9267D05E0}" type="presParOf" srcId="{C6952E6A-2A8A-46ED-BADF-6470649BA50F}" destId="{3AD7BD95-1A7A-4926-B80F-5F41EAD120EC}" srcOrd="1" destOrd="0" presId="urn:microsoft.com/office/officeart/2018/2/layout/IconVerticalSolidList"/>
    <dgm:cxn modelId="{45ED7D2B-31B9-4D8A-B70F-4F4673510D5B}" type="presParOf" srcId="{C6952E6A-2A8A-46ED-BADF-6470649BA50F}" destId="{F4EF8E9B-AE67-4690-B96E-9E02C312BE5E}" srcOrd="2" destOrd="0" presId="urn:microsoft.com/office/officeart/2018/2/layout/IconVerticalSolidList"/>
    <dgm:cxn modelId="{BC9FE81C-FB3E-4AF6-98FB-F254911A59B2}" type="presParOf" srcId="{C6952E6A-2A8A-46ED-BADF-6470649BA50F}" destId="{790C78AC-CC90-4538-9FB4-D77F54651723}" srcOrd="3" destOrd="0" presId="urn:microsoft.com/office/officeart/2018/2/layout/IconVerticalSolidList"/>
    <dgm:cxn modelId="{5B88E52C-7B6F-4980-92ED-2C59F8778F38}" type="presParOf" srcId="{A6457A99-5618-4690-8C02-644D46B5589E}" destId="{18C824D6-503D-47BB-8798-344909BF10A2}" srcOrd="3" destOrd="0" presId="urn:microsoft.com/office/officeart/2018/2/layout/IconVerticalSolidList"/>
    <dgm:cxn modelId="{C027C5A7-C004-490A-8359-C561D55C35DF}" type="presParOf" srcId="{A6457A99-5618-4690-8C02-644D46B5589E}" destId="{A1B5D504-698E-4463-BC76-31248AE8F107}" srcOrd="4" destOrd="0" presId="urn:microsoft.com/office/officeart/2018/2/layout/IconVerticalSolidList"/>
    <dgm:cxn modelId="{E8ACC4A7-8AE3-42B5-8D19-C6A339F0A559}" type="presParOf" srcId="{A1B5D504-698E-4463-BC76-31248AE8F107}" destId="{D927A531-0597-4141-817E-ACFA8E4CFC5B}" srcOrd="0" destOrd="0" presId="urn:microsoft.com/office/officeart/2018/2/layout/IconVerticalSolidList"/>
    <dgm:cxn modelId="{45F36256-083A-48AA-B968-7D423803C218}" type="presParOf" srcId="{A1B5D504-698E-4463-BC76-31248AE8F107}" destId="{577B0257-A7B0-448B-8EDD-10EEA60BA2C4}" srcOrd="1" destOrd="0" presId="urn:microsoft.com/office/officeart/2018/2/layout/IconVerticalSolidList"/>
    <dgm:cxn modelId="{42E03668-4BCF-4EF1-A66E-FCE882C164E9}" type="presParOf" srcId="{A1B5D504-698E-4463-BC76-31248AE8F107}" destId="{46234274-98DC-4540-8897-89FBD3985546}" srcOrd="2" destOrd="0" presId="urn:microsoft.com/office/officeart/2018/2/layout/IconVerticalSolidList"/>
    <dgm:cxn modelId="{CB3EB6AF-D374-4CB0-8332-E61EB8F9970F}" type="presParOf" srcId="{A1B5D504-698E-4463-BC76-31248AE8F107}" destId="{E70B774D-8F59-4B58-A470-22976D570C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C51A8-5126-4ACF-87CB-8B9C7CF6D15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77D304-A823-46B6-9862-8F63AF71E58D}">
      <dgm:prSet/>
      <dgm:spPr/>
      <dgm:t>
        <a:bodyPr/>
        <a:lstStyle/>
        <a:p>
          <a:r>
            <a:rPr lang="sv-SE" noProof="0" dirty="0"/>
            <a:t>Ta fram kravprofil för undersköterskans uppdrag under pilottiden.</a:t>
          </a:r>
        </a:p>
      </dgm:t>
    </dgm:pt>
    <dgm:pt modelId="{907A31AD-95E0-4CF9-869F-8A170F6A39EE}" type="parTrans" cxnId="{2759B7FA-E895-45A7-84B4-C60DD16D18BD}">
      <dgm:prSet/>
      <dgm:spPr/>
      <dgm:t>
        <a:bodyPr/>
        <a:lstStyle/>
        <a:p>
          <a:endParaRPr lang="en-US"/>
        </a:p>
      </dgm:t>
    </dgm:pt>
    <dgm:pt modelId="{80A9A3DE-80BE-4AE2-B577-163D6921AEEA}" type="sibTrans" cxnId="{2759B7FA-E895-45A7-84B4-C60DD16D18BD}">
      <dgm:prSet/>
      <dgm:spPr/>
      <dgm:t>
        <a:bodyPr/>
        <a:lstStyle/>
        <a:p>
          <a:endParaRPr lang="en-US"/>
        </a:p>
      </dgm:t>
    </dgm:pt>
    <dgm:pt modelId="{5247CE69-6B33-4027-85D4-AA3774504AF2}">
      <dgm:prSet/>
      <dgm:spPr/>
      <dgm:t>
        <a:bodyPr/>
        <a:lstStyle/>
        <a:p>
          <a:r>
            <a:rPr lang="en-US" dirty="0"/>
            <a:t>“</a:t>
          </a:r>
          <a:r>
            <a:rPr lang="sv-SE" noProof="0" dirty="0"/>
            <a:t>Anställa” undersköterska enligt kravprofil</a:t>
          </a:r>
          <a:r>
            <a:rPr lang="en-US" dirty="0"/>
            <a:t>.</a:t>
          </a:r>
        </a:p>
      </dgm:t>
    </dgm:pt>
    <dgm:pt modelId="{63C45A2A-52CE-4350-A03D-D5F54FE7B90F}" type="parTrans" cxnId="{1D3DAF79-6A2E-4960-B94B-636459DFCB1D}">
      <dgm:prSet/>
      <dgm:spPr/>
      <dgm:t>
        <a:bodyPr/>
        <a:lstStyle/>
        <a:p>
          <a:endParaRPr lang="en-US"/>
        </a:p>
      </dgm:t>
    </dgm:pt>
    <dgm:pt modelId="{0530E9DF-A153-458E-8548-8D54815AB2BD}" type="sibTrans" cxnId="{1D3DAF79-6A2E-4960-B94B-636459DFCB1D}">
      <dgm:prSet/>
      <dgm:spPr/>
      <dgm:t>
        <a:bodyPr/>
        <a:lstStyle/>
        <a:p>
          <a:endParaRPr lang="en-US"/>
        </a:p>
      </dgm:t>
    </dgm:pt>
    <dgm:pt modelId="{0E5B3FD6-B9FB-4028-A53F-69C399D0A36B}">
      <dgm:prSet/>
      <dgm:spPr/>
      <dgm:t>
        <a:bodyPr/>
        <a:lstStyle/>
        <a:p>
          <a:r>
            <a:rPr lang="sv-SE" noProof="0" dirty="0"/>
            <a:t>Testa och utvärdera strukturerat arbetssätt med team-samverkan.</a:t>
          </a:r>
        </a:p>
      </dgm:t>
    </dgm:pt>
    <dgm:pt modelId="{3795157B-AF4A-4D07-9B39-9D851E89F72A}" type="parTrans" cxnId="{1E480A42-40E1-4AC1-96D6-077A22CBFCD3}">
      <dgm:prSet/>
      <dgm:spPr/>
      <dgm:t>
        <a:bodyPr/>
        <a:lstStyle/>
        <a:p>
          <a:endParaRPr lang="en-US"/>
        </a:p>
      </dgm:t>
    </dgm:pt>
    <dgm:pt modelId="{354574EB-E52D-4AE2-AB13-6DE218BE3C3C}" type="sibTrans" cxnId="{1E480A42-40E1-4AC1-96D6-077A22CBFCD3}">
      <dgm:prSet/>
      <dgm:spPr/>
      <dgm:t>
        <a:bodyPr/>
        <a:lstStyle/>
        <a:p>
          <a:endParaRPr lang="en-US"/>
        </a:p>
      </dgm:t>
    </dgm:pt>
    <dgm:pt modelId="{7479A188-104F-4ADF-B0F6-475002C5974A}">
      <dgm:prSet/>
      <dgm:spPr/>
      <dgm:t>
        <a:bodyPr/>
        <a:lstStyle/>
        <a:p>
          <a:r>
            <a:rPr lang="sv-SE" noProof="0" dirty="0"/>
            <a:t>Utveckla uppdragsbeskrivningarna för undersköterska bas/fördjupad.</a:t>
          </a:r>
        </a:p>
      </dgm:t>
    </dgm:pt>
    <dgm:pt modelId="{43A26789-E293-48DB-BE01-28355E706D04}" type="parTrans" cxnId="{DCC6DB3A-7391-4E24-92BA-C23A291F4E80}">
      <dgm:prSet/>
      <dgm:spPr/>
      <dgm:t>
        <a:bodyPr/>
        <a:lstStyle/>
        <a:p>
          <a:endParaRPr lang="en-US"/>
        </a:p>
      </dgm:t>
    </dgm:pt>
    <dgm:pt modelId="{787065D8-98D8-4883-AB47-81284B1A11DF}" type="sibTrans" cxnId="{DCC6DB3A-7391-4E24-92BA-C23A291F4E80}">
      <dgm:prSet/>
      <dgm:spPr/>
      <dgm:t>
        <a:bodyPr/>
        <a:lstStyle/>
        <a:p>
          <a:endParaRPr lang="en-US"/>
        </a:p>
      </dgm:t>
    </dgm:pt>
    <dgm:pt modelId="{9443F7C1-BCC0-4002-8E5C-0893AD3A961E}">
      <dgm:prSet/>
      <dgm:spPr/>
      <dgm:t>
        <a:bodyPr/>
        <a:lstStyle/>
        <a:p>
          <a:r>
            <a:rPr lang="sv-SE" noProof="0" dirty="0"/>
            <a:t>Utvärdera modellen inför eventuell breddinförande</a:t>
          </a:r>
          <a:r>
            <a:rPr lang="en-US" dirty="0"/>
            <a:t>.</a:t>
          </a:r>
        </a:p>
      </dgm:t>
    </dgm:pt>
    <dgm:pt modelId="{E81C6BAB-FD39-4DA0-BC03-0E9C48C2DBBA}" type="parTrans" cxnId="{FA22848D-E67A-474C-A05A-AF7A7CA5ACF9}">
      <dgm:prSet/>
      <dgm:spPr/>
      <dgm:t>
        <a:bodyPr/>
        <a:lstStyle/>
        <a:p>
          <a:endParaRPr lang="en-US"/>
        </a:p>
      </dgm:t>
    </dgm:pt>
    <dgm:pt modelId="{FEC222BC-23E9-456A-844A-515E95C2F3DD}" type="sibTrans" cxnId="{FA22848D-E67A-474C-A05A-AF7A7CA5ACF9}">
      <dgm:prSet/>
      <dgm:spPr/>
      <dgm:t>
        <a:bodyPr/>
        <a:lstStyle/>
        <a:p>
          <a:endParaRPr lang="en-US"/>
        </a:p>
      </dgm:t>
    </dgm:pt>
    <dgm:pt modelId="{F81A6BC4-FA8F-4AE6-91B6-8177F6B48F84}" type="pres">
      <dgm:prSet presAssocID="{A45C51A8-5126-4ACF-87CB-8B9C7CF6D15B}" presName="outerComposite" presStyleCnt="0">
        <dgm:presLayoutVars>
          <dgm:chMax val="5"/>
          <dgm:dir/>
          <dgm:resizeHandles val="exact"/>
        </dgm:presLayoutVars>
      </dgm:prSet>
      <dgm:spPr/>
    </dgm:pt>
    <dgm:pt modelId="{866A4023-661E-48BE-B875-76AB3D177360}" type="pres">
      <dgm:prSet presAssocID="{A45C51A8-5126-4ACF-87CB-8B9C7CF6D15B}" presName="dummyMaxCanvas" presStyleCnt="0">
        <dgm:presLayoutVars/>
      </dgm:prSet>
      <dgm:spPr/>
    </dgm:pt>
    <dgm:pt modelId="{EEAAF225-A96F-49B8-8903-B3DE52CDA073}" type="pres">
      <dgm:prSet presAssocID="{A45C51A8-5126-4ACF-87CB-8B9C7CF6D15B}" presName="FiveNodes_1" presStyleLbl="node1" presStyleIdx="0" presStyleCnt="5">
        <dgm:presLayoutVars>
          <dgm:bulletEnabled val="1"/>
        </dgm:presLayoutVars>
      </dgm:prSet>
      <dgm:spPr/>
    </dgm:pt>
    <dgm:pt modelId="{940F9822-AB1C-461F-9E7D-0EF7A613155D}" type="pres">
      <dgm:prSet presAssocID="{A45C51A8-5126-4ACF-87CB-8B9C7CF6D15B}" presName="FiveNodes_2" presStyleLbl="node1" presStyleIdx="1" presStyleCnt="5">
        <dgm:presLayoutVars>
          <dgm:bulletEnabled val="1"/>
        </dgm:presLayoutVars>
      </dgm:prSet>
      <dgm:spPr/>
    </dgm:pt>
    <dgm:pt modelId="{713E652E-093A-4DAE-BA8F-264825B8FAF6}" type="pres">
      <dgm:prSet presAssocID="{A45C51A8-5126-4ACF-87CB-8B9C7CF6D15B}" presName="FiveNodes_3" presStyleLbl="node1" presStyleIdx="2" presStyleCnt="5">
        <dgm:presLayoutVars>
          <dgm:bulletEnabled val="1"/>
        </dgm:presLayoutVars>
      </dgm:prSet>
      <dgm:spPr/>
    </dgm:pt>
    <dgm:pt modelId="{C1296159-F616-467C-B8B7-B329FC079061}" type="pres">
      <dgm:prSet presAssocID="{A45C51A8-5126-4ACF-87CB-8B9C7CF6D15B}" presName="FiveNodes_4" presStyleLbl="node1" presStyleIdx="3" presStyleCnt="5">
        <dgm:presLayoutVars>
          <dgm:bulletEnabled val="1"/>
        </dgm:presLayoutVars>
      </dgm:prSet>
      <dgm:spPr/>
    </dgm:pt>
    <dgm:pt modelId="{D04D9B3A-D08F-43A9-A53B-D64626261224}" type="pres">
      <dgm:prSet presAssocID="{A45C51A8-5126-4ACF-87CB-8B9C7CF6D15B}" presName="FiveNodes_5" presStyleLbl="node1" presStyleIdx="4" presStyleCnt="5">
        <dgm:presLayoutVars>
          <dgm:bulletEnabled val="1"/>
        </dgm:presLayoutVars>
      </dgm:prSet>
      <dgm:spPr/>
    </dgm:pt>
    <dgm:pt modelId="{4432E7DC-AF81-43A8-80D6-93E936112636}" type="pres">
      <dgm:prSet presAssocID="{A45C51A8-5126-4ACF-87CB-8B9C7CF6D15B}" presName="FiveConn_1-2" presStyleLbl="fgAccFollowNode1" presStyleIdx="0" presStyleCnt="4">
        <dgm:presLayoutVars>
          <dgm:bulletEnabled val="1"/>
        </dgm:presLayoutVars>
      </dgm:prSet>
      <dgm:spPr/>
    </dgm:pt>
    <dgm:pt modelId="{C18D3809-8446-45D0-92A7-89CAF73B5CB2}" type="pres">
      <dgm:prSet presAssocID="{A45C51A8-5126-4ACF-87CB-8B9C7CF6D15B}" presName="FiveConn_2-3" presStyleLbl="fgAccFollowNode1" presStyleIdx="1" presStyleCnt="4">
        <dgm:presLayoutVars>
          <dgm:bulletEnabled val="1"/>
        </dgm:presLayoutVars>
      </dgm:prSet>
      <dgm:spPr/>
    </dgm:pt>
    <dgm:pt modelId="{41948E8B-C19E-4C5C-8E01-5D21CE92050A}" type="pres">
      <dgm:prSet presAssocID="{A45C51A8-5126-4ACF-87CB-8B9C7CF6D15B}" presName="FiveConn_3-4" presStyleLbl="fgAccFollowNode1" presStyleIdx="2" presStyleCnt="4">
        <dgm:presLayoutVars>
          <dgm:bulletEnabled val="1"/>
        </dgm:presLayoutVars>
      </dgm:prSet>
      <dgm:spPr/>
    </dgm:pt>
    <dgm:pt modelId="{539F61EB-E616-47EA-9F73-CD1AE4CDF266}" type="pres">
      <dgm:prSet presAssocID="{A45C51A8-5126-4ACF-87CB-8B9C7CF6D15B}" presName="FiveConn_4-5" presStyleLbl="fgAccFollowNode1" presStyleIdx="3" presStyleCnt="4">
        <dgm:presLayoutVars>
          <dgm:bulletEnabled val="1"/>
        </dgm:presLayoutVars>
      </dgm:prSet>
      <dgm:spPr/>
    </dgm:pt>
    <dgm:pt modelId="{F3F62973-E1EC-43BC-A373-3052A8E75392}" type="pres">
      <dgm:prSet presAssocID="{A45C51A8-5126-4ACF-87CB-8B9C7CF6D15B}" presName="FiveNodes_1_text" presStyleLbl="node1" presStyleIdx="4" presStyleCnt="5">
        <dgm:presLayoutVars>
          <dgm:bulletEnabled val="1"/>
        </dgm:presLayoutVars>
      </dgm:prSet>
      <dgm:spPr/>
    </dgm:pt>
    <dgm:pt modelId="{C8BD1F9E-7C36-442B-A70A-3519615E3A1F}" type="pres">
      <dgm:prSet presAssocID="{A45C51A8-5126-4ACF-87CB-8B9C7CF6D15B}" presName="FiveNodes_2_text" presStyleLbl="node1" presStyleIdx="4" presStyleCnt="5">
        <dgm:presLayoutVars>
          <dgm:bulletEnabled val="1"/>
        </dgm:presLayoutVars>
      </dgm:prSet>
      <dgm:spPr/>
    </dgm:pt>
    <dgm:pt modelId="{D4449AAF-7141-4FB2-9D9C-E8B466940141}" type="pres">
      <dgm:prSet presAssocID="{A45C51A8-5126-4ACF-87CB-8B9C7CF6D15B}" presName="FiveNodes_3_text" presStyleLbl="node1" presStyleIdx="4" presStyleCnt="5">
        <dgm:presLayoutVars>
          <dgm:bulletEnabled val="1"/>
        </dgm:presLayoutVars>
      </dgm:prSet>
      <dgm:spPr/>
    </dgm:pt>
    <dgm:pt modelId="{E64BE590-EE22-4ABB-820E-46A31BEB6D0D}" type="pres">
      <dgm:prSet presAssocID="{A45C51A8-5126-4ACF-87CB-8B9C7CF6D15B}" presName="FiveNodes_4_text" presStyleLbl="node1" presStyleIdx="4" presStyleCnt="5">
        <dgm:presLayoutVars>
          <dgm:bulletEnabled val="1"/>
        </dgm:presLayoutVars>
      </dgm:prSet>
      <dgm:spPr/>
    </dgm:pt>
    <dgm:pt modelId="{37C36C93-ECDB-4F37-B49C-09F13374E6B5}" type="pres">
      <dgm:prSet presAssocID="{A45C51A8-5126-4ACF-87CB-8B9C7CF6D15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48FB30C-C18E-446C-BFD6-67562C6ED5AF}" type="presOf" srcId="{9443F7C1-BCC0-4002-8E5C-0893AD3A961E}" destId="{D04D9B3A-D08F-43A9-A53B-D64626261224}" srcOrd="0" destOrd="0" presId="urn:microsoft.com/office/officeart/2005/8/layout/vProcess5"/>
    <dgm:cxn modelId="{80BA4B15-C9EC-4A16-8BFE-0F01DA82E9C0}" type="presOf" srcId="{0E5B3FD6-B9FB-4028-A53F-69C399D0A36B}" destId="{D4449AAF-7141-4FB2-9D9C-E8B466940141}" srcOrd="1" destOrd="0" presId="urn:microsoft.com/office/officeart/2005/8/layout/vProcess5"/>
    <dgm:cxn modelId="{ACCFAA30-B8F5-44B0-8D57-11C34A493EC2}" type="presOf" srcId="{80A9A3DE-80BE-4AE2-B577-163D6921AEEA}" destId="{4432E7DC-AF81-43A8-80D6-93E936112636}" srcOrd="0" destOrd="0" presId="urn:microsoft.com/office/officeart/2005/8/layout/vProcess5"/>
    <dgm:cxn modelId="{DCC6DB3A-7391-4E24-92BA-C23A291F4E80}" srcId="{A45C51A8-5126-4ACF-87CB-8B9C7CF6D15B}" destId="{7479A188-104F-4ADF-B0F6-475002C5974A}" srcOrd="3" destOrd="0" parTransId="{43A26789-E293-48DB-BE01-28355E706D04}" sibTransId="{787065D8-98D8-4883-AB47-81284B1A11DF}"/>
    <dgm:cxn modelId="{9FBBAE5D-33D7-4B36-8741-3D96A80DBEB6}" type="presOf" srcId="{787065D8-98D8-4883-AB47-81284B1A11DF}" destId="{539F61EB-E616-47EA-9F73-CD1AE4CDF266}" srcOrd="0" destOrd="0" presId="urn:microsoft.com/office/officeart/2005/8/layout/vProcess5"/>
    <dgm:cxn modelId="{1E480A42-40E1-4AC1-96D6-077A22CBFCD3}" srcId="{A45C51A8-5126-4ACF-87CB-8B9C7CF6D15B}" destId="{0E5B3FD6-B9FB-4028-A53F-69C399D0A36B}" srcOrd="2" destOrd="0" parTransId="{3795157B-AF4A-4D07-9B39-9D851E89F72A}" sibTransId="{354574EB-E52D-4AE2-AB13-6DE218BE3C3C}"/>
    <dgm:cxn modelId="{C86A8843-9DAE-4A68-AAC2-1461DB24C845}" type="presOf" srcId="{7479A188-104F-4ADF-B0F6-475002C5974A}" destId="{E64BE590-EE22-4ABB-820E-46A31BEB6D0D}" srcOrd="1" destOrd="0" presId="urn:microsoft.com/office/officeart/2005/8/layout/vProcess5"/>
    <dgm:cxn modelId="{5C1B8869-6BAB-4705-976A-CA5AD289C1CD}" type="presOf" srcId="{5247CE69-6B33-4027-85D4-AA3774504AF2}" destId="{C8BD1F9E-7C36-442B-A70A-3519615E3A1F}" srcOrd="1" destOrd="0" presId="urn:microsoft.com/office/officeart/2005/8/layout/vProcess5"/>
    <dgm:cxn modelId="{56A1BE53-7573-4538-B3A0-61F28A36CCF9}" type="presOf" srcId="{6577D304-A823-46B6-9862-8F63AF71E58D}" destId="{EEAAF225-A96F-49B8-8903-B3DE52CDA073}" srcOrd="0" destOrd="0" presId="urn:microsoft.com/office/officeart/2005/8/layout/vProcess5"/>
    <dgm:cxn modelId="{937FCF53-C6E2-4606-8179-E3C1408F170C}" type="presOf" srcId="{5247CE69-6B33-4027-85D4-AA3774504AF2}" destId="{940F9822-AB1C-461F-9E7D-0EF7A613155D}" srcOrd="0" destOrd="0" presId="urn:microsoft.com/office/officeart/2005/8/layout/vProcess5"/>
    <dgm:cxn modelId="{244D2377-38C0-4F51-938C-E32A57DC7E41}" type="presOf" srcId="{7479A188-104F-4ADF-B0F6-475002C5974A}" destId="{C1296159-F616-467C-B8B7-B329FC079061}" srcOrd="0" destOrd="0" presId="urn:microsoft.com/office/officeart/2005/8/layout/vProcess5"/>
    <dgm:cxn modelId="{1D3DAF79-6A2E-4960-B94B-636459DFCB1D}" srcId="{A45C51A8-5126-4ACF-87CB-8B9C7CF6D15B}" destId="{5247CE69-6B33-4027-85D4-AA3774504AF2}" srcOrd="1" destOrd="0" parTransId="{63C45A2A-52CE-4350-A03D-D5F54FE7B90F}" sibTransId="{0530E9DF-A153-458E-8548-8D54815AB2BD}"/>
    <dgm:cxn modelId="{F0A93D7F-D61A-40A3-A60E-74886DB1F65A}" type="presOf" srcId="{6577D304-A823-46B6-9862-8F63AF71E58D}" destId="{F3F62973-E1EC-43BC-A373-3052A8E75392}" srcOrd="1" destOrd="0" presId="urn:microsoft.com/office/officeart/2005/8/layout/vProcess5"/>
    <dgm:cxn modelId="{FA22848D-E67A-474C-A05A-AF7A7CA5ACF9}" srcId="{A45C51A8-5126-4ACF-87CB-8B9C7CF6D15B}" destId="{9443F7C1-BCC0-4002-8E5C-0893AD3A961E}" srcOrd="4" destOrd="0" parTransId="{E81C6BAB-FD39-4DA0-BC03-0E9C48C2DBBA}" sibTransId="{FEC222BC-23E9-456A-844A-515E95C2F3DD}"/>
    <dgm:cxn modelId="{9857BBBB-71B3-4E3A-AAB2-2D8B0485995D}" type="presOf" srcId="{354574EB-E52D-4AE2-AB13-6DE218BE3C3C}" destId="{41948E8B-C19E-4C5C-8E01-5D21CE92050A}" srcOrd="0" destOrd="0" presId="urn:microsoft.com/office/officeart/2005/8/layout/vProcess5"/>
    <dgm:cxn modelId="{485125ED-9D48-4097-ADFF-D6FA97EACE7B}" type="presOf" srcId="{0E5B3FD6-B9FB-4028-A53F-69C399D0A36B}" destId="{713E652E-093A-4DAE-BA8F-264825B8FAF6}" srcOrd="0" destOrd="0" presId="urn:microsoft.com/office/officeart/2005/8/layout/vProcess5"/>
    <dgm:cxn modelId="{E594BFF1-93B8-48E8-8CCC-27F4F0D3B8BF}" type="presOf" srcId="{0530E9DF-A153-458E-8548-8D54815AB2BD}" destId="{C18D3809-8446-45D0-92A7-89CAF73B5CB2}" srcOrd="0" destOrd="0" presId="urn:microsoft.com/office/officeart/2005/8/layout/vProcess5"/>
    <dgm:cxn modelId="{983DA7F3-FF86-4D52-AF89-34C2348317B2}" type="presOf" srcId="{9443F7C1-BCC0-4002-8E5C-0893AD3A961E}" destId="{37C36C93-ECDB-4F37-B49C-09F13374E6B5}" srcOrd="1" destOrd="0" presId="urn:microsoft.com/office/officeart/2005/8/layout/vProcess5"/>
    <dgm:cxn modelId="{2759B7FA-E895-45A7-84B4-C60DD16D18BD}" srcId="{A45C51A8-5126-4ACF-87CB-8B9C7CF6D15B}" destId="{6577D304-A823-46B6-9862-8F63AF71E58D}" srcOrd="0" destOrd="0" parTransId="{907A31AD-95E0-4CF9-869F-8A170F6A39EE}" sibTransId="{80A9A3DE-80BE-4AE2-B577-163D6921AEEA}"/>
    <dgm:cxn modelId="{0455A7FC-9A3B-461C-AFB1-5ED3C1B0B798}" type="presOf" srcId="{A45C51A8-5126-4ACF-87CB-8B9C7CF6D15B}" destId="{F81A6BC4-FA8F-4AE6-91B6-8177F6B48F84}" srcOrd="0" destOrd="0" presId="urn:microsoft.com/office/officeart/2005/8/layout/vProcess5"/>
    <dgm:cxn modelId="{4C5646FD-D05C-4199-8DE2-4414AE5F470D}" type="presParOf" srcId="{F81A6BC4-FA8F-4AE6-91B6-8177F6B48F84}" destId="{866A4023-661E-48BE-B875-76AB3D177360}" srcOrd="0" destOrd="0" presId="urn:microsoft.com/office/officeart/2005/8/layout/vProcess5"/>
    <dgm:cxn modelId="{A4B44721-6F5C-4DD6-8AB8-F72286F42EAC}" type="presParOf" srcId="{F81A6BC4-FA8F-4AE6-91B6-8177F6B48F84}" destId="{EEAAF225-A96F-49B8-8903-B3DE52CDA073}" srcOrd="1" destOrd="0" presId="urn:microsoft.com/office/officeart/2005/8/layout/vProcess5"/>
    <dgm:cxn modelId="{A284A0D5-17B5-4649-8898-7BCC598B77FA}" type="presParOf" srcId="{F81A6BC4-FA8F-4AE6-91B6-8177F6B48F84}" destId="{940F9822-AB1C-461F-9E7D-0EF7A613155D}" srcOrd="2" destOrd="0" presId="urn:microsoft.com/office/officeart/2005/8/layout/vProcess5"/>
    <dgm:cxn modelId="{5CDF409C-9A5E-4BC2-AD56-E3E8A2599E31}" type="presParOf" srcId="{F81A6BC4-FA8F-4AE6-91B6-8177F6B48F84}" destId="{713E652E-093A-4DAE-BA8F-264825B8FAF6}" srcOrd="3" destOrd="0" presId="urn:microsoft.com/office/officeart/2005/8/layout/vProcess5"/>
    <dgm:cxn modelId="{63A5D05E-2AD0-4046-8042-A0BB0D63F5AF}" type="presParOf" srcId="{F81A6BC4-FA8F-4AE6-91B6-8177F6B48F84}" destId="{C1296159-F616-467C-B8B7-B329FC079061}" srcOrd="4" destOrd="0" presId="urn:microsoft.com/office/officeart/2005/8/layout/vProcess5"/>
    <dgm:cxn modelId="{2E88ACCC-9BA8-4E06-AD0C-9A93909C316B}" type="presParOf" srcId="{F81A6BC4-FA8F-4AE6-91B6-8177F6B48F84}" destId="{D04D9B3A-D08F-43A9-A53B-D64626261224}" srcOrd="5" destOrd="0" presId="urn:microsoft.com/office/officeart/2005/8/layout/vProcess5"/>
    <dgm:cxn modelId="{79632A8E-B425-41E8-9258-F4E15DC763A7}" type="presParOf" srcId="{F81A6BC4-FA8F-4AE6-91B6-8177F6B48F84}" destId="{4432E7DC-AF81-43A8-80D6-93E936112636}" srcOrd="6" destOrd="0" presId="urn:microsoft.com/office/officeart/2005/8/layout/vProcess5"/>
    <dgm:cxn modelId="{3DBF4C64-4AD1-44A3-A74B-78C885357032}" type="presParOf" srcId="{F81A6BC4-FA8F-4AE6-91B6-8177F6B48F84}" destId="{C18D3809-8446-45D0-92A7-89CAF73B5CB2}" srcOrd="7" destOrd="0" presId="urn:microsoft.com/office/officeart/2005/8/layout/vProcess5"/>
    <dgm:cxn modelId="{65E53E3F-87FE-4008-B52B-78ED34D7D832}" type="presParOf" srcId="{F81A6BC4-FA8F-4AE6-91B6-8177F6B48F84}" destId="{41948E8B-C19E-4C5C-8E01-5D21CE92050A}" srcOrd="8" destOrd="0" presId="urn:microsoft.com/office/officeart/2005/8/layout/vProcess5"/>
    <dgm:cxn modelId="{E59B4CF3-0297-4C37-AFD9-69D585D7F724}" type="presParOf" srcId="{F81A6BC4-FA8F-4AE6-91B6-8177F6B48F84}" destId="{539F61EB-E616-47EA-9F73-CD1AE4CDF266}" srcOrd="9" destOrd="0" presId="urn:microsoft.com/office/officeart/2005/8/layout/vProcess5"/>
    <dgm:cxn modelId="{E64DBA01-935E-4494-AC2D-80E7FC216A16}" type="presParOf" srcId="{F81A6BC4-FA8F-4AE6-91B6-8177F6B48F84}" destId="{F3F62973-E1EC-43BC-A373-3052A8E75392}" srcOrd="10" destOrd="0" presId="urn:microsoft.com/office/officeart/2005/8/layout/vProcess5"/>
    <dgm:cxn modelId="{28F511BF-4A14-4592-9452-F9584625E72B}" type="presParOf" srcId="{F81A6BC4-FA8F-4AE6-91B6-8177F6B48F84}" destId="{C8BD1F9E-7C36-442B-A70A-3519615E3A1F}" srcOrd="11" destOrd="0" presId="urn:microsoft.com/office/officeart/2005/8/layout/vProcess5"/>
    <dgm:cxn modelId="{26444296-1F12-436D-8861-B2ED7B330C07}" type="presParOf" srcId="{F81A6BC4-FA8F-4AE6-91B6-8177F6B48F84}" destId="{D4449AAF-7141-4FB2-9D9C-E8B466940141}" srcOrd="12" destOrd="0" presId="urn:microsoft.com/office/officeart/2005/8/layout/vProcess5"/>
    <dgm:cxn modelId="{00F7EB26-927D-40AD-8D6D-B2D99CCDAC65}" type="presParOf" srcId="{F81A6BC4-FA8F-4AE6-91B6-8177F6B48F84}" destId="{E64BE590-EE22-4ABB-820E-46A31BEB6D0D}" srcOrd="13" destOrd="0" presId="urn:microsoft.com/office/officeart/2005/8/layout/vProcess5"/>
    <dgm:cxn modelId="{3262AB14-8CD1-4F0F-8764-D7FD06AA8223}" type="presParOf" srcId="{F81A6BC4-FA8F-4AE6-91B6-8177F6B48F84}" destId="{37C36C93-ECDB-4F37-B49C-09F13374E6B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01BB0-1279-40E8-B0E2-B4A65E252ED5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DF5395-B673-4C18-A737-E4BEA56A15C3}">
      <dgm:prSet/>
      <dgm:spPr/>
      <dgm:t>
        <a:bodyPr/>
        <a:lstStyle/>
        <a:p>
          <a:r>
            <a:rPr lang="sv-SE" noProof="0"/>
            <a:t>Ökad kvalitet och trygghet för den äldre</a:t>
          </a:r>
        </a:p>
      </dgm:t>
    </dgm:pt>
    <dgm:pt modelId="{7BF5A4AE-990B-4FAB-901E-EA9D70A0BD46}" type="parTrans" cxnId="{5D4D5FA7-6741-4396-95DD-61F0B15492B4}">
      <dgm:prSet/>
      <dgm:spPr/>
      <dgm:t>
        <a:bodyPr/>
        <a:lstStyle/>
        <a:p>
          <a:endParaRPr lang="en-US"/>
        </a:p>
      </dgm:t>
    </dgm:pt>
    <dgm:pt modelId="{5D272749-8A00-48E9-8018-50BB74D7E5E5}" type="sibTrans" cxnId="{5D4D5FA7-6741-4396-95DD-61F0B15492B4}">
      <dgm:prSet/>
      <dgm:spPr/>
      <dgm:t>
        <a:bodyPr/>
        <a:lstStyle/>
        <a:p>
          <a:endParaRPr lang="en-US"/>
        </a:p>
      </dgm:t>
    </dgm:pt>
    <dgm:pt modelId="{315610A7-0CF4-4000-91CA-D4D61FCB08B1}">
      <dgm:prSet/>
      <dgm:spPr/>
      <dgm:t>
        <a:bodyPr/>
        <a:lstStyle/>
        <a:p>
          <a:r>
            <a:rPr lang="sv-SE" noProof="0"/>
            <a:t>Effektivare resursanvändning</a:t>
          </a:r>
        </a:p>
      </dgm:t>
    </dgm:pt>
    <dgm:pt modelId="{038580E6-9D2A-4C42-B506-CCDF4813E99E}" type="parTrans" cxnId="{2D367913-8F8F-4660-BB3A-7E3E72A1ADAC}">
      <dgm:prSet/>
      <dgm:spPr/>
      <dgm:t>
        <a:bodyPr/>
        <a:lstStyle/>
        <a:p>
          <a:endParaRPr lang="en-US"/>
        </a:p>
      </dgm:t>
    </dgm:pt>
    <dgm:pt modelId="{12447750-70DB-4632-8435-2C5643604FCA}" type="sibTrans" cxnId="{2D367913-8F8F-4660-BB3A-7E3E72A1ADAC}">
      <dgm:prSet/>
      <dgm:spPr/>
      <dgm:t>
        <a:bodyPr/>
        <a:lstStyle/>
        <a:p>
          <a:endParaRPr lang="en-US"/>
        </a:p>
      </dgm:t>
    </dgm:pt>
    <dgm:pt modelId="{02666FC7-12FA-4839-BE99-69E20E1B6A99}">
      <dgm:prSet/>
      <dgm:spPr/>
      <dgm:t>
        <a:bodyPr/>
        <a:lstStyle/>
        <a:p>
          <a:r>
            <a:rPr lang="sv-SE" noProof="0"/>
            <a:t>Hållbarare arbetsmiljö och minskad belastning</a:t>
          </a:r>
        </a:p>
      </dgm:t>
    </dgm:pt>
    <dgm:pt modelId="{CBD8997F-2ED4-4A04-A086-F5E0F6D7B8C9}" type="parTrans" cxnId="{11BA80E9-4694-4AA0-A6D7-1A76E3B54627}">
      <dgm:prSet/>
      <dgm:spPr/>
      <dgm:t>
        <a:bodyPr/>
        <a:lstStyle/>
        <a:p>
          <a:endParaRPr lang="en-US"/>
        </a:p>
      </dgm:t>
    </dgm:pt>
    <dgm:pt modelId="{DF1328F5-3FFC-4DF7-B7D1-49D6BE6C8673}" type="sibTrans" cxnId="{11BA80E9-4694-4AA0-A6D7-1A76E3B54627}">
      <dgm:prSet/>
      <dgm:spPr/>
      <dgm:t>
        <a:bodyPr/>
        <a:lstStyle/>
        <a:p>
          <a:endParaRPr lang="en-US"/>
        </a:p>
      </dgm:t>
    </dgm:pt>
    <dgm:pt modelId="{360D54A6-84C7-4A62-9D9E-587340B8CC60}">
      <dgm:prSet/>
      <dgm:spPr/>
      <dgm:t>
        <a:bodyPr/>
        <a:lstStyle/>
        <a:p>
          <a:r>
            <a:rPr lang="sv-SE" noProof="0" dirty="0"/>
            <a:t>Tydligare rollfördelning och ansvar inom team</a:t>
          </a:r>
        </a:p>
      </dgm:t>
    </dgm:pt>
    <dgm:pt modelId="{77541E07-93BC-4FAA-AB76-5D6B8470D02B}" type="parTrans" cxnId="{F880AD4C-C2AE-4971-95C9-CAA7D4CD1024}">
      <dgm:prSet/>
      <dgm:spPr/>
      <dgm:t>
        <a:bodyPr/>
        <a:lstStyle/>
        <a:p>
          <a:endParaRPr lang="en-US"/>
        </a:p>
      </dgm:t>
    </dgm:pt>
    <dgm:pt modelId="{71B13D90-BFB2-43D0-8FF7-B9CBF6061E0B}" type="sibTrans" cxnId="{F880AD4C-C2AE-4971-95C9-CAA7D4CD1024}">
      <dgm:prSet/>
      <dgm:spPr/>
      <dgm:t>
        <a:bodyPr/>
        <a:lstStyle/>
        <a:p>
          <a:endParaRPr lang="en-US"/>
        </a:p>
      </dgm:t>
    </dgm:pt>
    <dgm:pt modelId="{0BF76C9D-1654-4C93-8CBB-85238EE3E763}" type="pres">
      <dgm:prSet presAssocID="{C0801BB0-1279-40E8-B0E2-B4A65E252ED5}" presName="root" presStyleCnt="0">
        <dgm:presLayoutVars>
          <dgm:dir/>
          <dgm:resizeHandles val="exact"/>
        </dgm:presLayoutVars>
      </dgm:prSet>
      <dgm:spPr/>
    </dgm:pt>
    <dgm:pt modelId="{B0D7DF9F-A2C0-4B4B-B1F1-B7B86988BE7D}" type="pres">
      <dgm:prSet presAssocID="{C0801BB0-1279-40E8-B0E2-B4A65E252ED5}" presName="container" presStyleCnt="0">
        <dgm:presLayoutVars>
          <dgm:dir/>
          <dgm:resizeHandles val="exact"/>
        </dgm:presLayoutVars>
      </dgm:prSet>
      <dgm:spPr/>
    </dgm:pt>
    <dgm:pt modelId="{68B3EBB8-98BA-4800-8276-48973F7DDC7F}" type="pres">
      <dgm:prSet presAssocID="{23DF5395-B673-4C18-A737-E4BEA56A15C3}" presName="compNode" presStyleCnt="0"/>
      <dgm:spPr/>
    </dgm:pt>
    <dgm:pt modelId="{854EF278-4BD7-49EE-BE1F-A126E3543A8C}" type="pres">
      <dgm:prSet presAssocID="{23DF5395-B673-4C18-A737-E4BEA56A15C3}" presName="iconBgRect" presStyleLbl="bgShp" presStyleIdx="0" presStyleCnt="4"/>
      <dgm:spPr/>
    </dgm:pt>
    <dgm:pt modelId="{90A004D4-0443-482E-9802-1018BAB104CB}" type="pres">
      <dgm:prSet presAssocID="{23DF5395-B673-4C18-A737-E4BEA56A15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ning"/>
        </a:ext>
      </dgm:extLst>
    </dgm:pt>
    <dgm:pt modelId="{AE8D1FC9-DA7E-4512-85F9-2FD9B1DFEFF3}" type="pres">
      <dgm:prSet presAssocID="{23DF5395-B673-4C18-A737-E4BEA56A15C3}" presName="spaceRect" presStyleCnt="0"/>
      <dgm:spPr/>
    </dgm:pt>
    <dgm:pt modelId="{BD34D76B-5DC4-4FAD-A2A7-9302C4B5D94F}" type="pres">
      <dgm:prSet presAssocID="{23DF5395-B673-4C18-A737-E4BEA56A15C3}" presName="textRect" presStyleLbl="revTx" presStyleIdx="0" presStyleCnt="4">
        <dgm:presLayoutVars>
          <dgm:chMax val="1"/>
          <dgm:chPref val="1"/>
        </dgm:presLayoutVars>
      </dgm:prSet>
      <dgm:spPr/>
    </dgm:pt>
    <dgm:pt modelId="{E61FEFA5-7BA4-4C32-9931-24C4F1CB30CE}" type="pres">
      <dgm:prSet presAssocID="{5D272749-8A00-48E9-8018-50BB74D7E5E5}" presName="sibTrans" presStyleLbl="sibTrans2D1" presStyleIdx="0" presStyleCnt="0"/>
      <dgm:spPr/>
    </dgm:pt>
    <dgm:pt modelId="{A12134C9-E11E-4C2C-8B04-69829D4CC5ED}" type="pres">
      <dgm:prSet presAssocID="{315610A7-0CF4-4000-91CA-D4D61FCB08B1}" presName="compNode" presStyleCnt="0"/>
      <dgm:spPr/>
    </dgm:pt>
    <dgm:pt modelId="{3B222455-3C7D-4EF9-A728-052E0C20283B}" type="pres">
      <dgm:prSet presAssocID="{315610A7-0CF4-4000-91CA-D4D61FCB08B1}" presName="iconBgRect" presStyleLbl="bgShp" presStyleIdx="1" presStyleCnt="4"/>
      <dgm:spPr/>
    </dgm:pt>
    <dgm:pt modelId="{0A887B41-792B-4672-AD0B-D0CC6D384477}" type="pres">
      <dgm:prSet presAssocID="{315610A7-0CF4-4000-91CA-D4D61FCB08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FDAD2A36-633B-4D5B-83DA-CE01EB830977}" type="pres">
      <dgm:prSet presAssocID="{315610A7-0CF4-4000-91CA-D4D61FCB08B1}" presName="spaceRect" presStyleCnt="0"/>
      <dgm:spPr/>
    </dgm:pt>
    <dgm:pt modelId="{29F5D2FE-37C7-4FA9-B02D-9825AF6EACBD}" type="pres">
      <dgm:prSet presAssocID="{315610A7-0CF4-4000-91CA-D4D61FCB08B1}" presName="textRect" presStyleLbl="revTx" presStyleIdx="1" presStyleCnt="4">
        <dgm:presLayoutVars>
          <dgm:chMax val="1"/>
          <dgm:chPref val="1"/>
        </dgm:presLayoutVars>
      </dgm:prSet>
      <dgm:spPr/>
    </dgm:pt>
    <dgm:pt modelId="{EC45E267-F948-4564-98D2-F50A9315984E}" type="pres">
      <dgm:prSet presAssocID="{12447750-70DB-4632-8435-2C5643604FCA}" presName="sibTrans" presStyleLbl="sibTrans2D1" presStyleIdx="0" presStyleCnt="0"/>
      <dgm:spPr/>
    </dgm:pt>
    <dgm:pt modelId="{17A468E9-0DCD-471A-9211-82FE95EEFB62}" type="pres">
      <dgm:prSet presAssocID="{02666FC7-12FA-4839-BE99-69E20E1B6A99}" presName="compNode" presStyleCnt="0"/>
      <dgm:spPr/>
    </dgm:pt>
    <dgm:pt modelId="{DFA060EE-564F-41ED-9E6B-F7D1405718F4}" type="pres">
      <dgm:prSet presAssocID="{02666FC7-12FA-4839-BE99-69E20E1B6A99}" presName="iconBgRect" presStyleLbl="bgShp" presStyleIdx="2" presStyleCnt="4"/>
      <dgm:spPr/>
    </dgm:pt>
    <dgm:pt modelId="{6763AAD7-924B-401C-9285-B08317AA916D}" type="pres">
      <dgm:prSet presAssocID="{02666FC7-12FA-4839-BE99-69E20E1B6A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DB45CF44-6788-4340-BB8D-DBD664E871D0}" type="pres">
      <dgm:prSet presAssocID="{02666FC7-12FA-4839-BE99-69E20E1B6A99}" presName="spaceRect" presStyleCnt="0"/>
      <dgm:spPr/>
    </dgm:pt>
    <dgm:pt modelId="{EEC0B8E0-A203-4DC8-95FC-1E710CF336C1}" type="pres">
      <dgm:prSet presAssocID="{02666FC7-12FA-4839-BE99-69E20E1B6A99}" presName="textRect" presStyleLbl="revTx" presStyleIdx="2" presStyleCnt="4">
        <dgm:presLayoutVars>
          <dgm:chMax val="1"/>
          <dgm:chPref val="1"/>
        </dgm:presLayoutVars>
      </dgm:prSet>
      <dgm:spPr/>
    </dgm:pt>
    <dgm:pt modelId="{CAE9A096-AE91-42B7-8A56-F2622017CB6E}" type="pres">
      <dgm:prSet presAssocID="{DF1328F5-3FFC-4DF7-B7D1-49D6BE6C8673}" presName="sibTrans" presStyleLbl="sibTrans2D1" presStyleIdx="0" presStyleCnt="0"/>
      <dgm:spPr/>
    </dgm:pt>
    <dgm:pt modelId="{4985B3AC-A8A1-461C-AD9D-872FA8542A63}" type="pres">
      <dgm:prSet presAssocID="{360D54A6-84C7-4A62-9D9E-587340B8CC60}" presName="compNode" presStyleCnt="0"/>
      <dgm:spPr/>
    </dgm:pt>
    <dgm:pt modelId="{A60DB715-D32B-428E-8180-52AC6E31863C}" type="pres">
      <dgm:prSet presAssocID="{360D54A6-84C7-4A62-9D9E-587340B8CC60}" presName="iconBgRect" presStyleLbl="bgShp" presStyleIdx="3" presStyleCnt="4"/>
      <dgm:spPr/>
    </dgm:pt>
    <dgm:pt modelId="{B0771045-9A3D-40F5-BE72-62BB0789E226}" type="pres">
      <dgm:prSet presAssocID="{360D54A6-84C7-4A62-9D9E-587340B8CC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861BB6E2-FF2B-4D33-AA5C-3F061CEBB3BA}" type="pres">
      <dgm:prSet presAssocID="{360D54A6-84C7-4A62-9D9E-587340B8CC60}" presName="spaceRect" presStyleCnt="0"/>
      <dgm:spPr/>
    </dgm:pt>
    <dgm:pt modelId="{D52197F0-3D37-4858-99FB-ADB9E20614D8}" type="pres">
      <dgm:prSet presAssocID="{360D54A6-84C7-4A62-9D9E-587340B8CC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367913-8F8F-4660-BB3A-7E3E72A1ADAC}" srcId="{C0801BB0-1279-40E8-B0E2-B4A65E252ED5}" destId="{315610A7-0CF4-4000-91CA-D4D61FCB08B1}" srcOrd="1" destOrd="0" parTransId="{038580E6-9D2A-4C42-B506-CCDF4813E99E}" sibTransId="{12447750-70DB-4632-8435-2C5643604FCA}"/>
    <dgm:cxn modelId="{F382D717-9172-4A38-B560-DEC5CFAB4E2E}" type="presOf" srcId="{360D54A6-84C7-4A62-9D9E-587340B8CC60}" destId="{D52197F0-3D37-4858-99FB-ADB9E20614D8}" srcOrd="0" destOrd="0" presId="urn:microsoft.com/office/officeart/2018/2/layout/IconCircleList"/>
    <dgm:cxn modelId="{A3209619-0154-4314-8FF1-3A4021884315}" type="presOf" srcId="{5D272749-8A00-48E9-8018-50BB74D7E5E5}" destId="{E61FEFA5-7BA4-4C32-9931-24C4F1CB30CE}" srcOrd="0" destOrd="0" presId="urn:microsoft.com/office/officeart/2018/2/layout/IconCircleList"/>
    <dgm:cxn modelId="{F6424E21-EC48-4DFF-904A-03176C42B499}" type="presOf" srcId="{02666FC7-12FA-4839-BE99-69E20E1B6A99}" destId="{EEC0B8E0-A203-4DC8-95FC-1E710CF336C1}" srcOrd="0" destOrd="0" presId="urn:microsoft.com/office/officeart/2018/2/layout/IconCircleList"/>
    <dgm:cxn modelId="{F880AD4C-C2AE-4971-95C9-CAA7D4CD1024}" srcId="{C0801BB0-1279-40E8-B0E2-B4A65E252ED5}" destId="{360D54A6-84C7-4A62-9D9E-587340B8CC60}" srcOrd="3" destOrd="0" parTransId="{77541E07-93BC-4FAA-AB76-5D6B8470D02B}" sibTransId="{71B13D90-BFB2-43D0-8FF7-B9CBF6061E0B}"/>
    <dgm:cxn modelId="{6D4CA36E-8097-49EF-9B32-DB85EC87F4A6}" type="presOf" srcId="{315610A7-0CF4-4000-91CA-D4D61FCB08B1}" destId="{29F5D2FE-37C7-4FA9-B02D-9825AF6EACBD}" srcOrd="0" destOrd="0" presId="urn:microsoft.com/office/officeart/2018/2/layout/IconCircleList"/>
    <dgm:cxn modelId="{CB2A6C54-EAC1-405A-AF8A-7D20597741EC}" type="presOf" srcId="{C0801BB0-1279-40E8-B0E2-B4A65E252ED5}" destId="{0BF76C9D-1654-4C93-8CBB-85238EE3E763}" srcOrd="0" destOrd="0" presId="urn:microsoft.com/office/officeart/2018/2/layout/IconCircleList"/>
    <dgm:cxn modelId="{5D4D5FA7-6741-4396-95DD-61F0B15492B4}" srcId="{C0801BB0-1279-40E8-B0E2-B4A65E252ED5}" destId="{23DF5395-B673-4C18-A737-E4BEA56A15C3}" srcOrd="0" destOrd="0" parTransId="{7BF5A4AE-990B-4FAB-901E-EA9D70A0BD46}" sibTransId="{5D272749-8A00-48E9-8018-50BB74D7E5E5}"/>
    <dgm:cxn modelId="{6BE2C4B5-2686-4B08-8315-55B7FDF2AA6B}" type="presOf" srcId="{DF1328F5-3FFC-4DF7-B7D1-49D6BE6C8673}" destId="{CAE9A096-AE91-42B7-8A56-F2622017CB6E}" srcOrd="0" destOrd="0" presId="urn:microsoft.com/office/officeart/2018/2/layout/IconCircleList"/>
    <dgm:cxn modelId="{1C2756E9-0D74-48AF-BC85-5778FCF94C8A}" type="presOf" srcId="{12447750-70DB-4632-8435-2C5643604FCA}" destId="{EC45E267-F948-4564-98D2-F50A9315984E}" srcOrd="0" destOrd="0" presId="urn:microsoft.com/office/officeart/2018/2/layout/IconCircleList"/>
    <dgm:cxn modelId="{11BA80E9-4694-4AA0-A6D7-1A76E3B54627}" srcId="{C0801BB0-1279-40E8-B0E2-B4A65E252ED5}" destId="{02666FC7-12FA-4839-BE99-69E20E1B6A99}" srcOrd="2" destOrd="0" parTransId="{CBD8997F-2ED4-4A04-A086-F5E0F6D7B8C9}" sibTransId="{DF1328F5-3FFC-4DF7-B7D1-49D6BE6C8673}"/>
    <dgm:cxn modelId="{7D8848F3-32CF-475A-AAC7-B5D772B4B3E7}" type="presOf" srcId="{23DF5395-B673-4C18-A737-E4BEA56A15C3}" destId="{BD34D76B-5DC4-4FAD-A2A7-9302C4B5D94F}" srcOrd="0" destOrd="0" presId="urn:microsoft.com/office/officeart/2018/2/layout/IconCircleList"/>
    <dgm:cxn modelId="{9A9544FF-E1B8-4E06-923E-BCC13F2963D9}" type="presParOf" srcId="{0BF76C9D-1654-4C93-8CBB-85238EE3E763}" destId="{B0D7DF9F-A2C0-4B4B-B1F1-B7B86988BE7D}" srcOrd="0" destOrd="0" presId="urn:microsoft.com/office/officeart/2018/2/layout/IconCircleList"/>
    <dgm:cxn modelId="{6BC38BAE-A939-474E-B9A4-76156074C855}" type="presParOf" srcId="{B0D7DF9F-A2C0-4B4B-B1F1-B7B86988BE7D}" destId="{68B3EBB8-98BA-4800-8276-48973F7DDC7F}" srcOrd="0" destOrd="0" presId="urn:microsoft.com/office/officeart/2018/2/layout/IconCircleList"/>
    <dgm:cxn modelId="{4061BFB7-A563-4750-9CAE-5C7D49D8E1D3}" type="presParOf" srcId="{68B3EBB8-98BA-4800-8276-48973F7DDC7F}" destId="{854EF278-4BD7-49EE-BE1F-A126E3543A8C}" srcOrd="0" destOrd="0" presId="urn:microsoft.com/office/officeart/2018/2/layout/IconCircleList"/>
    <dgm:cxn modelId="{40EC33EB-BA1E-4692-9DF4-F01797224984}" type="presParOf" srcId="{68B3EBB8-98BA-4800-8276-48973F7DDC7F}" destId="{90A004D4-0443-482E-9802-1018BAB104CB}" srcOrd="1" destOrd="0" presId="urn:microsoft.com/office/officeart/2018/2/layout/IconCircleList"/>
    <dgm:cxn modelId="{F9F14E19-4842-4F64-BED3-06F63F10B1B3}" type="presParOf" srcId="{68B3EBB8-98BA-4800-8276-48973F7DDC7F}" destId="{AE8D1FC9-DA7E-4512-85F9-2FD9B1DFEFF3}" srcOrd="2" destOrd="0" presId="urn:microsoft.com/office/officeart/2018/2/layout/IconCircleList"/>
    <dgm:cxn modelId="{52EA5C13-073E-4CEC-A040-10CD357779FE}" type="presParOf" srcId="{68B3EBB8-98BA-4800-8276-48973F7DDC7F}" destId="{BD34D76B-5DC4-4FAD-A2A7-9302C4B5D94F}" srcOrd="3" destOrd="0" presId="urn:microsoft.com/office/officeart/2018/2/layout/IconCircleList"/>
    <dgm:cxn modelId="{4476BB35-8FF6-4205-8AC3-25072230B143}" type="presParOf" srcId="{B0D7DF9F-A2C0-4B4B-B1F1-B7B86988BE7D}" destId="{E61FEFA5-7BA4-4C32-9931-24C4F1CB30CE}" srcOrd="1" destOrd="0" presId="urn:microsoft.com/office/officeart/2018/2/layout/IconCircleList"/>
    <dgm:cxn modelId="{A526E3AE-469B-4CED-B972-2B39CE251628}" type="presParOf" srcId="{B0D7DF9F-A2C0-4B4B-B1F1-B7B86988BE7D}" destId="{A12134C9-E11E-4C2C-8B04-69829D4CC5ED}" srcOrd="2" destOrd="0" presId="urn:microsoft.com/office/officeart/2018/2/layout/IconCircleList"/>
    <dgm:cxn modelId="{8A346251-818A-48BB-ABF2-14132A9DAF62}" type="presParOf" srcId="{A12134C9-E11E-4C2C-8B04-69829D4CC5ED}" destId="{3B222455-3C7D-4EF9-A728-052E0C20283B}" srcOrd="0" destOrd="0" presId="urn:microsoft.com/office/officeart/2018/2/layout/IconCircleList"/>
    <dgm:cxn modelId="{99F77F4D-F9BC-40E3-A9A1-9F5092AF552A}" type="presParOf" srcId="{A12134C9-E11E-4C2C-8B04-69829D4CC5ED}" destId="{0A887B41-792B-4672-AD0B-D0CC6D384477}" srcOrd="1" destOrd="0" presId="urn:microsoft.com/office/officeart/2018/2/layout/IconCircleList"/>
    <dgm:cxn modelId="{04FCCA55-48E5-4E1B-9855-7FA7E108A809}" type="presParOf" srcId="{A12134C9-E11E-4C2C-8B04-69829D4CC5ED}" destId="{FDAD2A36-633B-4D5B-83DA-CE01EB830977}" srcOrd="2" destOrd="0" presId="urn:microsoft.com/office/officeart/2018/2/layout/IconCircleList"/>
    <dgm:cxn modelId="{CB3134C8-85E1-44C0-BFDB-01F9DACB94EE}" type="presParOf" srcId="{A12134C9-E11E-4C2C-8B04-69829D4CC5ED}" destId="{29F5D2FE-37C7-4FA9-B02D-9825AF6EACBD}" srcOrd="3" destOrd="0" presId="urn:microsoft.com/office/officeart/2018/2/layout/IconCircleList"/>
    <dgm:cxn modelId="{1014FAEB-A02F-483E-AA17-9A306F22585C}" type="presParOf" srcId="{B0D7DF9F-A2C0-4B4B-B1F1-B7B86988BE7D}" destId="{EC45E267-F948-4564-98D2-F50A9315984E}" srcOrd="3" destOrd="0" presId="urn:microsoft.com/office/officeart/2018/2/layout/IconCircleList"/>
    <dgm:cxn modelId="{3DA40A2E-03A1-4FD8-89C9-622549ABF340}" type="presParOf" srcId="{B0D7DF9F-A2C0-4B4B-B1F1-B7B86988BE7D}" destId="{17A468E9-0DCD-471A-9211-82FE95EEFB62}" srcOrd="4" destOrd="0" presId="urn:microsoft.com/office/officeart/2018/2/layout/IconCircleList"/>
    <dgm:cxn modelId="{3DB2FFD3-C5D5-44CD-8C4E-7C84C55D6685}" type="presParOf" srcId="{17A468E9-0DCD-471A-9211-82FE95EEFB62}" destId="{DFA060EE-564F-41ED-9E6B-F7D1405718F4}" srcOrd="0" destOrd="0" presId="urn:microsoft.com/office/officeart/2018/2/layout/IconCircleList"/>
    <dgm:cxn modelId="{B74FDB4B-372B-4A21-9B7C-70904D82F1D6}" type="presParOf" srcId="{17A468E9-0DCD-471A-9211-82FE95EEFB62}" destId="{6763AAD7-924B-401C-9285-B08317AA916D}" srcOrd="1" destOrd="0" presId="urn:microsoft.com/office/officeart/2018/2/layout/IconCircleList"/>
    <dgm:cxn modelId="{38B80CBE-65BC-481D-87A1-FEE0340A1A8F}" type="presParOf" srcId="{17A468E9-0DCD-471A-9211-82FE95EEFB62}" destId="{DB45CF44-6788-4340-BB8D-DBD664E871D0}" srcOrd="2" destOrd="0" presId="urn:microsoft.com/office/officeart/2018/2/layout/IconCircleList"/>
    <dgm:cxn modelId="{C109BBE1-989E-4D08-A05D-20D776C0C3DA}" type="presParOf" srcId="{17A468E9-0DCD-471A-9211-82FE95EEFB62}" destId="{EEC0B8E0-A203-4DC8-95FC-1E710CF336C1}" srcOrd="3" destOrd="0" presId="urn:microsoft.com/office/officeart/2018/2/layout/IconCircleList"/>
    <dgm:cxn modelId="{F4757D18-75C2-48D8-BFE6-CB63106F334F}" type="presParOf" srcId="{B0D7DF9F-A2C0-4B4B-B1F1-B7B86988BE7D}" destId="{CAE9A096-AE91-42B7-8A56-F2622017CB6E}" srcOrd="5" destOrd="0" presId="urn:microsoft.com/office/officeart/2018/2/layout/IconCircleList"/>
    <dgm:cxn modelId="{C09EDDBD-5778-483A-A716-B2D4D9AB9ADA}" type="presParOf" srcId="{B0D7DF9F-A2C0-4B4B-B1F1-B7B86988BE7D}" destId="{4985B3AC-A8A1-461C-AD9D-872FA8542A63}" srcOrd="6" destOrd="0" presId="urn:microsoft.com/office/officeart/2018/2/layout/IconCircleList"/>
    <dgm:cxn modelId="{2F8D435F-FCC6-4D1F-B8C6-7D036E2764EC}" type="presParOf" srcId="{4985B3AC-A8A1-461C-AD9D-872FA8542A63}" destId="{A60DB715-D32B-428E-8180-52AC6E31863C}" srcOrd="0" destOrd="0" presId="urn:microsoft.com/office/officeart/2018/2/layout/IconCircleList"/>
    <dgm:cxn modelId="{3253F77D-344E-4B1C-9872-B64F0A5D515A}" type="presParOf" srcId="{4985B3AC-A8A1-461C-AD9D-872FA8542A63}" destId="{B0771045-9A3D-40F5-BE72-62BB0789E226}" srcOrd="1" destOrd="0" presId="urn:microsoft.com/office/officeart/2018/2/layout/IconCircleList"/>
    <dgm:cxn modelId="{C8D3DAC8-225C-43E0-9B10-E4AF1402AE21}" type="presParOf" srcId="{4985B3AC-A8A1-461C-AD9D-872FA8542A63}" destId="{861BB6E2-FF2B-4D33-AA5C-3F061CEBB3BA}" srcOrd="2" destOrd="0" presId="urn:microsoft.com/office/officeart/2018/2/layout/IconCircleList"/>
    <dgm:cxn modelId="{2852CA47-2713-4508-9A60-AC074C41E8F9}" type="presParOf" srcId="{4985B3AC-A8A1-461C-AD9D-872FA8542A63}" destId="{D52197F0-3D37-4858-99FB-ADB9E20614D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99D2A-9884-49C4-92ED-59FF8833E5C3}">
      <dsp:nvSpPr>
        <dsp:cNvPr id="0" name=""/>
        <dsp:cNvSpPr/>
      </dsp:nvSpPr>
      <dsp:spPr>
        <a:xfrm>
          <a:off x="0" y="3057"/>
          <a:ext cx="9120187" cy="10474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740DA-50DE-48F8-AB20-A6899299BD33}">
      <dsp:nvSpPr>
        <dsp:cNvPr id="0" name=""/>
        <dsp:cNvSpPr/>
      </dsp:nvSpPr>
      <dsp:spPr>
        <a:xfrm>
          <a:off x="316850" y="238731"/>
          <a:ext cx="576654" cy="576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F059B-D9CD-4F06-A6FF-2054F1DD1B03}">
      <dsp:nvSpPr>
        <dsp:cNvPr id="0" name=""/>
        <dsp:cNvSpPr/>
      </dsp:nvSpPr>
      <dsp:spPr>
        <a:xfrm>
          <a:off x="1210355" y="3057"/>
          <a:ext cx="7846250" cy="10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62" tIns="110962" rIns="110962" bIns="1109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I samarbete med vuxenutbildningen pågår ett projekt för att öka språkkunskaper där både medarbetare och chefer deltar.</a:t>
          </a:r>
        </a:p>
      </dsp:txBody>
      <dsp:txXfrm>
        <a:off x="1210355" y="3057"/>
        <a:ext cx="7846250" cy="1048463"/>
      </dsp:txXfrm>
    </dsp:sp>
    <dsp:sp modelId="{8923879C-C3B8-4C91-B3E1-D5E1CA228620}">
      <dsp:nvSpPr>
        <dsp:cNvPr id="0" name=""/>
        <dsp:cNvSpPr/>
      </dsp:nvSpPr>
      <dsp:spPr>
        <a:xfrm>
          <a:off x="0" y="1298218"/>
          <a:ext cx="9120187" cy="10474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7BD95-1A7A-4926-B80F-5F41EAD120EC}">
      <dsp:nvSpPr>
        <dsp:cNvPr id="0" name=""/>
        <dsp:cNvSpPr/>
      </dsp:nvSpPr>
      <dsp:spPr>
        <a:xfrm>
          <a:off x="316850" y="1533892"/>
          <a:ext cx="576654" cy="576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C78AC-CC90-4538-9FB4-D77F54651723}">
      <dsp:nvSpPr>
        <dsp:cNvPr id="0" name=""/>
        <dsp:cNvSpPr/>
      </dsp:nvSpPr>
      <dsp:spPr>
        <a:xfrm>
          <a:off x="1210355" y="1298218"/>
          <a:ext cx="7846250" cy="10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62" tIns="110962" rIns="110962" bIns="1109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Studiecirkel "Prata om jobbet" pågår på Mariagården</a:t>
          </a:r>
          <a:r>
            <a:rPr lang="en-US" sz="1400" kern="1200" dirty="0"/>
            <a:t>.</a:t>
          </a:r>
        </a:p>
      </dsp:txBody>
      <dsp:txXfrm>
        <a:off x="1210355" y="1298218"/>
        <a:ext cx="7846250" cy="1048463"/>
      </dsp:txXfrm>
    </dsp:sp>
    <dsp:sp modelId="{D927A531-0597-4141-817E-ACFA8E4CFC5B}">
      <dsp:nvSpPr>
        <dsp:cNvPr id="0" name=""/>
        <dsp:cNvSpPr/>
      </dsp:nvSpPr>
      <dsp:spPr>
        <a:xfrm>
          <a:off x="0" y="2597460"/>
          <a:ext cx="9120187" cy="10474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B0257-A7B0-448B-8EDD-10EEA60BA2C4}">
      <dsp:nvSpPr>
        <dsp:cNvPr id="0" name=""/>
        <dsp:cNvSpPr/>
      </dsp:nvSpPr>
      <dsp:spPr>
        <a:xfrm>
          <a:off x="317160" y="2829052"/>
          <a:ext cx="576654" cy="576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B774D-8F59-4B58-A470-22976D570CD1}">
      <dsp:nvSpPr>
        <dsp:cNvPr id="0" name=""/>
        <dsp:cNvSpPr/>
      </dsp:nvSpPr>
      <dsp:spPr>
        <a:xfrm>
          <a:off x="1210975" y="2593378"/>
          <a:ext cx="7846250" cy="104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962" tIns="110962" rIns="110962" bIns="1109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 err="1"/>
            <a:t>Lingio</a:t>
          </a:r>
          <a:r>
            <a:rPr lang="sv-SE" sz="1600" kern="1200" noProof="0" dirty="0"/>
            <a:t> en </a:t>
          </a:r>
          <a:r>
            <a:rPr lang="sv-SE" sz="1600" kern="1200" noProof="0" dirty="0" err="1"/>
            <a:t>app</a:t>
          </a:r>
          <a:r>
            <a:rPr lang="sv-SE" sz="1600" kern="1200" noProof="0" dirty="0"/>
            <a:t> som erbjuder </a:t>
          </a:r>
          <a:r>
            <a:rPr lang="sv-SE" sz="1600" b="0" i="0" kern="1200" noProof="0" dirty="0"/>
            <a:t>unika kurser i vårdsvenska riktar sig till medarbetare inom äldreomsorg och hemtjänst som vill fördjupa sina språkkunskaper. Kurserna är uppdelade i tre språknivåer och uppfyller kraven för A1-A2, B1 och B2-nivå enligt GERS, Europarådets standard för språklig bedömning.</a:t>
          </a:r>
          <a:endParaRPr lang="sv-SE" sz="1600" kern="1200" noProof="0" dirty="0"/>
        </a:p>
      </dsp:txBody>
      <dsp:txXfrm>
        <a:off x="1210975" y="2593378"/>
        <a:ext cx="7846250" cy="1048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AF225-A96F-49B8-8903-B3DE52CDA073}">
      <dsp:nvSpPr>
        <dsp:cNvPr id="0" name=""/>
        <dsp:cNvSpPr/>
      </dsp:nvSpPr>
      <dsp:spPr>
        <a:xfrm>
          <a:off x="0" y="0"/>
          <a:ext cx="7022543" cy="589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Ta fram kravprofil för undersköterskans uppdrag under pilottiden.</a:t>
          </a:r>
        </a:p>
      </dsp:txBody>
      <dsp:txXfrm>
        <a:off x="17274" y="17274"/>
        <a:ext cx="6317112" cy="555240"/>
      </dsp:txXfrm>
    </dsp:sp>
    <dsp:sp modelId="{940F9822-AB1C-461F-9E7D-0EF7A613155D}">
      <dsp:nvSpPr>
        <dsp:cNvPr id="0" name=""/>
        <dsp:cNvSpPr/>
      </dsp:nvSpPr>
      <dsp:spPr>
        <a:xfrm>
          <a:off x="524410" y="671703"/>
          <a:ext cx="7022543" cy="589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</a:t>
          </a:r>
          <a:r>
            <a:rPr lang="sv-SE" sz="1600" kern="1200" noProof="0" dirty="0"/>
            <a:t>Anställa” undersköterska enligt kravprofil</a:t>
          </a:r>
          <a:r>
            <a:rPr lang="en-US" sz="1600" kern="1200" dirty="0"/>
            <a:t>.</a:t>
          </a:r>
        </a:p>
      </dsp:txBody>
      <dsp:txXfrm>
        <a:off x="541684" y="688977"/>
        <a:ext cx="6080223" cy="555240"/>
      </dsp:txXfrm>
    </dsp:sp>
    <dsp:sp modelId="{713E652E-093A-4DAE-BA8F-264825B8FAF6}">
      <dsp:nvSpPr>
        <dsp:cNvPr id="0" name=""/>
        <dsp:cNvSpPr/>
      </dsp:nvSpPr>
      <dsp:spPr>
        <a:xfrm>
          <a:off x="1048821" y="1343406"/>
          <a:ext cx="7022543" cy="589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Testa och utvärdera strukturerat arbetssätt med team-samverkan.</a:t>
          </a:r>
        </a:p>
      </dsp:txBody>
      <dsp:txXfrm>
        <a:off x="1066095" y="1360680"/>
        <a:ext cx="6080223" cy="555239"/>
      </dsp:txXfrm>
    </dsp:sp>
    <dsp:sp modelId="{C1296159-F616-467C-B8B7-B329FC079061}">
      <dsp:nvSpPr>
        <dsp:cNvPr id="0" name=""/>
        <dsp:cNvSpPr/>
      </dsp:nvSpPr>
      <dsp:spPr>
        <a:xfrm>
          <a:off x="1573232" y="2015109"/>
          <a:ext cx="7022543" cy="589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Utveckla uppdragsbeskrivningarna för undersköterska bas/fördjupad.</a:t>
          </a:r>
        </a:p>
      </dsp:txBody>
      <dsp:txXfrm>
        <a:off x="1590506" y="2032383"/>
        <a:ext cx="6080223" cy="555240"/>
      </dsp:txXfrm>
    </dsp:sp>
    <dsp:sp modelId="{D04D9B3A-D08F-43A9-A53B-D64626261224}">
      <dsp:nvSpPr>
        <dsp:cNvPr id="0" name=""/>
        <dsp:cNvSpPr/>
      </dsp:nvSpPr>
      <dsp:spPr>
        <a:xfrm>
          <a:off x="2097643" y="2686812"/>
          <a:ext cx="7022543" cy="589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noProof="0" dirty="0"/>
            <a:t>Utvärdera modellen inför eventuell breddinförande</a:t>
          </a:r>
          <a:r>
            <a:rPr lang="en-US" sz="1600" kern="1200" dirty="0"/>
            <a:t>.</a:t>
          </a:r>
        </a:p>
      </dsp:txBody>
      <dsp:txXfrm>
        <a:off x="2114917" y="2704086"/>
        <a:ext cx="6080223" cy="555239"/>
      </dsp:txXfrm>
    </dsp:sp>
    <dsp:sp modelId="{4432E7DC-AF81-43A8-80D6-93E936112636}">
      <dsp:nvSpPr>
        <dsp:cNvPr id="0" name=""/>
        <dsp:cNvSpPr/>
      </dsp:nvSpPr>
      <dsp:spPr>
        <a:xfrm>
          <a:off x="6639181" y="430872"/>
          <a:ext cx="383362" cy="383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725437" y="430872"/>
        <a:ext cx="210850" cy="288480"/>
      </dsp:txXfrm>
    </dsp:sp>
    <dsp:sp modelId="{C18D3809-8446-45D0-92A7-89CAF73B5CB2}">
      <dsp:nvSpPr>
        <dsp:cNvPr id="0" name=""/>
        <dsp:cNvSpPr/>
      </dsp:nvSpPr>
      <dsp:spPr>
        <a:xfrm>
          <a:off x="7163592" y="1102575"/>
          <a:ext cx="383362" cy="383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249848" y="1102575"/>
        <a:ext cx="210850" cy="288480"/>
      </dsp:txXfrm>
    </dsp:sp>
    <dsp:sp modelId="{41948E8B-C19E-4C5C-8E01-5D21CE92050A}">
      <dsp:nvSpPr>
        <dsp:cNvPr id="0" name=""/>
        <dsp:cNvSpPr/>
      </dsp:nvSpPr>
      <dsp:spPr>
        <a:xfrm>
          <a:off x="7688003" y="1764449"/>
          <a:ext cx="383362" cy="383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774259" y="1764449"/>
        <a:ext cx="210850" cy="288480"/>
      </dsp:txXfrm>
    </dsp:sp>
    <dsp:sp modelId="{539F61EB-E616-47EA-9F73-CD1AE4CDF266}">
      <dsp:nvSpPr>
        <dsp:cNvPr id="0" name=""/>
        <dsp:cNvSpPr/>
      </dsp:nvSpPr>
      <dsp:spPr>
        <a:xfrm>
          <a:off x="8212414" y="2442705"/>
          <a:ext cx="383362" cy="3833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298670" y="2442705"/>
        <a:ext cx="210850" cy="288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EF278-4BD7-49EE-BE1F-A126E3543A8C}">
      <dsp:nvSpPr>
        <dsp:cNvPr id="0" name=""/>
        <dsp:cNvSpPr/>
      </dsp:nvSpPr>
      <dsp:spPr>
        <a:xfrm>
          <a:off x="205781" y="206874"/>
          <a:ext cx="1152914" cy="11529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004D4-0443-482E-9802-1018BAB104CB}">
      <dsp:nvSpPr>
        <dsp:cNvPr id="0" name=""/>
        <dsp:cNvSpPr/>
      </dsp:nvSpPr>
      <dsp:spPr>
        <a:xfrm>
          <a:off x="447893" y="448986"/>
          <a:ext cx="668690" cy="668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4D76B-5DC4-4FAD-A2A7-9302C4B5D94F}">
      <dsp:nvSpPr>
        <dsp:cNvPr id="0" name=""/>
        <dsp:cNvSpPr/>
      </dsp:nvSpPr>
      <dsp:spPr>
        <a:xfrm>
          <a:off x="1605749" y="206874"/>
          <a:ext cx="2717584" cy="115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/>
            <a:t>Ökad kvalitet och trygghet för den äldre</a:t>
          </a:r>
        </a:p>
      </dsp:txBody>
      <dsp:txXfrm>
        <a:off x="1605749" y="206874"/>
        <a:ext cx="2717584" cy="1152914"/>
      </dsp:txXfrm>
    </dsp:sp>
    <dsp:sp modelId="{3B222455-3C7D-4EF9-A728-052E0C20283B}">
      <dsp:nvSpPr>
        <dsp:cNvPr id="0" name=""/>
        <dsp:cNvSpPr/>
      </dsp:nvSpPr>
      <dsp:spPr>
        <a:xfrm>
          <a:off x="4796852" y="206874"/>
          <a:ext cx="1152914" cy="11529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87B41-792B-4672-AD0B-D0CC6D384477}">
      <dsp:nvSpPr>
        <dsp:cNvPr id="0" name=""/>
        <dsp:cNvSpPr/>
      </dsp:nvSpPr>
      <dsp:spPr>
        <a:xfrm>
          <a:off x="5038964" y="448986"/>
          <a:ext cx="668690" cy="668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5D2FE-37C7-4FA9-B02D-9825AF6EACBD}">
      <dsp:nvSpPr>
        <dsp:cNvPr id="0" name=""/>
        <dsp:cNvSpPr/>
      </dsp:nvSpPr>
      <dsp:spPr>
        <a:xfrm>
          <a:off x="6196820" y="206874"/>
          <a:ext cx="2717584" cy="115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/>
            <a:t>Effektivare resursanvändning</a:t>
          </a:r>
        </a:p>
      </dsp:txBody>
      <dsp:txXfrm>
        <a:off x="6196820" y="206874"/>
        <a:ext cx="2717584" cy="1152914"/>
      </dsp:txXfrm>
    </dsp:sp>
    <dsp:sp modelId="{DFA060EE-564F-41ED-9E6B-F7D1405718F4}">
      <dsp:nvSpPr>
        <dsp:cNvPr id="0" name=""/>
        <dsp:cNvSpPr/>
      </dsp:nvSpPr>
      <dsp:spPr>
        <a:xfrm>
          <a:off x="205781" y="1916811"/>
          <a:ext cx="1152914" cy="11529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3AAD7-924B-401C-9285-B08317AA916D}">
      <dsp:nvSpPr>
        <dsp:cNvPr id="0" name=""/>
        <dsp:cNvSpPr/>
      </dsp:nvSpPr>
      <dsp:spPr>
        <a:xfrm>
          <a:off x="447893" y="2158923"/>
          <a:ext cx="668690" cy="668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0B8E0-A203-4DC8-95FC-1E710CF336C1}">
      <dsp:nvSpPr>
        <dsp:cNvPr id="0" name=""/>
        <dsp:cNvSpPr/>
      </dsp:nvSpPr>
      <dsp:spPr>
        <a:xfrm>
          <a:off x="1605749" y="1916811"/>
          <a:ext cx="2717584" cy="115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/>
            <a:t>Hållbarare arbetsmiljö och minskad belastning</a:t>
          </a:r>
        </a:p>
      </dsp:txBody>
      <dsp:txXfrm>
        <a:off x="1605749" y="1916811"/>
        <a:ext cx="2717584" cy="1152914"/>
      </dsp:txXfrm>
    </dsp:sp>
    <dsp:sp modelId="{A60DB715-D32B-428E-8180-52AC6E31863C}">
      <dsp:nvSpPr>
        <dsp:cNvPr id="0" name=""/>
        <dsp:cNvSpPr/>
      </dsp:nvSpPr>
      <dsp:spPr>
        <a:xfrm>
          <a:off x="4796852" y="1916811"/>
          <a:ext cx="1152914" cy="11529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71045-9A3D-40F5-BE72-62BB0789E226}">
      <dsp:nvSpPr>
        <dsp:cNvPr id="0" name=""/>
        <dsp:cNvSpPr/>
      </dsp:nvSpPr>
      <dsp:spPr>
        <a:xfrm>
          <a:off x="5038964" y="2158923"/>
          <a:ext cx="668690" cy="6686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197F0-3D37-4858-99FB-ADB9E20614D8}">
      <dsp:nvSpPr>
        <dsp:cNvPr id="0" name=""/>
        <dsp:cNvSpPr/>
      </dsp:nvSpPr>
      <dsp:spPr>
        <a:xfrm>
          <a:off x="6196820" y="1916811"/>
          <a:ext cx="2717584" cy="1152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Tydligare rollfördelning och ansvar inom team</a:t>
          </a:r>
        </a:p>
      </dsp:txBody>
      <dsp:txXfrm>
        <a:off x="6196820" y="1916811"/>
        <a:ext cx="2717584" cy="1152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CEFF-4A61-41F3-865D-A4B829B30D55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45F3-116A-4F9E-9803-843C27B30D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05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Färre barn och fler äldre gör att en omfördelning av resurser och omställning av anställda inom kommuner och regioner blir nödvändig. Tillsammans med en kraftig minskning av personer i arbetsför ålder innebär det ännu större utmaningar för kompetensförsörjningen av välfärden. Det visar SKR:s ekonomirapport.</a:t>
            </a:r>
          </a:p>
          <a:p>
            <a:endParaRPr lang="sv-SE" dirty="0"/>
          </a:p>
          <a:p>
            <a:r>
              <a:rPr lang="sv-SE" dirty="0"/>
              <a:t>SCB:s nya befolkningsframskrivning visar på en allt lägre befolkningstillväxt. Efter 2023 visade det sig att fertiliteten nu är den lägsta sedan den började mätas i Sverige 1749. Det i kombination med låg invandring gjorde att invånarantalet under 2023 minskade i 193 av 290 kommuner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345F3-116A-4F9E-9803-843C27B30D5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1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28AE3135-9BE3-DCBF-AEB9-AEEA94FF0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175" y="0"/>
            <a:ext cx="12199938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6F014DCA-E514-D6F5-1F0C-C16A5E16B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 descr="Strängnäs kommun logotyp">
            <a:extLst>
              <a:ext uri="{FF2B5EF4-FFF2-40B4-BE49-F238E27FC236}">
                <a16:creationId xmlns:a16="http://schemas.microsoft.com/office/drawing/2014/main" id="{B675448D-C9E3-BD82-F7C0-95B521A43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41801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565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16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53564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4466238" cy="3276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383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53562" y="645378"/>
            <a:ext cx="9084876" cy="720725"/>
          </a:xfrm>
        </p:spPr>
        <p:txBody>
          <a:bodyPr/>
          <a:lstStyle/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53563" y="1790700"/>
            <a:ext cx="4466238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53563" y="2640970"/>
            <a:ext cx="4466238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790700"/>
            <a:ext cx="4466237" cy="655320"/>
          </a:xfrm>
        </p:spPr>
        <p:txBody>
          <a:bodyPr anchor="b"/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640970"/>
            <a:ext cx="4466237" cy="25450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5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94422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14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- enkel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6307835"/>
            <a:ext cx="1908053" cy="36697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F7231B89-3EFC-D8F0-5F7C-96771E71266C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/>
              <a:t>WWW.STRANGNAS.SE</a:t>
            </a:r>
          </a:p>
        </p:txBody>
      </p:sp>
    </p:spTree>
    <p:extLst>
      <p:ext uri="{BB962C8B-B14F-4D97-AF65-F5344CB8AC3E}">
        <p14:creationId xmlns:p14="http://schemas.microsoft.com/office/powerpoint/2010/main" val="49361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- enkelt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4F93839-BB21-2F92-A9D4-D8E9882FE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8" y="322665"/>
            <a:ext cx="1908053" cy="3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Strängnäs kommun logotyp">
            <a:extLst>
              <a:ext uri="{FF2B5EF4-FFF2-40B4-BE49-F238E27FC236}">
                <a16:creationId xmlns:a16="http://schemas.microsoft.com/office/drawing/2014/main" id="{5A304C79-D50B-676D-9CAC-6EC288EA6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54038"/>
            <a:ext cx="453707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2FE05B8-BDD0-008C-DAC6-3E13B1C3C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r="12804" b="33897"/>
          <a:stretch>
            <a:fillRect/>
          </a:stretch>
        </p:blipFill>
        <p:spPr bwMode="auto">
          <a:xfrm>
            <a:off x="0" y="3902075"/>
            <a:ext cx="122062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11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7DA77CCD-1B05-AB57-B3D5-0E4C9184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5" y="4981575"/>
            <a:ext cx="688657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</a:t>
            </a:r>
          </a:p>
          <a:p>
            <a:pPr algn="ctr" eaLnBrk="1" hangingPunct="1">
              <a:lnSpc>
                <a:spcPts val="3075"/>
              </a:lnSpc>
            </a:pPr>
            <a:r>
              <a:rPr lang="sv-SE" altLang="sv-SE" sz="240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6181" y="2237969"/>
            <a:ext cx="9120187" cy="72072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6182" y="3048032"/>
            <a:ext cx="9120187" cy="1091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9836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9855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kvadr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skärmbild, design, Grafik&#10;&#10;Automatiskt genererad beskrivning">
            <a:extLst>
              <a:ext uri="{FF2B5EF4-FFF2-40B4-BE49-F238E27FC236}">
                <a16:creationId xmlns:a16="http://schemas.microsoft.com/office/drawing/2014/main" id="{B5A9A175-27B3-354A-F2CE-D8B487F03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5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12" descr="Tillsammans och med invånarnyttan i fokus, &#10;skapar vi framtidens hållbara kommun &#10;i hjärtat av Mälardalen. ">
            <a:extLst>
              <a:ext uri="{FF2B5EF4-FFF2-40B4-BE49-F238E27FC236}">
                <a16:creationId xmlns:a16="http://schemas.microsoft.com/office/drawing/2014/main" id="{E3AD84DA-CCFA-3EE0-A2E4-31CB0819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548" y="4328014"/>
            <a:ext cx="8728363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 och med invånarnyttan i fokus, </a:t>
            </a:r>
          </a:p>
          <a:p>
            <a:pPr algn="ctr" eaLnBrk="1" hangingPunct="1">
              <a:lnSpc>
                <a:spcPts val="2300"/>
              </a:lnSpc>
            </a:pPr>
            <a:r>
              <a:rPr lang="sv-SE" altLang="sv-SE" sz="2000" dirty="0">
                <a:solidFill>
                  <a:srgbClr val="CFE5E3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skapar vi framtidens hållbara kommun i hjärtat av Mälardalen.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402773" y="2468191"/>
            <a:ext cx="7386453" cy="720725"/>
          </a:xfrm>
        </p:spPr>
        <p:txBody>
          <a:bodyPr anchor="b">
            <a:no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402773" y="3323826"/>
            <a:ext cx="7386453" cy="8692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821711-9FC0-EA1B-0494-2FDB88F445B4}"/>
              </a:ext>
            </a:extLst>
          </p:cNvPr>
          <p:cNvSpPr/>
          <p:nvPr userDrawn="1"/>
        </p:nvSpPr>
        <p:spPr>
          <a:xfrm>
            <a:off x="0" y="0"/>
            <a:ext cx="1757548" cy="1698171"/>
          </a:xfrm>
          <a:prstGeom prst="rect">
            <a:avLst/>
          </a:prstGeom>
          <a:solidFill>
            <a:srgbClr val="01A0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80D68E05-F104-1267-0082-D19BAF7E5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98559"/>
            <a:ext cx="1235034" cy="10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6182" y="2268537"/>
            <a:ext cx="9123561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5090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vågor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CB5D85D-1B5E-CE42-852E-B0985EAE4FFF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5" name="Bildobjekt 10">
            <a:extLst>
              <a:ext uri="{FF2B5EF4-FFF2-40B4-BE49-F238E27FC236}">
                <a16:creationId xmlns:a16="http://schemas.microsoft.com/office/drawing/2014/main" id="{FACE93B2-0B9D-86C1-4EC7-ACD9996CA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9556" y="2268537"/>
            <a:ext cx="9120187" cy="720725"/>
          </a:xfrm>
        </p:spPr>
        <p:txBody>
          <a:bodyPr anchor="b">
            <a:no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26182" y="3048032"/>
            <a:ext cx="9120187" cy="10911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74501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indelning">
    <p:bg>
      <p:bgPr>
        <a:solidFill>
          <a:srgbClr val="3983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538898C-9E35-E3C0-BE57-8569C69F826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86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8DBAA7A-D694-1E97-A2BB-9B9B0FEA9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zigZag">
            <a:fgClr>
              <a:srgbClr val="39836C"/>
            </a:fgClr>
            <a:bgClr>
              <a:srgbClr val="4BAB8D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652D3A7-A0DC-961F-6BDF-E795D34AC338}"/>
              </a:ext>
            </a:extLst>
          </p:cNvPr>
          <p:cNvSpPr txBox="1"/>
          <p:nvPr userDrawn="1"/>
        </p:nvSpPr>
        <p:spPr>
          <a:xfrm>
            <a:off x="10394577" y="6404532"/>
            <a:ext cx="190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50" dirty="0">
                <a:solidFill>
                  <a:schemeClr val="bg1"/>
                </a:solidFill>
              </a:rPr>
              <a:t>WWW.STRANGNAS.SE</a:t>
            </a:r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CBA61467-8465-4A68-00E2-0A85BDC9C7C8}"/>
              </a:ext>
            </a:extLst>
          </p:cNvPr>
          <p:cNvSpPr/>
          <p:nvPr userDrawn="1"/>
        </p:nvSpPr>
        <p:spPr>
          <a:xfrm>
            <a:off x="289169" y="6314831"/>
            <a:ext cx="277446" cy="324338"/>
          </a:xfrm>
          <a:custGeom>
            <a:avLst/>
            <a:gdLst>
              <a:gd name="connsiteX0" fmla="*/ 7816 w 277446"/>
              <a:gd name="connsiteY0" fmla="*/ 3907 h 324338"/>
              <a:gd name="connsiteX1" fmla="*/ 7816 w 277446"/>
              <a:gd name="connsiteY1" fmla="*/ 3907 h 324338"/>
              <a:gd name="connsiteX2" fmla="*/ 31262 w 277446"/>
              <a:gd name="connsiteY2" fmla="*/ 50800 h 324338"/>
              <a:gd name="connsiteX3" fmla="*/ 35169 w 277446"/>
              <a:gd name="connsiteY3" fmla="*/ 66431 h 324338"/>
              <a:gd name="connsiteX4" fmla="*/ 35169 w 277446"/>
              <a:gd name="connsiteY4" fmla="*/ 66431 h 324338"/>
              <a:gd name="connsiteX5" fmla="*/ 7816 w 277446"/>
              <a:gd name="connsiteY5" fmla="*/ 54707 h 324338"/>
              <a:gd name="connsiteX6" fmla="*/ 0 w 277446"/>
              <a:gd name="connsiteY6" fmla="*/ 171938 h 324338"/>
              <a:gd name="connsiteX7" fmla="*/ 23446 w 277446"/>
              <a:gd name="connsiteY7" fmla="*/ 277446 h 324338"/>
              <a:gd name="connsiteX8" fmla="*/ 89877 w 277446"/>
              <a:gd name="connsiteY8" fmla="*/ 324338 h 324338"/>
              <a:gd name="connsiteX9" fmla="*/ 164123 w 277446"/>
              <a:gd name="connsiteY9" fmla="*/ 324338 h 324338"/>
              <a:gd name="connsiteX10" fmla="*/ 218831 w 277446"/>
              <a:gd name="connsiteY10" fmla="*/ 316523 h 324338"/>
              <a:gd name="connsiteX11" fmla="*/ 277446 w 277446"/>
              <a:gd name="connsiteY11" fmla="*/ 261815 h 324338"/>
              <a:gd name="connsiteX12" fmla="*/ 277446 w 277446"/>
              <a:gd name="connsiteY12" fmla="*/ 144584 h 324338"/>
              <a:gd name="connsiteX13" fmla="*/ 277446 w 277446"/>
              <a:gd name="connsiteY13" fmla="*/ 7815 h 324338"/>
              <a:gd name="connsiteX14" fmla="*/ 82062 w 277446"/>
              <a:gd name="connsiteY14" fmla="*/ 0 h 324338"/>
              <a:gd name="connsiteX15" fmla="*/ 7816 w 277446"/>
              <a:gd name="connsiteY15" fmla="*/ 3907 h 3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7446" h="324338">
                <a:moveTo>
                  <a:pt x="7816" y="3907"/>
                </a:moveTo>
                <a:lnTo>
                  <a:pt x="7816" y="3907"/>
                </a:lnTo>
                <a:cubicBezTo>
                  <a:pt x="15631" y="19538"/>
                  <a:pt x="27024" y="33846"/>
                  <a:pt x="31262" y="50800"/>
                </a:cubicBezTo>
                <a:lnTo>
                  <a:pt x="35169" y="66431"/>
                </a:lnTo>
                <a:lnTo>
                  <a:pt x="35169" y="66431"/>
                </a:lnTo>
                <a:lnTo>
                  <a:pt x="7816" y="54707"/>
                </a:lnTo>
                <a:lnTo>
                  <a:pt x="0" y="171938"/>
                </a:lnTo>
                <a:lnTo>
                  <a:pt x="23446" y="277446"/>
                </a:lnTo>
                <a:lnTo>
                  <a:pt x="89877" y="324338"/>
                </a:lnTo>
                <a:lnTo>
                  <a:pt x="164123" y="324338"/>
                </a:lnTo>
                <a:lnTo>
                  <a:pt x="218831" y="316523"/>
                </a:lnTo>
                <a:lnTo>
                  <a:pt x="277446" y="261815"/>
                </a:lnTo>
                <a:lnTo>
                  <a:pt x="277446" y="144584"/>
                </a:lnTo>
                <a:lnTo>
                  <a:pt x="277446" y="7815"/>
                </a:lnTo>
                <a:lnTo>
                  <a:pt x="82062" y="0"/>
                </a:lnTo>
                <a:lnTo>
                  <a:pt x="7816" y="3907"/>
                </a:lnTo>
                <a:close/>
              </a:path>
            </a:pathLst>
          </a:custGeom>
          <a:solidFill>
            <a:srgbClr val="4BAB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2167F846-C90A-F105-53DF-2AAF5A679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6307834"/>
            <a:ext cx="1908053" cy="3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6B98DB-D836-2E79-C418-822A30FE15D4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textruta 10" descr="Agenda">
            <a:extLst>
              <a:ext uri="{FF2B5EF4-FFF2-40B4-BE49-F238E27FC236}">
                <a16:creationId xmlns:a16="http://schemas.microsoft.com/office/drawing/2014/main" id="{680046A0-BBBE-03F0-E898-2BF120E6F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4000">
                <a:solidFill>
                  <a:srgbClr val="39836C"/>
                </a:solidFill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96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F99D86E-8CB1-9ABC-9535-324E1A1FA787}"/>
              </a:ext>
            </a:extLst>
          </p:cNvPr>
          <p:cNvSpPr/>
          <p:nvPr/>
        </p:nvSpPr>
        <p:spPr>
          <a:xfrm rot="10800000">
            <a:off x="0" y="0"/>
            <a:ext cx="12192000" cy="5688013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8000">
                <a:srgbClr val="BDD7F2">
                  <a:alpha val="3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huvudrubrik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21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31">
            <a:extLst>
              <a:ext uri="{FF2B5EF4-FFF2-40B4-BE49-F238E27FC236}">
                <a16:creationId xmlns:a16="http://schemas.microsoft.com/office/drawing/2014/main" id="{EDCB8799-0FDE-4D9A-E893-2B9A43B52D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5833" b="63962"/>
          <a:stretch>
            <a:fillRect/>
          </a:stretch>
        </p:blipFill>
        <p:spPr bwMode="auto">
          <a:xfrm>
            <a:off x="0" y="5635625"/>
            <a:ext cx="12192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22693135-C513-9521-E4BF-B516169E955C}"/>
              </a:ext>
            </a:extLst>
          </p:cNvPr>
          <p:cNvSpPr txBox="1"/>
          <p:nvPr/>
        </p:nvSpPr>
        <p:spPr>
          <a:xfrm>
            <a:off x="10302875" y="6407150"/>
            <a:ext cx="17129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100" spc="80" dirty="0">
                <a:solidFill>
                  <a:schemeClr val="bg1"/>
                </a:solidFill>
                <a:latin typeface="+mn-lt"/>
              </a:rPr>
              <a:t>WWW.STRANGNAS.SE</a:t>
            </a:r>
          </a:p>
        </p:txBody>
      </p:sp>
      <p:pic>
        <p:nvPicPr>
          <p:cNvPr id="1028" name="Bildobjekt 33">
            <a:extLst>
              <a:ext uri="{FF2B5EF4-FFF2-40B4-BE49-F238E27FC236}">
                <a16:creationId xmlns:a16="http://schemas.microsoft.com/office/drawing/2014/main" id="{1AC450FE-C3BC-5924-AB7D-9C8F1B58D8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6269038"/>
            <a:ext cx="2008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Platshållare för rubrik 1">
            <a:extLst>
              <a:ext uri="{FF2B5EF4-FFF2-40B4-BE49-F238E27FC236}">
                <a16:creationId xmlns:a16="http://schemas.microsoft.com/office/drawing/2014/main" id="{9426EC3A-810A-EDB0-4F9C-DDD0A2499092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1554163" y="646113"/>
            <a:ext cx="91201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sp>
        <p:nvSpPr>
          <p:cNvPr id="1030" name="Platshållare för text 2">
            <a:extLst>
              <a:ext uri="{FF2B5EF4-FFF2-40B4-BE49-F238E27FC236}">
                <a16:creationId xmlns:a16="http://schemas.microsoft.com/office/drawing/2014/main" id="{4C45FDBC-9DCA-02FE-4B0B-8B4AEFD631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1554163" y="179070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8" r:id="rId3"/>
    <p:sldLayoutId id="2147483671" r:id="rId4"/>
    <p:sldLayoutId id="2147483676" r:id="rId5"/>
    <p:sldLayoutId id="2147483677" r:id="rId6"/>
    <p:sldLayoutId id="2147483672" r:id="rId7"/>
    <p:sldLayoutId id="2147483679" r:id="rId8"/>
    <p:sldLayoutId id="2147483670" r:id="rId9"/>
    <p:sldLayoutId id="2147483668" r:id="rId10"/>
    <p:sldLayoutId id="2147483664" r:id="rId11"/>
    <p:sldLayoutId id="2147483665" r:id="rId12"/>
    <p:sldLayoutId id="2147483666" r:id="rId13"/>
    <p:sldLayoutId id="2147483667" r:id="rId14"/>
    <p:sldLayoutId id="2147483674" r:id="rId15"/>
    <p:sldLayoutId id="2147483675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3983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39836C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983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ngnas.se/omsorg-och-hjalp/pengar-bidrag-och-ekonomi/riktat-stod-for-ungdomar/sommarkurs-vard-och-omsor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shorts/DpRa48E41iQ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oteborgsregionen.se/kunskapsbank/nyakarriarvagarialdreomsorgenskabidratillokadkompetens.5.1803745417f44c54940137cc.html" TargetMode="Externa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tjanster/bloggarfranskr/arbetsgivarbloggen/artiklar/demografiskaforandringarpaverkarvalfardenskompetensforsorjning.8190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12CA4F8-DEFD-D81A-F3E9-F75D26880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Kompetensförsörjning Äldreomsorgen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ABC7B3-7971-30AC-FAD0-FFA2A33FA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2024 och framåt</a:t>
            </a:r>
          </a:p>
        </p:txBody>
      </p:sp>
    </p:spTree>
    <p:extLst>
      <p:ext uri="{BB962C8B-B14F-4D97-AF65-F5344CB8AC3E}">
        <p14:creationId xmlns:p14="http://schemas.microsoft.com/office/powerpoint/2010/main" val="108714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F96666-DE00-9D9C-EB07-E561BC3E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Äldreomsorgslyftet Strängnäs kommun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EE186C-9852-79EB-14EC-2D706F98D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1790700"/>
            <a:ext cx="9120187" cy="3898900"/>
          </a:xfrm>
        </p:spPr>
        <p:txBody>
          <a:bodyPr/>
          <a:lstStyle/>
          <a:p>
            <a:r>
              <a:rPr lang="sv-SE" dirty="0"/>
              <a:t>Hösten 2024 påbörjades en satsning med att höja kompetensen och utbilda anställda till vårdbiträden. Men även andra specifika utbildningar inryms inom äldreomsorgslyftet.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Utbildning till vårdbiträde genomförs i samarbete med Vuxenutbildningen.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Medarbetare arbetar 50% och studerar 50% av sin tjänst med full lön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241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E3420-F5CC-66F1-D8EE-B225AE79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1144587"/>
          </a:xfrm>
        </p:spPr>
        <p:txBody>
          <a:bodyPr/>
          <a:lstStyle/>
          <a:p>
            <a:r>
              <a:rPr lang="sv-SE" sz="3600" dirty="0"/>
              <a:t>Fördelning utbildningssatsningar äldreomsorgslyftet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3DC2F4D-A21C-79B0-0B4E-145DB53EA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999461"/>
              </p:ext>
            </p:extLst>
          </p:nvPr>
        </p:nvGraphicFramePr>
        <p:xfrm>
          <a:off x="1554163" y="1790700"/>
          <a:ext cx="912018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062">
                  <a:extLst>
                    <a:ext uri="{9D8B030D-6E8A-4147-A177-3AD203B41FA5}">
                      <a16:colId xmlns:a16="http://schemas.microsoft.com/office/drawing/2014/main" val="679273481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3388737406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1574874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Utbildning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Förväntas klara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49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Vårdbiträde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2025/2026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41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Vårdbiträde + svenska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41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Undersköterska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2024/2025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71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Specialistundersköterska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 </a:t>
                      </a:r>
                      <a:r>
                        <a:rPr lang="sv-SE" dirty="0" err="1"/>
                        <a:t>st</a:t>
                      </a:r>
                      <a:r>
                        <a:rPr lang="sv-SE" dirty="0"/>
                        <a:t> klara 2024/ 3 </a:t>
                      </a:r>
                      <a:r>
                        <a:rPr lang="sv-SE" dirty="0" err="1"/>
                        <a:t>st</a:t>
                      </a:r>
                      <a:r>
                        <a:rPr lang="sv-SE" dirty="0"/>
                        <a:t>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2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Handledare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Hösten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85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Nationell ledarskapsutbildning för Chef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84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Totalt studerande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418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19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375259-23EF-86E4-692D-37B313F3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Autofit/>
          </a:bodyPr>
          <a:lstStyle/>
          <a:p>
            <a:r>
              <a:rPr lang="sv-SE" sz="3600" dirty="0"/>
              <a:t>Språksatsningar Äldreomsorgen Strängnäs kommun</a:t>
            </a:r>
          </a:p>
        </p:txBody>
      </p:sp>
      <p:graphicFrame>
        <p:nvGraphicFramePr>
          <p:cNvPr id="9" name="Platshållare för innehåll 2">
            <a:extLst>
              <a:ext uri="{FF2B5EF4-FFF2-40B4-BE49-F238E27FC236}">
                <a16:creationId xmlns:a16="http://schemas.microsoft.com/office/drawing/2014/main" id="{37103441-FA26-D14A-51BE-5B88EE054A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655139"/>
              </p:ext>
            </p:extLst>
          </p:nvPr>
        </p:nvGraphicFramePr>
        <p:xfrm>
          <a:off x="1554163" y="1790700"/>
          <a:ext cx="9120187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05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F66A11-19C0-1BE7-0ACC-8606DB54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645378"/>
            <a:ext cx="9084876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Sommarkurs 2025</a:t>
            </a:r>
          </a:p>
        </p:txBody>
      </p:sp>
      <p:pic>
        <p:nvPicPr>
          <p:cNvPr id="5" name="Bildobjekt 4" descr="Äldre och ungdom håller hand">
            <a:extLst>
              <a:ext uri="{FF2B5EF4-FFF2-40B4-BE49-F238E27FC236}">
                <a16:creationId xmlns:a16="http://schemas.microsoft.com/office/drawing/2014/main" id="{DA72C3F8-ABA7-AE27-EB76-06F661D2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" b="1"/>
          <a:stretch/>
        </p:blipFill>
        <p:spPr>
          <a:xfrm>
            <a:off x="1553564" y="1790700"/>
            <a:ext cx="4466238" cy="3276600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F00442-733B-2010-809D-BE3367C2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0700"/>
            <a:ext cx="5410200" cy="4533900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sv-SE" sz="2900" dirty="0"/>
              <a:t>Samarbete mellan Äldreomsorgen och Thomasgymnasiet </a:t>
            </a:r>
          </a:p>
          <a:p>
            <a:r>
              <a:rPr lang="sv-SE" sz="2900" dirty="0"/>
              <a:t>En kurs som riktar sig till elever som slutar 8:an</a:t>
            </a:r>
          </a:p>
          <a:p>
            <a:r>
              <a:rPr lang="sv-SE" sz="2900" dirty="0"/>
              <a:t>2 dagar teori och 2 dagar praktik, v.25</a:t>
            </a:r>
          </a:p>
          <a:p>
            <a:r>
              <a:rPr lang="sv-SE" sz="2900" dirty="0"/>
              <a:t>20 platser som utökades till 30 platser på grund av stort intresse</a:t>
            </a:r>
          </a:p>
          <a:p>
            <a:pPr>
              <a:lnSpc>
                <a:spcPct val="120000"/>
              </a:lnSpc>
            </a:pPr>
            <a:r>
              <a:rPr lang="sv-SE" sz="2900" dirty="0"/>
              <a:t>69 anmälningar (20250430 sista anmälningsdagen)</a:t>
            </a:r>
          </a:p>
          <a:p>
            <a:pPr marL="0" indent="0">
              <a:lnSpc>
                <a:spcPct val="120000"/>
              </a:lnSpc>
              <a:buNone/>
            </a:pPr>
            <a:endParaRPr lang="sv-SE" sz="2000" dirty="0">
              <a:hlinkClick r:id="rId3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2000" dirty="0">
                <a:hlinkClick r:id="rId3"/>
              </a:rPr>
              <a:t>https://www.strangnas.se/omsorg-och-hjalp/pengar-bidrag-och-ekonomi/riktat-stod-for-ungdomar/sommarkurs-vard-och-omsorg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sz="2000" dirty="0">
                <a:hlinkClick r:id="rId4"/>
              </a:rPr>
              <a:t>https://www.youtube.com/shorts/DpRa48E41iQ</a:t>
            </a: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5317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C6C367A-8A5E-6276-25EC-82170F2A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rmAutofit fontScale="90000"/>
          </a:bodyPr>
          <a:lstStyle/>
          <a:p>
            <a:r>
              <a:rPr lang="sv-SE" sz="3600" dirty="0"/>
              <a:t>Förstudie om resurs och kompetensförsörjning  äldreomsorgen 2022-2024 (</a:t>
            </a:r>
            <a:r>
              <a:rPr lang="sv-SE" sz="3600" dirty="0" err="1"/>
              <a:t>Thomasgården</a:t>
            </a:r>
            <a:r>
              <a:rPr lang="sv-SE" sz="1900" dirty="0"/>
              <a:t>)</a:t>
            </a:r>
            <a:br>
              <a:rPr lang="sv-SE" sz="1900" dirty="0"/>
            </a:br>
            <a:endParaRPr lang="sv-SE" sz="1900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9E2A2D-D5E2-3222-0850-0F009681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1524001"/>
            <a:ext cx="9120187" cy="4687886"/>
          </a:xfrm>
        </p:spPr>
        <p:txBody>
          <a:bodyPr wrap="square" anchor="t">
            <a:noAutofit/>
          </a:bodyPr>
          <a:lstStyle/>
          <a:p>
            <a:pPr marL="0" indent="0">
              <a:buNone/>
            </a:pPr>
            <a:r>
              <a:rPr lang="sv-SE" sz="1800" b="1" noProof="0" dirty="0"/>
              <a:t>Sammanfattning:</a:t>
            </a:r>
          </a:p>
          <a:p>
            <a:pPr marL="0" indent="0">
              <a:buNone/>
            </a:pPr>
            <a:r>
              <a:rPr lang="sv-SE" sz="1800" b="1" noProof="0" dirty="0"/>
              <a:t>Bakgrund: </a:t>
            </a:r>
            <a:r>
              <a:rPr lang="sv-SE" sz="1800" noProof="0" dirty="0"/>
              <a:t>Äldreomsorgen står inför ökade vårdbehov och kompetensbrist.</a:t>
            </a:r>
          </a:p>
          <a:p>
            <a:pPr marL="0" indent="0">
              <a:buNone/>
            </a:pPr>
            <a:r>
              <a:rPr lang="sv-SE" sz="1800" b="1" noProof="0" dirty="0"/>
              <a:t>Syfte: </a:t>
            </a:r>
            <a:r>
              <a:rPr lang="sv-SE" sz="1800" noProof="0" dirty="0"/>
              <a:t>Förbereda verksamheten för framtida utmaningar genom differentiering av arbetsuppgifter.</a:t>
            </a:r>
          </a:p>
          <a:p>
            <a:pPr marL="0" indent="0">
              <a:buNone/>
            </a:pPr>
            <a:r>
              <a:rPr lang="sv-SE" sz="1800" noProof="0" dirty="0"/>
              <a:t>Genomförande:</a:t>
            </a:r>
          </a:p>
          <a:p>
            <a:r>
              <a:rPr lang="sv-SE" sz="1800" noProof="0" dirty="0"/>
              <a:t>Kartlagt arbetsuppgifter och roller.</a:t>
            </a:r>
          </a:p>
          <a:p>
            <a:r>
              <a:rPr lang="sv-SE" sz="1800" noProof="0" dirty="0"/>
              <a:t>Införde ny roll 2024–biträde – för enklare insatser som ej kräver utbildning.</a:t>
            </a:r>
          </a:p>
          <a:p>
            <a:r>
              <a:rPr lang="sv-SE" sz="1800" noProof="0" dirty="0"/>
              <a:t>Testat planeringssystemet ,TES för bättre resursstyrning.</a:t>
            </a:r>
          </a:p>
          <a:p>
            <a:pPr marL="0" indent="0">
              <a:buNone/>
            </a:pPr>
            <a:r>
              <a:rPr lang="sv-SE" sz="1800" noProof="0" dirty="0"/>
              <a:t>Resultat:</a:t>
            </a:r>
          </a:p>
          <a:p>
            <a:r>
              <a:rPr lang="sv-SE" sz="1800" noProof="0" dirty="0"/>
              <a:t> Bättre matchning mellan uppgifter och kompetens.</a:t>
            </a:r>
          </a:p>
          <a:p>
            <a:r>
              <a:rPr lang="sv-SE" sz="1800" noProof="0" dirty="0"/>
              <a:t>Förbättrad struktur och tydlighet i arbetsfördelningen.</a:t>
            </a:r>
          </a:p>
          <a:p>
            <a:pPr marL="0" indent="0">
              <a:buNone/>
            </a:pPr>
            <a:r>
              <a:rPr lang="sv-SE" sz="1800" noProof="0" dirty="0"/>
              <a:t>Nästa steg: Projektet går vidare som pilot på två enheter under 2025.</a:t>
            </a:r>
          </a:p>
          <a:p>
            <a:pPr marL="0" indent="0">
              <a:buNone/>
            </a:pPr>
            <a:endParaRPr lang="sv-SE" sz="1800" noProof="0" dirty="0"/>
          </a:p>
        </p:txBody>
      </p:sp>
    </p:spTree>
    <p:extLst>
      <p:ext uri="{BB962C8B-B14F-4D97-AF65-F5344CB8AC3E}">
        <p14:creationId xmlns:p14="http://schemas.microsoft.com/office/powerpoint/2010/main" val="302690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FFD0C04-D29A-4F7C-A60E-DF893F80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 err="1"/>
              <a:t>Karriärvägsmodellen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400" dirty="0">
                <a:hlinkClick r:id="rId2"/>
              </a:rPr>
              <a:t>https://goteborgsregionen.se/kunskapsbank/nyakarriarvagarialdreomsorgenskabidratillokadkompetens.5.1803745417f44c54940137cc.html</a:t>
            </a:r>
            <a:br>
              <a:rPr lang="en-US" sz="1400" dirty="0"/>
            </a:br>
            <a:br>
              <a:rPr lang="en-US" dirty="0"/>
            </a:br>
            <a:endParaRPr lang="en-US" sz="1600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D5CC0B1-D5CD-45C8-7F72-6BDB02CB1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6935" y="1366838"/>
            <a:ext cx="7363147" cy="3360420"/>
          </a:xfrm>
          <a:noFill/>
        </p:spPr>
      </p:pic>
    </p:spTree>
    <p:extLst>
      <p:ext uri="{BB962C8B-B14F-4D97-AF65-F5344CB8AC3E}">
        <p14:creationId xmlns:p14="http://schemas.microsoft.com/office/powerpoint/2010/main" val="221473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18876-EEFC-D62C-8927-E533C21E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rmAutofit/>
          </a:bodyPr>
          <a:lstStyle/>
          <a:p>
            <a:r>
              <a:rPr lang="sv-SE" sz="3700" noProof="0" dirty="0"/>
              <a:t>Pilotprojekt Fördjupat uppdrag undersköterska</a:t>
            </a:r>
            <a:endParaRPr lang="sv-SE" sz="37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9E2E2-7108-07BC-3C27-933CCADA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1790700"/>
            <a:ext cx="9120187" cy="3401786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sv-SE" sz="2000" b="1" dirty="0"/>
              <a:t>Sammanfattning: </a:t>
            </a:r>
          </a:p>
          <a:p>
            <a:pPr marL="0" indent="0">
              <a:buNone/>
            </a:pPr>
            <a:r>
              <a:rPr lang="sv-SE" sz="1800" dirty="0"/>
              <a:t>Detta projekt syftar till att vidareutveckla och tydliggöra undersköterskans roll inom äldreomsorgen i Strängnäs kommun. Projektet är ett pilotprojekt som genomförs på två särskilda boenden och bygger vidare på tidigare förstudie om resurs- och kompetensförsörjning. </a:t>
            </a:r>
          </a:p>
          <a:p>
            <a:pPr marL="0" indent="0">
              <a:buNone/>
            </a:pPr>
            <a:r>
              <a:rPr lang="sv-SE" sz="1800" b="1" dirty="0"/>
              <a:t>Tre delmål omfattar: </a:t>
            </a:r>
          </a:p>
          <a:p>
            <a:r>
              <a:rPr lang="sv-SE" sz="1800" dirty="0"/>
              <a:t>kartläggning och bedömning av personalens nivå (bas/fördjupad), </a:t>
            </a:r>
          </a:p>
          <a:p>
            <a:r>
              <a:rPr lang="sv-SE" sz="1800" dirty="0"/>
              <a:t>strukturerad team-samverkan</a:t>
            </a:r>
          </a:p>
          <a:p>
            <a:r>
              <a:rPr lang="sv-SE" sz="1800" dirty="0"/>
              <a:t>utvärdering och plan för bred implementering. </a:t>
            </a:r>
          </a:p>
          <a:p>
            <a:pPr marL="0" indent="0">
              <a:buNone/>
            </a:pPr>
            <a:r>
              <a:rPr lang="sv-SE" sz="1800" dirty="0"/>
              <a:t>Förväntade effekter är ökad kvalitet, bättre kompetensmatchning och hållbarare arbetsfördelning.</a:t>
            </a:r>
          </a:p>
        </p:txBody>
      </p:sp>
    </p:spTree>
    <p:extLst>
      <p:ext uri="{BB962C8B-B14F-4D97-AF65-F5344CB8AC3E}">
        <p14:creationId xmlns:p14="http://schemas.microsoft.com/office/powerpoint/2010/main" val="3582060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1ABA9EE-E167-5634-C049-2AB19007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Projektmål med pilotprojektet</a:t>
            </a:r>
          </a:p>
        </p:txBody>
      </p:sp>
      <p:graphicFrame>
        <p:nvGraphicFramePr>
          <p:cNvPr id="8" name="Platshållare för innehåll 4">
            <a:extLst>
              <a:ext uri="{FF2B5EF4-FFF2-40B4-BE49-F238E27FC236}">
                <a16:creationId xmlns:a16="http://schemas.microsoft.com/office/drawing/2014/main" id="{51B3CF3F-72AA-958A-658B-566E57DB5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296993"/>
              </p:ext>
            </p:extLst>
          </p:nvPr>
        </p:nvGraphicFramePr>
        <p:xfrm>
          <a:off x="1554163" y="1790700"/>
          <a:ext cx="9120187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89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981B5-C1CB-84DA-1956-A4BD8F44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720725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Effektmål 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97BAD33A-946B-7A39-3853-0D8584CF3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89719"/>
              </p:ext>
            </p:extLst>
          </p:nvPr>
        </p:nvGraphicFramePr>
        <p:xfrm>
          <a:off x="1554163" y="1790700"/>
          <a:ext cx="9120187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37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22A401-F2A5-C115-A420-5A032857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TACK för att du tog dig tid att lyssna idag!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849C17-438E-177F-BBA1-6FEDB2A8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1491343"/>
            <a:ext cx="9120187" cy="424542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sv-SE" sz="2000" dirty="0"/>
              <a:t>”</a:t>
            </a:r>
            <a:r>
              <a:rPr lang="sv-SE" sz="2000" i="1" dirty="0"/>
              <a:t>Att arbeta i vård och omsorg ligger i topp när det gäller hur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meningsfullt medarbetarna tycker att deras arbete är. Tre av fyra som arbetar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i vård och omsorg anser att deras arbete är meningsfullt. Det är betydligt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fler än i de flesta andra yrken. Relationen till de äldre och upplevelsen av att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göra skillnad i deras liv lyfts fram som särskilt belönande. Även relationen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till kollegor är betydelsefull. För att behålla personal och locka fler till yrket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är det viktigt att uppmärksamma, värna om och förstärka de positiva sidorna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2000" i="1" dirty="0"/>
              <a:t>av att arbeta i äldreomsorgen. ” </a:t>
            </a:r>
            <a:r>
              <a:rPr lang="sv-SE" sz="1600" i="1" dirty="0"/>
              <a:t>(Socialstyrelsen -Personalen i  äldreomsorgen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1600" i="1" dirty="0"/>
              <a:t>Statistik och resultat från forskning och tillsyn).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28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A6D97EA-6B03-EA43-F2DA-7C0A4CA36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646113"/>
            <a:ext cx="9120187" cy="1008516"/>
          </a:xfrm>
        </p:spPr>
        <p:txBody>
          <a:bodyPr/>
          <a:lstStyle/>
          <a:p>
            <a:r>
              <a:rPr lang="sv-SE" sz="3600" dirty="0"/>
              <a:t>Demografiska förändringar påverkar välfärdens kompetensförsörjning</a:t>
            </a: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r>
              <a:rPr lang="sv-SE" sz="1600" dirty="0">
                <a:hlinkClick r:id="rId3"/>
              </a:rPr>
              <a:t>https://skr.se/skr/tjanster/bloggarfranskr/arbetsgivarbloggen/artiklar/demografiskaforandringarpaverkarvalfardenskompetensforsorjning.81909.html</a:t>
            </a:r>
            <a:br>
              <a:rPr lang="sv-SE" sz="1600" dirty="0"/>
            </a:br>
            <a:endParaRPr lang="en-US" sz="1600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4AD2FAB-8736-D492-D6BC-FE3452B58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66499" y="1790700"/>
            <a:ext cx="529551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9E5ABBF-A199-4D37-83FD-CEE68813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562" y="326572"/>
            <a:ext cx="9084876" cy="1039532"/>
          </a:xfrm>
        </p:spPr>
        <p:txBody>
          <a:bodyPr wrap="square" anchor="t">
            <a:normAutofit fontScale="90000"/>
          </a:bodyPr>
          <a:lstStyle/>
          <a:p>
            <a:r>
              <a:rPr lang="sv-SE" dirty="0"/>
              <a:t>Kompetensförsörjningsplan Äldreomsorgen Strängnäs kommun - nu och framåt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5447DB-8261-0958-B587-44CA4BFEF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562" y="1544320"/>
            <a:ext cx="5558438" cy="4668302"/>
          </a:xfrm>
        </p:spPr>
        <p:txBody>
          <a:bodyPr/>
          <a:lstStyle/>
          <a:p>
            <a:r>
              <a:rPr lang="sv-SE" sz="1800" noProof="0" dirty="0"/>
              <a:t>Kompetensförsörjningsplanen består av ”Här vill jag jobba!” </a:t>
            </a:r>
            <a:r>
              <a:rPr lang="sv-SE" sz="1800" dirty="0"/>
              <a:t>o</a:t>
            </a:r>
            <a:r>
              <a:rPr lang="sv-SE" sz="1800" noProof="0" dirty="0" err="1"/>
              <a:t>ch</a:t>
            </a:r>
            <a:r>
              <a:rPr lang="sv-SE" sz="1800" noProof="0" dirty="0"/>
              <a:t> utgår från strategin från ARUBA-perspektiven, med fokus på hur verksamheten arbetar för att vara en attraktiv arbetsgivare, hitta nya lösningar och skapa ett hållbart arbetsliv.</a:t>
            </a:r>
          </a:p>
          <a:p>
            <a:r>
              <a:rPr lang="sv-SE" sz="1800" noProof="0" dirty="0"/>
              <a:t>Aktiviteterna läggs in under det ARUBA- område. Kopplingen till SKR:s nio strategier för att möta kompetensutmaningen är vägledande och anges därför under respektive ARUBA- område som de relaterar till.</a:t>
            </a:r>
          </a:p>
          <a:p>
            <a:pPr marL="0" indent="0">
              <a:buNone/>
            </a:pPr>
            <a:r>
              <a:rPr lang="sv-SE" sz="1800" noProof="0" dirty="0"/>
              <a:t>A= Attrahera</a:t>
            </a:r>
          </a:p>
          <a:p>
            <a:pPr marL="0" indent="0">
              <a:buNone/>
            </a:pPr>
            <a:r>
              <a:rPr lang="sv-SE" sz="1800" dirty="0"/>
              <a:t>R= Rekrytera</a:t>
            </a:r>
          </a:p>
          <a:p>
            <a:pPr marL="0" indent="0">
              <a:buNone/>
            </a:pPr>
            <a:r>
              <a:rPr lang="sv-SE" sz="1800" noProof="0" dirty="0"/>
              <a:t>U= Utveckla</a:t>
            </a:r>
          </a:p>
          <a:p>
            <a:pPr marL="0" indent="0">
              <a:buNone/>
            </a:pPr>
            <a:r>
              <a:rPr lang="sv-SE" sz="1800" dirty="0"/>
              <a:t>B= Behålla</a:t>
            </a:r>
          </a:p>
          <a:p>
            <a:pPr marL="0" indent="0">
              <a:buNone/>
            </a:pPr>
            <a:r>
              <a:rPr lang="sv-SE" sz="1800" dirty="0"/>
              <a:t>A=Avsluta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A5ECDAD-C35C-4E21-4645-48F7E242CB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0200" y="1544320"/>
            <a:ext cx="4466238" cy="326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9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D3AF9B-CCC9-EF20-E78A-C1F89591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Attrahera/Rekrytera 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1DF299B3-95E3-6C0F-942E-7A5CB94A17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559170"/>
              </p:ext>
            </p:extLst>
          </p:nvPr>
        </p:nvGraphicFramePr>
        <p:xfrm>
          <a:off x="1554163" y="1366838"/>
          <a:ext cx="9120186" cy="4261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0062">
                  <a:extLst>
                    <a:ext uri="{9D8B030D-6E8A-4147-A177-3AD203B41FA5}">
                      <a16:colId xmlns:a16="http://schemas.microsoft.com/office/drawing/2014/main" val="1485034992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572040861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2452336127"/>
                    </a:ext>
                  </a:extLst>
                </a:gridCol>
              </a:tblGrid>
              <a:tr h="662947">
                <a:tc>
                  <a:txBody>
                    <a:bodyPr/>
                    <a:lstStyle/>
                    <a:p>
                      <a:r>
                        <a:rPr lang="sv-SE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Arbetssätt/ hur och vad ska göras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19633"/>
                  </a:ext>
                </a:extLst>
              </a:tr>
              <a:tr h="662947">
                <a:tc>
                  <a:txBody>
                    <a:bodyPr/>
                    <a:lstStyle/>
                    <a:p>
                      <a:r>
                        <a:rPr lang="sv-SE" b="1" dirty="0"/>
                        <a:t>Marknadsföra Äldreomsorgen samt Rekrytering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Skapa karriärvägar inom äldreomsorgen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Öka attraktiviteten för kommunala äldreomsorgen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69160"/>
                  </a:ext>
                </a:extLst>
              </a:tr>
              <a:tr h="662947">
                <a:tc>
                  <a:txBody>
                    <a:bodyPr/>
                    <a:lstStyle/>
                    <a:p>
                      <a:r>
                        <a:rPr lang="sv-SE" b="1" dirty="0"/>
                        <a:t>Rekrytering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Ta emot VBL studenter från högskola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Få intresse att arbeta som exempelvis handläggare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68654"/>
                  </a:ext>
                </a:extLst>
              </a:tr>
              <a:tr h="662947">
                <a:tc>
                  <a:txBody>
                    <a:bodyPr/>
                    <a:lstStyle/>
                    <a:p>
                      <a:r>
                        <a:rPr lang="sv-SE" b="1" dirty="0"/>
                        <a:t>Marknadsföra Äldreomsorgen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Sommarkurs 8:e klassare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Öka antalet sökande till vård- och omsorgsprogrammet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104976"/>
                  </a:ext>
                </a:extLst>
              </a:tr>
              <a:tr h="662947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Delta på mässor för gymnasieval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Öka antalet sökande till vård- och omsorgsprogrammet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982169"/>
                  </a:ext>
                </a:extLst>
              </a:tr>
              <a:tr h="947068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Anordna en dag där ÄO bjuder in elever från nian, med fokus V&amp;O. Samarbete med UK.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Att skapa nyfikenhet samt intresse för att arbeta inom 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6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14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36460F-53F4-2010-388A-E06ED890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274321"/>
            <a:ext cx="9120187" cy="609599"/>
          </a:xfrm>
        </p:spPr>
        <p:txBody>
          <a:bodyPr/>
          <a:lstStyle/>
          <a:p>
            <a:r>
              <a:rPr lang="sv-SE" dirty="0"/>
              <a:t>Utveckla/Behålla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B0A5145-271D-817A-988F-F06755396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09688"/>
              </p:ext>
            </p:extLst>
          </p:nvPr>
        </p:nvGraphicFramePr>
        <p:xfrm>
          <a:off x="1554163" y="883920"/>
          <a:ext cx="9120186" cy="49479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0062">
                  <a:extLst>
                    <a:ext uri="{9D8B030D-6E8A-4147-A177-3AD203B41FA5}">
                      <a16:colId xmlns:a16="http://schemas.microsoft.com/office/drawing/2014/main" val="3147093595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1018017913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1603565740"/>
                    </a:ext>
                  </a:extLst>
                </a:gridCol>
              </a:tblGrid>
              <a:tr h="641397">
                <a:tc>
                  <a:txBody>
                    <a:bodyPr/>
                    <a:lstStyle/>
                    <a:p>
                      <a:r>
                        <a:rPr lang="sv-SE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Arbetssätt/hur och va ska göras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23013"/>
                  </a:ext>
                </a:extLst>
              </a:tr>
              <a:tr h="1191166">
                <a:tc>
                  <a:txBody>
                    <a:bodyPr/>
                    <a:lstStyle/>
                    <a:p>
                      <a:r>
                        <a:rPr lang="sv-SE" b="1" dirty="0"/>
                        <a:t>Utveckla äldreomsorgen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Differentiering av arbetsuppgifter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Öka attraktivitet samt möjlighet till karriärvägar inom ÄO. Öka status på </a:t>
                      </a:r>
                      <a:r>
                        <a:rPr lang="sv-SE" dirty="0" err="1"/>
                        <a:t>Usk</a:t>
                      </a:r>
                      <a:r>
                        <a:rPr lang="sv-SE" dirty="0"/>
                        <a:t>-tjänster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3982"/>
                  </a:ext>
                </a:extLst>
              </a:tr>
              <a:tr h="641397">
                <a:tc>
                  <a:txBody>
                    <a:bodyPr/>
                    <a:lstStyle/>
                    <a:p>
                      <a:r>
                        <a:rPr lang="sv-SE" b="1" dirty="0"/>
                        <a:t>Äldreomsorgslyftet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Höja kompetensen vårdbiträde och </a:t>
                      </a:r>
                      <a:r>
                        <a:rPr lang="sv-SE" dirty="0" err="1"/>
                        <a:t>usk</a:t>
                      </a:r>
                      <a:r>
                        <a:rPr lang="sv-S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Höja kompetensen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50808"/>
                  </a:ext>
                </a:extLst>
              </a:tr>
              <a:tr h="916282">
                <a:tc>
                  <a:txBody>
                    <a:bodyPr/>
                    <a:lstStyle/>
                    <a:p>
                      <a:r>
                        <a:rPr lang="sv-SE" b="1" dirty="0"/>
                        <a:t>Vård och omsorgscollege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Utbildningsinsatser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Utbildningskontoret kan ha riktade utbildningsinsatser för ex språkutbildning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63072"/>
                  </a:ext>
                </a:extLst>
              </a:tr>
              <a:tr h="641397"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Praktikplatser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Säkerställa att elever får en bra APL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86313"/>
                  </a:ext>
                </a:extLst>
              </a:tr>
              <a:tr h="916282">
                <a:tc>
                  <a:txBody>
                    <a:bodyPr/>
                    <a:lstStyle/>
                    <a:p>
                      <a:r>
                        <a:rPr lang="sv-SE" b="1" dirty="0"/>
                        <a:t>Utveckla ÄO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Utveckla äldreomsorgen med hjälp av andra kommuner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Delger varandra mellan kommuner om positiva insatser. Nätverk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69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1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ADCE-860B-0DA2-DA44-5B2FEEC0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4BA2D-F6BF-32BF-896E-DAEE7496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274321"/>
            <a:ext cx="9120187" cy="609599"/>
          </a:xfrm>
        </p:spPr>
        <p:txBody>
          <a:bodyPr/>
          <a:lstStyle/>
          <a:p>
            <a:r>
              <a:rPr lang="sv-SE" dirty="0"/>
              <a:t>Utveckla/Behålla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1561F558-B8E3-B3D3-F9BB-1498A8FB9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285276"/>
              </p:ext>
            </p:extLst>
          </p:nvPr>
        </p:nvGraphicFramePr>
        <p:xfrm>
          <a:off x="518161" y="883921"/>
          <a:ext cx="11144451" cy="50458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14817">
                  <a:extLst>
                    <a:ext uri="{9D8B030D-6E8A-4147-A177-3AD203B41FA5}">
                      <a16:colId xmlns:a16="http://schemas.microsoft.com/office/drawing/2014/main" val="3147093595"/>
                    </a:ext>
                  </a:extLst>
                </a:gridCol>
                <a:gridCol w="3714817">
                  <a:extLst>
                    <a:ext uri="{9D8B030D-6E8A-4147-A177-3AD203B41FA5}">
                      <a16:colId xmlns:a16="http://schemas.microsoft.com/office/drawing/2014/main" val="1018017913"/>
                    </a:ext>
                  </a:extLst>
                </a:gridCol>
                <a:gridCol w="3714817">
                  <a:extLst>
                    <a:ext uri="{9D8B030D-6E8A-4147-A177-3AD203B41FA5}">
                      <a16:colId xmlns:a16="http://schemas.microsoft.com/office/drawing/2014/main" val="1603565740"/>
                    </a:ext>
                  </a:extLst>
                </a:gridCol>
              </a:tblGrid>
              <a:tr h="549015">
                <a:tc>
                  <a:txBody>
                    <a:bodyPr/>
                    <a:lstStyle/>
                    <a:p>
                      <a:r>
                        <a:rPr lang="sv-SE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Arbetssätt/hur och vad ska göras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23013"/>
                  </a:ext>
                </a:extLst>
              </a:tr>
              <a:tr h="1437437">
                <a:tc>
                  <a:txBody>
                    <a:bodyPr/>
                    <a:lstStyle/>
                    <a:p>
                      <a:r>
                        <a:rPr lang="sv-SE" b="1" dirty="0"/>
                        <a:t>Introduktion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 nyanställda inom verksamhetsområdet ÄO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Utveckla utbildningsportalen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Säkerställa att introduktion blir en bra start för nya medarbetare genom att använd den handlingsplan för introduktion för nyanställda med checklista.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3982"/>
                  </a:ext>
                </a:extLst>
              </a:tr>
              <a:tr h="888510">
                <a:tc>
                  <a:txBody>
                    <a:bodyPr/>
                    <a:lstStyle/>
                    <a:p>
                      <a:r>
                        <a:rPr lang="sv-SE" b="1" dirty="0"/>
                        <a:t>Introduktion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 sommarvikarier. Gemensamma träffar för sommarvikarier SÄBO och HTJ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Säkerställa att introduktionen blir en bra början för den nyanställde.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50808"/>
                  </a:ext>
                </a:extLst>
              </a:tr>
              <a:tr h="867088">
                <a:tc>
                  <a:txBody>
                    <a:bodyPr/>
                    <a:lstStyle/>
                    <a:p>
                      <a:r>
                        <a:rPr lang="sv-SE" b="1" dirty="0"/>
                        <a:t>Attrahera till att arbeta mer och längre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65 + kan gå ner i tid för att arbeta längre 80-90-100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Ge möjlighet till att flera kan och orkar arbeta längre inom 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63072"/>
                  </a:ext>
                </a:extLst>
              </a:tr>
              <a:tr h="1252315">
                <a:tc>
                  <a:txBody>
                    <a:bodyPr/>
                    <a:lstStyle/>
                    <a:p>
                      <a:r>
                        <a:rPr lang="sv-SE" b="1" dirty="0"/>
                        <a:t>Enkät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Inhämta vad 65+ tycker och önskar om framtidensäldreomsorg som ett led i att förändra vårt arbetssätt inom ÄO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På sikt attrahera att arbeta inom ÄO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8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80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9E426-32DB-2ADD-175A-E3E16A847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AFA44C-8241-5CB9-C816-D13F5825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63" y="274321"/>
            <a:ext cx="9120187" cy="609599"/>
          </a:xfrm>
        </p:spPr>
        <p:txBody>
          <a:bodyPr/>
          <a:lstStyle/>
          <a:p>
            <a:r>
              <a:rPr lang="sv-SE" dirty="0"/>
              <a:t>Utveckla/Behålla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857AFD9E-4E8C-5B69-1902-FC8B31979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483122"/>
              </p:ext>
            </p:extLst>
          </p:nvPr>
        </p:nvGraphicFramePr>
        <p:xfrm>
          <a:off x="1556084" y="883920"/>
          <a:ext cx="9118265" cy="4351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8141">
                  <a:extLst>
                    <a:ext uri="{9D8B030D-6E8A-4147-A177-3AD203B41FA5}">
                      <a16:colId xmlns:a16="http://schemas.microsoft.com/office/drawing/2014/main" val="3147093595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1018017913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1603565740"/>
                    </a:ext>
                  </a:extLst>
                </a:gridCol>
              </a:tblGrid>
              <a:tr h="688206">
                <a:tc>
                  <a:txBody>
                    <a:bodyPr/>
                    <a:lstStyle/>
                    <a:p>
                      <a:r>
                        <a:rPr lang="sv-SE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Arbetssätt/hur och va ska göras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23013"/>
                  </a:ext>
                </a:extLst>
              </a:tr>
              <a:tr h="1191166">
                <a:tc>
                  <a:txBody>
                    <a:bodyPr/>
                    <a:lstStyle/>
                    <a:p>
                      <a:r>
                        <a:rPr lang="sv-SE" b="1" dirty="0"/>
                        <a:t>Kompetenssatsningar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Språkombudsutbildningar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Färbättra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sprpkkunskaper</a:t>
                      </a:r>
                      <a:r>
                        <a:rPr lang="sv-SE" dirty="0"/>
                        <a:t>. Samarbete med vård och omsorgscollage.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3982"/>
                  </a:ext>
                </a:extLst>
              </a:tr>
              <a:tr h="641397">
                <a:tc>
                  <a:txBody>
                    <a:bodyPr/>
                    <a:lstStyle/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Delegeringsprov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Öka den medicinska kunskapen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50808"/>
                  </a:ext>
                </a:extLst>
              </a:tr>
              <a:tr h="916282">
                <a:tc>
                  <a:txBody>
                    <a:bodyPr/>
                    <a:lstStyle/>
                    <a:p>
                      <a:r>
                        <a:rPr lang="sv-SE" b="1" dirty="0"/>
                        <a:t>Attrahera till att arbeta mer och längre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65 + kan gå ner i tid för att arbeta längre</a:t>
                      </a:r>
                    </a:p>
                    <a:p>
                      <a:r>
                        <a:rPr lang="sv-SE" dirty="0"/>
                        <a:t>80-90-100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Ge möjlighet till att flera kan och orkar arbeta längre inom 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63072"/>
                  </a:ext>
                </a:extLst>
              </a:tr>
              <a:tr h="641397">
                <a:tc>
                  <a:txBody>
                    <a:bodyPr/>
                    <a:lstStyle/>
                    <a:p>
                      <a:r>
                        <a:rPr lang="sv-SE" b="1" dirty="0"/>
                        <a:t>Enkät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Inhämta vad de yngre tänker om deras framtida arbete inom 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På sikt attrahera att arbeta inom ÄO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58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85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B876C-C120-713B-98AD-F81D51E8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Avsluta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79D17AF5-D2F8-1A71-27A0-E69D1D43E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63918"/>
              </p:ext>
            </p:extLst>
          </p:nvPr>
        </p:nvGraphicFramePr>
        <p:xfrm>
          <a:off x="1554163" y="1806742"/>
          <a:ext cx="9120186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0062">
                  <a:extLst>
                    <a:ext uri="{9D8B030D-6E8A-4147-A177-3AD203B41FA5}">
                      <a16:colId xmlns:a16="http://schemas.microsoft.com/office/drawing/2014/main" val="1504713203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3456769935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2994711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Arbetssätt/hur och vad ska göras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Syfte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12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Avslutssamtal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Information kring avslutssamtal och vem som håller i dem och genomföra dem på alla nivåer.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Inhämta information både det som är bra och få in synpunkter med områden som kan förbättras.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2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4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6E54FC-537A-33D6-0425-F735B41C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Äldreomsorglyftet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D8F15E-73BA-1D3E-60CE-41D59EE6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163" y="1366838"/>
            <a:ext cx="9120187" cy="4678362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Syfte</a:t>
            </a:r>
          </a:p>
          <a:p>
            <a:r>
              <a:rPr lang="sv-SE" dirty="0"/>
              <a:t>Äldreomsorgslyftet är en av regeringens satsningar inom vård och omsorg i spåren av covid-19. Lyftet ska ge förutsättningar att höja kompetensen för äldreomsorgens medarbetare genom utbildning på betald arbetstid till undersköterska, vårdbiträde eller specialistundersköterska.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Äldreomsorgslyftet ska stärka kompetensen inom kommunalt finansierad vård och omsorg om äldre genom att ge ny och befintlig personal möjlighet att utbilda sig på arbetstid.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41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trängnäs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6579"/>
      </a:accent1>
      <a:accent2>
        <a:srgbClr val="FFB60F"/>
      </a:accent2>
      <a:accent3>
        <a:srgbClr val="006544"/>
      </a:accent3>
      <a:accent4>
        <a:srgbClr val="33C1D4"/>
      </a:accent4>
      <a:accent5>
        <a:srgbClr val="AC1A2F"/>
      </a:accent5>
      <a:accent6>
        <a:srgbClr val="F9AA7B"/>
      </a:accent6>
      <a:hlink>
        <a:srgbClr val="0563C1"/>
      </a:hlink>
      <a:folHlink>
        <a:srgbClr val="954F72"/>
      </a:folHlink>
    </a:clrScheme>
    <a:fontScheme name="Strängnä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ängnäs kommun presentation mall 2024.pptx" id="{63862FBD-C7D6-4F60-B36C-033DCBD7DB01}" vid="{08E7B1F8-4CE1-494A-9392-B244BCB2DF0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Strängnäs kommun</Template>
  <TotalTime>4337</TotalTime>
  <Words>1347</Words>
  <Application>Microsoft Office PowerPoint</Application>
  <PresentationFormat>Bredbild</PresentationFormat>
  <Paragraphs>181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Office-tema</vt:lpstr>
      <vt:lpstr>Kompetensförsörjning Äldreomsorgen </vt:lpstr>
      <vt:lpstr>Demografiska förändringar påverkar välfärdens kompetensförsörjning        https://skr.se/skr/tjanster/bloggarfranskr/arbetsgivarbloggen/artiklar/demografiskaforandringarpaverkarvalfardenskompetensforsorjning.81909.html </vt:lpstr>
      <vt:lpstr>Kompetensförsörjningsplan Äldreomsorgen Strängnäs kommun - nu och framåt </vt:lpstr>
      <vt:lpstr>Attrahera/Rekrytera </vt:lpstr>
      <vt:lpstr>Utveckla/Behålla</vt:lpstr>
      <vt:lpstr>Utveckla/Behålla</vt:lpstr>
      <vt:lpstr>Utveckla/Behålla</vt:lpstr>
      <vt:lpstr>Avsluta </vt:lpstr>
      <vt:lpstr>Äldreomsorglyftet </vt:lpstr>
      <vt:lpstr>Äldreomsorgslyftet Strängnäs kommun</vt:lpstr>
      <vt:lpstr>Fördelning utbildningssatsningar äldreomsorgslyftet </vt:lpstr>
      <vt:lpstr>Språksatsningar Äldreomsorgen Strängnäs kommun</vt:lpstr>
      <vt:lpstr>Sommarkurs 2025</vt:lpstr>
      <vt:lpstr>Förstudie om resurs och kompetensförsörjning  äldreomsorgen 2022-2024 (Thomasgården) </vt:lpstr>
      <vt:lpstr>Karriärvägsmodellen       https://goteborgsregionen.se/kunskapsbank/nyakarriarvagarialdreomsorgenskabidratillokadkompetens.5.1803745417f44c54940137cc.html  </vt:lpstr>
      <vt:lpstr>Pilotprojekt Fördjupat uppdrag undersköterska</vt:lpstr>
      <vt:lpstr>Projektmål med pilotprojektet</vt:lpstr>
      <vt:lpstr>Effektmål </vt:lpstr>
      <vt:lpstr>TACK för att du tog dig tid att lyssna idag!</vt:lpstr>
    </vt:vector>
  </TitlesOfParts>
  <Company>Strangnas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Lindroos</dc:creator>
  <cp:lastModifiedBy>Anna Arnerdal</cp:lastModifiedBy>
  <cp:revision>2</cp:revision>
  <dcterms:created xsi:type="dcterms:W3CDTF">2025-04-29T16:22:56Z</dcterms:created>
  <dcterms:modified xsi:type="dcterms:W3CDTF">2025-05-05T11:28:21Z</dcterms:modified>
</cp:coreProperties>
</file>