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72" r:id="rId5"/>
    <p:sldId id="263" r:id="rId6"/>
    <p:sldId id="273" r:id="rId7"/>
    <p:sldId id="265" r:id="rId8"/>
    <p:sldId id="266" r:id="rId9"/>
    <p:sldId id="274" r:id="rId10"/>
    <p:sldId id="268" r:id="rId11"/>
    <p:sldId id="280" r:id="rId12"/>
    <p:sldId id="276" r:id="rId13"/>
    <p:sldId id="281" r:id="rId14"/>
    <p:sldId id="282" r:id="rId15"/>
    <p:sldId id="283" r:id="rId16"/>
    <p:sldId id="269" r:id="rId17"/>
    <p:sldId id="284" r:id="rId18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lie Pålsson" initials="NP" lastIdx="42" clrIdx="0">
    <p:extLst>
      <p:ext uri="{19B8F6BF-5375-455C-9EA6-DF929625EA0E}">
        <p15:presenceInfo xmlns:p15="http://schemas.microsoft.com/office/powerpoint/2012/main" userId="Nathalie Påls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3333FF"/>
    <a:srgbClr val="E6E6E6"/>
    <a:srgbClr val="3366FF"/>
    <a:srgbClr val="3399FF"/>
    <a:srgbClr val="6699FF"/>
    <a:srgbClr val="99CCFF"/>
    <a:srgbClr val="66CCFF"/>
    <a:srgbClr val="CCFF33"/>
    <a:srgbClr val="E1F2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86602" autoAdjust="0"/>
  </p:normalViewPr>
  <p:slideViewPr>
    <p:cSldViewPr>
      <p:cViewPr varScale="1">
        <p:scale>
          <a:sx n="54" d="100"/>
          <a:sy n="54" d="100"/>
        </p:scale>
        <p:origin x="16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6A9B1-8BFB-4AFE-A709-5DA3EEAE606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C52D5F0D-3D1B-4DD6-ACF0-60A47368C50E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sv-SE" b="1" dirty="0"/>
            <a:t>Malmö för alla</a:t>
          </a:r>
        </a:p>
      </dgm:t>
    </dgm:pt>
    <dgm:pt modelId="{6A5BB859-66F8-4AD3-AE2E-F7865A992C57}" type="parTrans" cxnId="{04C34919-4301-483E-8384-E3103E7F99E1}">
      <dgm:prSet/>
      <dgm:spPr/>
      <dgm:t>
        <a:bodyPr/>
        <a:lstStyle/>
        <a:p>
          <a:endParaRPr lang="sv-SE"/>
        </a:p>
      </dgm:t>
    </dgm:pt>
    <dgm:pt modelId="{BA6C78B1-0D1D-464E-807F-56A98FADBC78}" type="sibTrans" cxnId="{04C34919-4301-483E-8384-E3103E7F99E1}">
      <dgm:prSet/>
      <dgm:spPr/>
      <dgm:t>
        <a:bodyPr/>
        <a:lstStyle/>
        <a:p>
          <a:endParaRPr lang="sv-SE"/>
        </a:p>
      </dgm:t>
    </dgm:pt>
    <dgm:pt modelId="{EF18CD78-5452-4CA4-BC3E-037B30F67B2F}">
      <dgm:prSet phldrT="[Text]"/>
      <dgm:spPr>
        <a:solidFill>
          <a:schemeClr val="tx1"/>
        </a:solidFill>
      </dgm:spPr>
      <dgm:t>
        <a:bodyPr/>
        <a:lstStyle/>
        <a:p>
          <a:r>
            <a:rPr lang="sv-SE" b="1" dirty="0"/>
            <a:t>Fysisk</a:t>
          </a:r>
        </a:p>
      </dgm:t>
    </dgm:pt>
    <dgm:pt modelId="{68D65477-EE17-45CD-9350-6E4C9BAD95E5}" type="parTrans" cxnId="{7F0663BF-1B05-4D5D-8AA8-A9D29E80BF7D}">
      <dgm:prSet/>
      <dgm:spPr>
        <a:solidFill>
          <a:srgbClr val="FFC000"/>
        </a:solidFill>
      </dgm:spPr>
      <dgm:t>
        <a:bodyPr/>
        <a:lstStyle/>
        <a:p>
          <a:endParaRPr lang="sv-SE"/>
        </a:p>
      </dgm:t>
    </dgm:pt>
    <dgm:pt modelId="{813B50C9-CD1E-47BE-8D6E-3A8181F34AB0}" type="sibTrans" cxnId="{7F0663BF-1B05-4D5D-8AA8-A9D29E80BF7D}">
      <dgm:prSet/>
      <dgm:spPr/>
      <dgm:t>
        <a:bodyPr/>
        <a:lstStyle/>
        <a:p>
          <a:endParaRPr lang="sv-SE"/>
        </a:p>
      </dgm:t>
    </dgm:pt>
    <dgm:pt modelId="{7F23243C-7C4E-4914-B546-FE9F07D4489B}">
      <dgm:prSet phldrT="[Text]"/>
      <dgm:spPr>
        <a:solidFill>
          <a:srgbClr val="7030A0"/>
        </a:solidFill>
      </dgm:spPr>
      <dgm:t>
        <a:bodyPr/>
        <a:lstStyle/>
        <a:p>
          <a:r>
            <a:rPr lang="sv-SE" b="1" dirty="0"/>
            <a:t>Kognitiv</a:t>
          </a:r>
        </a:p>
      </dgm:t>
    </dgm:pt>
    <dgm:pt modelId="{805DB164-CF8E-4CD1-B369-44402C949356}" type="parTrans" cxnId="{4B287764-CBA0-4852-AE5C-32F4C0EE1DB2}">
      <dgm:prSet/>
      <dgm:spPr>
        <a:solidFill>
          <a:srgbClr val="FFC000"/>
        </a:solidFill>
      </dgm:spPr>
      <dgm:t>
        <a:bodyPr/>
        <a:lstStyle/>
        <a:p>
          <a:endParaRPr lang="sv-SE"/>
        </a:p>
      </dgm:t>
    </dgm:pt>
    <dgm:pt modelId="{F6DDE1E3-CC1E-4AC8-852B-FCC32E527B98}" type="sibTrans" cxnId="{4B287764-CBA0-4852-AE5C-32F4C0EE1DB2}">
      <dgm:prSet/>
      <dgm:spPr/>
      <dgm:t>
        <a:bodyPr/>
        <a:lstStyle/>
        <a:p>
          <a:endParaRPr lang="sv-SE"/>
        </a:p>
      </dgm:t>
    </dgm:pt>
    <dgm:pt modelId="{C217C2C1-3F83-4273-A76C-B6F3F99EEA7C}">
      <dgm:prSet phldrT="[Text]"/>
      <dgm:spPr>
        <a:solidFill>
          <a:srgbClr val="FF0000"/>
        </a:solidFill>
      </dgm:spPr>
      <dgm:t>
        <a:bodyPr/>
        <a:lstStyle/>
        <a:p>
          <a:r>
            <a:rPr lang="sv-SE" b="1" dirty="0"/>
            <a:t>Informativ</a:t>
          </a:r>
        </a:p>
      </dgm:t>
    </dgm:pt>
    <dgm:pt modelId="{37BE4CDF-863A-4B98-BB81-6CED2BF29E14}" type="parTrans" cxnId="{EA227454-2287-4139-BB03-12D09A9B58B8}">
      <dgm:prSet/>
      <dgm:spPr>
        <a:solidFill>
          <a:srgbClr val="FFC000"/>
        </a:solidFill>
      </dgm:spPr>
      <dgm:t>
        <a:bodyPr/>
        <a:lstStyle/>
        <a:p>
          <a:endParaRPr lang="sv-SE"/>
        </a:p>
      </dgm:t>
    </dgm:pt>
    <dgm:pt modelId="{CD29E84D-F015-42E7-88FE-0A5130E91DA8}" type="sibTrans" cxnId="{EA227454-2287-4139-BB03-12D09A9B58B8}">
      <dgm:prSet/>
      <dgm:spPr/>
      <dgm:t>
        <a:bodyPr/>
        <a:lstStyle/>
        <a:p>
          <a:endParaRPr lang="sv-SE"/>
        </a:p>
      </dgm:t>
    </dgm:pt>
    <dgm:pt modelId="{2C16093A-C3B9-4C59-B797-EB29FB3C8983}">
      <dgm:prSet/>
      <dgm:spPr>
        <a:solidFill>
          <a:srgbClr val="00B050"/>
        </a:solidFill>
      </dgm:spPr>
      <dgm:t>
        <a:bodyPr/>
        <a:lstStyle/>
        <a:p>
          <a:r>
            <a:rPr lang="sv-SE" b="1" dirty="0"/>
            <a:t>Kommunikativ</a:t>
          </a:r>
        </a:p>
      </dgm:t>
    </dgm:pt>
    <dgm:pt modelId="{7FE71764-9D85-44AF-9705-EE5BFB282A6F}" type="parTrans" cxnId="{43E70A48-660D-4541-B154-1DD2DEA4EC06}">
      <dgm:prSet/>
      <dgm:spPr>
        <a:solidFill>
          <a:srgbClr val="FFC000"/>
        </a:solidFill>
      </dgm:spPr>
      <dgm:t>
        <a:bodyPr/>
        <a:lstStyle/>
        <a:p>
          <a:endParaRPr lang="sv-SE"/>
        </a:p>
      </dgm:t>
    </dgm:pt>
    <dgm:pt modelId="{BBCB450D-1114-4F79-8351-D0A26A0C2D48}" type="sibTrans" cxnId="{43E70A48-660D-4541-B154-1DD2DEA4EC06}">
      <dgm:prSet/>
      <dgm:spPr/>
      <dgm:t>
        <a:bodyPr/>
        <a:lstStyle/>
        <a:p>
          <a:endParaRPr lang="sv-SE"/>
        </a:p>
      </dgm:t>
    </dgm:pt>
    <dgm:pt modelId="{DE5AF517-C0BF-4E10-8335-75BFE39626E5}">
      <dgm:prSet/>
      <dgm:spPr>
        <a:solidFill>
          <a:srgbClr val="3333FF"/>
        </a:solidFill>
      </dgm:spPr>
      <dgm:t>
        <a:bodyPr/>
        <a:lstStyle/>
        <a:p>
          <a:r>
            <a:rPr lang="sv-SE" b="1" dirty="0"/>
            <a:t>Psykosocial</a:t>
          </a:r>
        </a:p>
      </dgm:t>
    </dgm:pt>
    <dgm:pt modelId="{1A895FFF-94C4-4F21-AFCF-CC93670EBAC9}" type="parTrans" cxnId="{C5B54905-C36B-4E18-A4D1-E86A1CF028A4}">
      <dgm:prSet/>
      <dgm:spPr>
        <a:solidFill>
          <a:srgbClr val="FFC000"/>
        </a:solidFill>
      </dgm:spPr>
      <dgm:t>
        <a:bodyPr/>
        <a:lstStyle/>
        <a:p>
          <a:endParaRPr lang="sv-SE"/>
        </a:p>
      </dgm:t>
    </dgm:pt>
    <dgm:pt modelId="{038C58A3-019C-4AB9-B17D-01DE4224880B}" type="sibTrans" cxnId="{C5B54905-C36B-4E18-A4D1-E86A1CF028A4}">
      <dgm:prSet/>
      <dgm:spPr/>
      <dgm:t>
        <a:bodyPr/>
        <a:lstStyle/>
        <a:p>
          <a:endParaRPr lang="sv-SE"/>
        </a:p>
      </dgm:t>
    </dgm:pt>
    <dgm:pt modelId="{C406DEF3-F09F-402E-B271-ACFF603A2FAA}" type="pres">
      <dgm:prSet presAssocID="{2E06A9B1-8BFB-4AFE-A709-5DA3EEAE606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3BE5632-830B-41DC-90AF-38399CD8E8A8}" type="pres">
      <dgm:prSet presAssocID="{C52D5F0D-3D1B-4DD6-ACF0-60A47368C50E}" presName="centerShape" presStyleLbl="node0" presStyleIdx="0" presStyleCnt="1"/>
      <dgm:spPr/>
    </dgm:pt>
    <dgm:pt modelId="{F2006079-233B-4F4C-994D-4072F9D3636E}" type="pres">
      <dgm:prSet presAssocID="{68D65477-EE17-45CD-9350-6E4C9BAD95E5}" presName="parTrans" presStyleLbl="bgSibTrans2D1" presStyleIdx="0" presStyleCnt="5"/>
      <dgm:spPr/>
    </dgm:pt>
    <dgm:pt modelId="{CD223F7C-3E7E-4114-AA79-DD67B4D4B6A9}" type="pres">
      <dgm:prSet presAssocID="{EF18CD78-5452-4CA4-BC3E-037B30F67B2F}" presName="node" presStyleLbl="node1" presStyleIdx="0" presStyleCnt="5">
        <dgm:presLayoutVars>
          <dgm:bulletEnabled val="1"/>
        </dgm:presLayoutVars>
      </dgm:prSet>
      <dgm:spPr/>
    </dgm:pt>
    <dgm:pt modelId="{22B9DFBA-8CC4-4112-BF9E-4417699BE6BE}" type="pres">
      <dgm:prSet presAssocID="{805DB164-CF8E-4CD1-B369-44402C949356}" presName="parTrans" presStyleLbl="bgSibTrans2D1" presStyleIdx="1" presStyleCnt="5"/>
      <dgm:spPr/>
    </dgm:pt>
    <dgm:pt modelId="{12302446-F15B-4762-B6D9-E984AB3143AE}" type="pres">
      <dgm:prSet presAssocID="{7F23243C-7C4E-4914-B546-FE9F07D4489B}" presName="node" presStyleLbl="node1" presStyleIdx="1" presStyleCnt="5">
        <dgm:presLayoutVars>
          <dgm:bulletEnabled val="1"/>
        </dgm:presLayoutVars>
      </dgm:prSet>
      <dgm:spPr/>
    </dgm:pt>
    <dgm:pt modelId="{0D413180-FB9B-47EC-9D4A-EA90D535E684}" type="pres">
      <dgm:prSet presAssocID="{1A895FFF-94C4-4F21-AFCF-CC93670EBAC9}" presName="parTrans" presStyleLbl="bgSibTrans2D1" presStyleIdx="2" presStyleCnt="5"/>
      <dgm:spPr/>
    </dgm:pt>
    <dgm:pt modelId="{F9BAD6A9-8EC3-4671-B385-B0C21CB60762}" type="pres">
      <dgm:prSet presAssocID="{DE5AF517-C0BF-4E10-8335-75BFE39626E5}" presName="node" presStyleLbl="node1" presStyleIdx="2" presStyleCnt="5">
        <dgm:presLayoutVars>
          <dgm:bulletEnabled val="1"/>
        </dgm:presLayoutVars>
      </dgm:prSet>
      <dgm:spPr/>
    </dgm:pt>
    <dgm:pt modelId="{7A8BD702-BAEE-461B-99D6-7139C592FB5B}" type="pres">
      <dgm:prSet presAssocID="{7FE71764-9D85-44AF-9705-EE5BFB282A6F}" presName="parTrans" presStyleLbl="bgSibTrans2D1" presStyleIdx="3" presStyleCnt="5"/>
      <dgm:spPr/>
    </dgm:pt>
    <dgm:pt modelId="{4E3E07BD-F5E8-4798-BB40-790E9F2C5C26}" type="pres">
      <dgm:prSet presAssocID="{2C16093A-C3B9-4C59-B797-EB29FB3C8983}" presName="node" presStyleLbl="node1" presStyleIdx="3" presStyleCnt="5">
        <dgm:presLayoutVars>
          <dgm:bulletEnabled val="1"/>
        </dgm:presLayoutVars>
      </dgm:prSet>
      <dgm:spPr/>
    </dgm:pt>
    <dgm:pt modelId="{006F9446-1C64-49D3-A969-9C44E855C518}" type="pres">
      <dgm:prSet presAssocID="{37BE4CDF-863A-4B98-BB81-6CED2BF29E14}" presName="parTrans" presStyleLbl="bgSibTrans2D1" presStyleIdx="4" presStyleCnt="5"/>
      <dgm:spPr/>
    </dgm:pt>
    <dgm:pt modelId="{6927F6EF-BA63-428A-8FB1-95C592FD126A}" type="pres">
      <dgm:prSet presAssocID="{C217C2C1-3F83-4273-A76C-B6F3F99EEA7C}" presName="node" presStyleLbl="node1" presStyleIdx="4" presStyleCnt="5">
        <dgm:presLayoutVars>
          <dgm:bulletEnabled val="1"/>
        </dgm:presLayoutVars>
      </dgm:prSet>
      <dgm:spPr/>
    </dgm:pt>
  </dgm:ptLst>
  <dgm:cxnLst>
    <dgm:cxn modelId="{C5B54905-C36B-4E18-A4D1-E86A1CF028A4}" srcId="{C52D5F0D-3D1B-4DD6-ACF0-60A47368C50E}" destId="{DE5AF517-C0BF-4E10-8335-75BFE39626E5}" srcOrd="2" destOrd="0" parTransId="{1A895FFF-94C4-4F21-AFCF-CC93670EBAC9}" sibTransId="{038C58A3-019C-4AB9-B17D-01DE4224880B}"/>
    <dgm:cxn modelId="{BC28FB05-3CF0-4C57-9FC2-7E572EFEEDD4}" type="presOf" srcId="{1A895FFF-94C4-4F21-AFCF-CC93670EBAC9}" destId="{0D413180-FB9B-47EC-9D4A-EA90D535E684}" srcOrd="0" destOrd="0" presId="urn:microsoft.com/office/officeart/2005/8/layout/radial4"/>
    <dgm:cxn modelId="{04C34919-4301-483E-8384-E3103E7F99E1}" srcId="{2E06A9B1-8BFB-4AFE-A709-5DA3EEAE606D}" destId="{C52D5F0D-3D1B-4DD6-ACF0-60A47368C50E}" srcOrd="0" destOrd="0" parTransId="{6A5BB859-66F8-4AD3-AE2E-F7865A992C57}" sibTransId="{BA6C78B1-0D1D-464E-807F-56A98FADBC78}"/>
    <dgm:cxn modelId="{130D3B2F-8C6B-43F4-A1AA-89BBA3839EC3}" type="presOf" srcId="{7FE71764-9D85-44AF-9705-EE5BFB282A6F}" destId="{7A8BD702-BAEE-461B-99D6-7139C592FB5B}" srcOrd="0" destOrd="0" presId="urn:microsoft.com/office/officeart/2005/8/layout/radial4"/>
    <dgm:cxn modelId="{026C5460-F0E3-4BD3-9158-281F15015EF8}" type="presOf" srcId="{2C16093A-C3B9-4C59-B797-EB29FB3C8983}" destId="{4E3E07BD-F5E8-4798-BB40-790E9F2C5C26}" srcOrd="0" destOrd="0" presId="urn:microsoft.com/office/officeart/2005/8/layout/radial4"/>
    <dgm:cxn modelId="{4B287764-CBA0-4852-AE5C-32F4C0EE1DB2}" srcId="{C52D5F0D-3D1B-4DD6-ACF0-60A47368C50E}" destId="{7F23243C-7C4E-4914-B546-FE9F07D4489B}" srcOrd="1" destOrd="0" parTransId="{805DB164-CF8E-4CD1-B369-44402C949356}" sibTransId="{F6DDE1E3-CC1E-4AC8-852B-FCC32E527B98}"/>
    <dgm:cxn modelId="{43E70A48-660D-4541-B154-1DD2DEA4EC06}" srcId="{C52D5F0D-3D1B-4DD6-ACF0-60A47368C50E}" destId="{2C16093A-C3B9-4C59-B797-EB29FB3C8983}" srcOrd="3" destOrd="0" parTransId="{7FE71764-9D85-44AF-9705-EE5BFB282A6F}" sibTransId="{BBCB450D-1114-4F79-8351-D0A26A0C2D48}"/>
    <dgm:cxn modelId="{19FD376F-CD48-4EA8-833D-5F4D9ABEF512}" type="presOf" srcId="{2E06A9B1-8BFB-4AFE-A709-5DA3EEAE606D}" destId="{C406DEF3-F09F-402E-B271-ACFF603A2FAA}" srcOrd="0" destOrd="0" presId="urn:microsoft.com/office/officeart/2005/8/layout/radial4"/>
    <dgm:cxn modelId="{EA227454-2287-4139-BB03-12D09A9B58B8}" srcId="{C52D5F0D-3D1B-4DD6-ACF0-60A47368C50E}" destId="{C217C2C1-3F83-4273-A76C-B6F3F99EEA7C}" srcOrd="4" destOrd="0" parTransId="{37BE4CDF-863A-4B98-BB81-6CED2BF29E14}" sibTransId="{CD29E84D-F015-42E7-88FE-0A5130E91DA8}"/>
    <dgm:cxn modelId="{1B2A6076-31F5-4325-B56F-D874C415E3D1}" type="presOf" srcId="{EF18CD78-5452-4CA4-BC3E-037B30F67B2F}" destId="{CD223F7C-3E7E-4114-AA79-DD67B4D4B6A9}" srcOrd="0" destOrd="0" presId="urn:microsoft.com/office/officeart/2005/8/layout/radial4"/>
    <dgm:cxn modelId="{FF91827D-987A-4C09-947F-4091703F94BB}" type="presOf" srcId="{C217C2C1-3F83-4273-A76C-B6F3F99EEA7C}" destId="{6927F6EF-BA63-428A-8FB1-95C592FD126A}" srcOrd="0" destOrd="0" presId="urn:microsoft.com/office/officeart/2005/8/layout/radial4"/>
    <dgm:cxn modelId="{E0DBE08B-F742-4AEA-9B65-0799FD7FE9AB}" type="presOf" srcId="{37BE4CDF-863A-4B98-BB81-6CED2BF29E14}" destId="{006F9446-1C64-49D3-A969-9C44E855C518}" srcOrd="0" destOrd="0" presId="urn:microsoft.com/office/officeart/2005/8/layout/radial4"/>
    <dgm:cxn modelId="{9619DB91-A20E-4085-A460-150C566EA258}" type="presOf" srcId="{DE5AF517-C0BF-4E10-8335-75BFE39626E5}" destId="{F9BAD6A9-8EC3-4671-B385-B0C21CB60762}" srcOrd="0" destOrd="0" presId="urn:microsoft.com/office/officeart/2005/8/layout/radial4"/>
    <dgm:cxn modelId="{48E342AB-6140-43A1-80F7-A1A704157D08}" type="presOf" srcId="{C52D5F0D-3D1B-4DD6-ACF0-60A47368C50E}" destId="{33BE5632-830B-41DC-90AF-38399CD8E8A8}" srcOrd="0" destOrd="0" presId="urn:microsoft.com/office/officeart/2005/8/layout/radial4"/>
    <dgm:cxn modelId="{1A06B4AD-A47C-4F9C-8D24-499FC8C144E5}" type="presOf" srcId="{805DB164-CF8E-4CD1-B369-44402C949356}" destId="{22B9DFBA-8CC4-4112-BF9E-4417699BE6BE}" srcOrd="0" destOrd="0" presId="urn:microsoft.com/office/officeart/2005/8/layout/radial4"/>
    <dgm:cxn modelId="{20328DB0-ED0D-406D-843A-3D5537568F32}" type="presOf" srcId="{7F23243C-7C4E-4914-B546-FE9F07D4489B}" destId="{12302446-F15B-4762-B6D9-E984AB3143AE}" srcOrd="0" destOrd="0" presId="urn:microsoft.com/office/officeart/2005/8/layout/radial4"/>
    <dgm:cxn modelId="{7F0663BF-1B05-4D5D-8AA8-A9D29E80BF7D}" srcId="{C52D5F0D-3D1B-4DD6-ACF0-60A47368C50E}" destId="{EF18CD78-5452-4CA4-BC3E-037B30F67B2F}" srcOrd="0" destOrd="0" parTransId="{68D65477-EE17-45CD-9350-6E4C9BAD95E5}" sibTransId="{813B50C9-CD1E-47BE-8D6E-3A8181F34AB0}"/>
    <dgm:cxn modelId="{433933CE-4F04-46EF-A8C3-0BDFF62824C9}" type="presOf" srcId="{68D65477-EE17-45CD-9350-6E4C9BAD95E5}" destId="{F2006079-233B-4F4C-994D-4072F9D3636E}" srcOrd="0" destOrd="0" presId="urn:microsoft.com/office/officeart/2005/8/layout/radial4"/>
    <dgm:cxn modelId="{A655AAC5-D769-44BC-968D-E508FAEC10F5}" type="presParOf" srcId="{C406DEF3-F09F-402E-B271-ACFF603A2FAA}" destId="{33BE5632-830B-41DC-90AF-38399CD8E8A8}" srcOrd="0" destOrd="0" presId="urn:microsoft.com/office/officeart/2005/8/layout/radial4"/>
    <dgm:cxn modelId="{FF9BA0EA-274F-4480-BD40-ECB15B65F866}" type="presParOf" srcId="{C406DEF3-F09F-402E-B271-ACFF603A2FAA}" destId="{F2006079-233B-4F4C-994D-4072F9D3636E}" srcOrd="1" destOrd="0" presId="urn:microsoft.com/office/officeart/2005/8/layout/radial4"/>
    <dgm:cxn modelId="{7194050C-211E-46A7-B0F5-982E3FBC4868}" type="presParOf" srcId="{C406DEF3-F09F-402E-B271-ACFF603A2FAA}" destId="{CD223F7C-3E7E-4114-AA79-DD67B4D4B6A9}" srcOrd="2" destOrd="0" presId="urn:microsoft.com/office/officeart/2005/8/layout/radial4"/>
    <dgm:cxn modelId="{0F3756D8-E8BB-496F-8D9E-8208BCC7859F}" type="presParOf" srcId="{C406DEF3-F09F-402E-B271-ACFF603A2FAA}" destId="{22B9DFBA-8CC4-4112-BF9E-4417699BE6BE}" srcOrd="3" destOrd="0" presId="urn:microsoft.com/office/officeart/2005/8/layout/radial4"/>
    <dgm:cxn modelId="{4135BCD2-6C03-4280-91F5-29661B7C1DCC}" type="presParOf" srcId="{C406DEF3-F09F-402E-B271-ACFF603A2FAA}" destId="{12302446-F15B-4762-B6D9-E984AB3143AE}" srcOrd="4" destOrd="0" presId="urn:microsoft.com/office/officeart/2005/8/layout/radial4"/>
    <dgm:cxn modelId="{BC09A277-4A29-41CD-BB0B-D4CEB81EEBC4}" type="presParOf" srcId="{C406DEF3-F09F-402E-B271-ACFF603A2FAA}" destId="{0D413180-FB9B-47EC-9D4A-EA90D535E684}" srcOrd="5" destOrd="0" presId="urn:microsoft.com/office/officeart/2005/8/layout/radial4"/>
    <dgm:cxn modelId="{A165BA26-D872-4F7D-A8F4-9E22D4E6FDB7}" type="presParOf" srcId="{C406DEF3-F09F-402E-B271-ACFF603A2FAA}" destId="{F9BAD6A9-8EC3-4671-B385-B0C21CB60762}" srcOrd="6" destOrd="0" presId="urn:microsoft.com/office/officeart/2005/8/layout/radial4"/>
    <dgm:cxn modelId="{98A6E439-A56B-439F-AEEF-A85802A367B6}" type="presParOf" srcId="{C406DEF3-F09F-402E-B271-ACFF603A2FAA}" destId="{7A8BD702-BAEE-461B-99D6-7139C592FB5B}" srcOrd="7" destOrd="0" presId="urn:microsoft.com/office/officeart/2005/8/layout/radial4"/>
    <dgm:cxn modelId="{E29C7085-2714-438B-82FF-E897C5CA11BD}" type="presParOf" srcId="{C406DEF3-F09F-402E-B271-ACFF603A2FAA}" destId="{4E3E07BD-F5E8-4798-BB40-790E9F2C5C26}" srcOrd="8" destOrd="0" presId="urn:microsoft.com/office/officeart/2005/8/layout/radial4"/>
    <dgm:cxn modelId="{0D70160D-6FCF-4A95-98B8-710374F0A0A5}" type="presParOf" srcId="{C406DEF3-F09F-402E-B271-ACFF603A2FAA}" destId="{006F9446-1C64-49D3-A969-9C44E855C518}" srcOrd="9" destOrd="0" presId="urn:microsoft.com/office/officeart/2005/8/layout/radial4"/>
    <dgm:cxn modelId="{E579558D-8A1B-4F8F-801F-1BAD3919F714}" type="presParOf" srcId="{C406DEF3-F09F-402E-B271-ACFF603A2FAA}" destId="{6927F6EF-BA63-428A-8FB1-95C592FD126A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E5632-830B-41DC-90AF-38399CD8E8A8}">
      <dsp:nvSpPr>
        <dsp:cNvPr id="0" name=""/>
        <dsp:cNvSpPr/>
      </dsp:nvSpPr>
      <dsp:spPr>
        <a:xfrm>
          <a:off x="2555222" y="2476854"/>
          <a:ext cx="1770861" cy="1770861"/>
        </a:xfrm>
        <a:prstGeom prst="ellips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b="1" kern="1200" dirty="0"/>
            <a:t>Malmö för alla</a:t>
          </a:r>
        </a:p>
      </dsp:txBody>
      <dsp:txXfrm>
        <a:off x="2814559" y="2736191"/>
        <a:ext cx="1252187" cy="1252187"/>
      </dsp:txXfrm>
    </dsp:sp>
    <dsp:sp modelId="{F2006079-233B-4F4C-994D-4072F9D3636E}">
      <dsp:nvSpPr>
        <dsp:cNvPr id="0" name=""/>
        <dsp:cNvSpPr/>
      </dsp:nvSpPr>
      <dsp:spPr>
        <a:xfrm rot="10800000">
          <a:off x="841685" y="3109937"/>
          <a:ext cx="1619292" cy="504695"/>
        </a:xfrm>
        <a:prstGeom prst="lef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223F7C-3E7E-4114-AA79-DD67B4D4B6A9}">
      <dsp:nvSpPr>
        <dsp:cNvPr id="0" name=""/>
        <dsp:cNvSpPr/>
      </dsp:nvSpPr>
      <dsp:spPr>
        <a:xfrm>
          <a:off x="526" y="2689358"/>
          <a:ext cx="1682318" cy="1345854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b="1" kern="1200" dirty="0"/>
            <a:t>Fysisk</a:t>
          </a:r>
        </a:p>
      </dsp:txBody>
      <dsp:txXfrm>
        <a:off x="39945" y="2728777"/>
        <a:ext cx="1603480" cy="1267016"/>
      </dsp:txXfrm>
    </dsp:sp>
    <dsp:sp modelId="{22B9DFBA-8CC4-4112-BF9E-4417699BE6BE}">
      <dsp:nvSpPr>
        <dsp:cNvPr id="0" name=""/>
        <dsp:cNvSpPr/>
      </dsp:nvSpPr>
      <dsp:spPr>
        <a:xfrm rot="13500000">
          <a:off x="1365766" y="1844696"/>
          <a:ext cx="1619292" cy="504695"/>
        </a:xfrm>
        <a:prstGeom prst="lef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02446-F15B-4762-B6D9-E984AB3143AE}">
      <dsp:nvSpPr>
        <dsp:cNvPr id="0" name=""/>
        <dsp:cNvSpPr/>
      </dsp:nvSpPr>
      <dsp:spPr>
        <a:xfrm>
          <a:off x="761746" y="851610"/>
          <a:ext cx="1682318" cy="1345854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b="1" kern="1200" dirty="0"/>
            <a:t>Kognitiv</a:t>
          </a:r>
        </a:p>
      </dsp:txBody>
      <dsp:txXfrm>
        <a:off x="801165" y="891029"/>
        <a:ext cx="1603480" cy="1267016"/>
      </dsp:txXfrm>
    </dsp:sp>
    <dsp:sp modelId="{0D413180-FB9B-47EC-9D4A-EA90D535E684}">
      <dsp:nvSpPr>
        <dsp:cNvPr id="0" name=""/>
        <dsp:cNvSpPr/>
      </dsp:nvSpPr>
      <dsp:spPr>
        <a:xfrm rot="16200000">
          <a:off x="2631007" y="1320616"/>
          <a:ext cx="1619292" cy="504695"/>
        </a:xfrm>
        <a:prstGeom prst="lef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AD6A9-8EC3-4671-B385-B0C21CB60762}">
      <dsp:nvSpPr>
        <dsp:cNvPr id="0" name=""/>
        <dsp:cNvSpPr/>
      </dsp:nvSpPr>
      <dsp:spPr>
        <a:xfrm>
          <a:off x="2599494" y="90390"/>
          <a:ext cx="1682318" cy="1345854"/>
        </a:xfrm>
        <a:prstGeom prst="roundRect">
          <a:avLst>
            <a:gd name="adj" fmla="val 10000"/>
          </a:avLst>
        </a:prstGeom>
        <a:solidFill>
          <a:srgbClr val="3333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b="1" kern="1200" dirty="0"/>
            <a:t>Psykosocial</a:t>
          </a:r>
        </a:p>
      </dsp:txBody>
      <dsp:txXfrm>
        <a:off x="2638913" y="129809"/>
        <a:ext cx="1603480" cy="1267016"/>
      </dsp:txXfrm>
    </dsp:sp>
    <dsp:sp modelId="{7A8BD702-BAEE-461B-99D6-7139C592FB5B}">
      <dsp:nvSpPr>
        <dsp:cNvPr id="0" name=""/>
        <dsp:cNvSpPr/>
      </dsp:nvSpPr>
      <dsp:spPr>
        <a:xfrm rot="18900000">
          <a:off x="3896248" y="1844696"/>
          <a:ext cx="1619292" cy="504695"/>
        </a:xfrm>
        <a:prstGeom prst="lef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E07BD-F5E8-4798-BB40-790E9F2C5C26}">
      <dsp:nvSpPr>
        <dsp:cNvPr id="0" name=""/>
        <dsp:cNvSpPr/>
      </dsp:nvSpPr>
      <dsp:spPr>
        <a:xfrm>
          <a:off x="4437241" y="851610"/>
          <a:ext cx="1682318" cy="1345854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b="1" kern="1200" dirty="0"/>
            <a:t>Kommunikativ</a:t>
          </a:r>
        </a:p>
      </dsp:txBody>
      <dsp:txXfrm>
        <a:off x="4476660" y="891029"/>
        <a:ext cx="1603480" cy="1267016"/>
      </dsp:txXfrm>
    </dsp:sp>
    <dsp:sp modelId="{006F9446-1C64-49D3-A969-9C44E855C518}">
      <dsp:nvSpPr>
        <dsp:cNvPr id="0" name=""/>
        <dsp:cNvSpPr/>
      </dsp:nvSpPr>
      <dsp:spPr>
        <a:xfrm>
          <a:off x="4420328" y="3109937"/>
          <a:ext cx="1619292" cy="504695"/>
        </a:xfrm>
        <a:prstGeom prst="lef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7F6EF-BA63-428A-8FB1-95C592FD126A}">
      <dsp:nvSpPr>
        <dsp:cNvPr id="0" name=""/>
        <dsp:cNvSpPr/>
      </dsp:nvSpPr>
      <dsp:spPr>
        <a:xfrm>
          <a:off x="5198461" y="2689358"/>
          <a:ext cx="1682318" cy="1345854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b="1" kern="1200" dirty="0"/>
            <a:t>Informativ</a:t>
          </a:r>
        </a:p>
      </dsp:txBody>
      <dsp:txXfrm>
        <a:off x="5237880" y="2728777"/>
        <a:ext cx="1603480" cy="1267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04323-1650-4405-8734-D4F24B33365D}" type="datetimeFigureOut">
              <a:rPr lang="sv-SE" smtClean="0"/>
              <a:t>2021-02-12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6EDE-ACA4-49C3-B533-3216F7A2753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144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1629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927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7268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0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323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3366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6EDE-ACA4-49C3-B533-3216F7A2753A}" type="slidenum">
              <a:rPr lang="sv-SE" smtClean="0"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2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3608" y="737121"/>
            <a:ext cx="7414592" cy="147002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19672" y="249289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57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043608" y="1600201"/>
            <a:ext cx="7643192" cy="44210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040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74665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71600" y="274639"/>
            <a:ext cx="5505400" cy="57466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1701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4395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175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3607" y="4406900"/>
            <a:ext cx="745110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43607" y="2906713"/>
            <a:ext cx="745110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9392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43608" y="1600200"/>
            <a:ext cx="367240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7547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2113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43608" y="1535113"/>
            <a:ext cx="37444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043608" y="2174875"/>
            <a:ext cx="3744416" cy="3846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76056" y="1535113"/>
            <a:ext cx="36107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76056" y="2174875"/>
            <a:ext cx="3610744" cy="3846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388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409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24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360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51920" y="273051"/>
            <a:ext cx="4834880" cy="5748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43607" y="1435101"/>
            <a:ext cx="3008313" cy="4586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1402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94806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94806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94806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6667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43608" y="1600200"/>
            <a:ext cx="764319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5925277"/>
            <a:ext cx="504056" cy="672075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4" y="-27384"/>
            <a:ext cx="721292" cy="691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58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ara.torres@malmo.se" TargetMode="External"/><Relationship Id="rId2" Type="http://schemas.openxmlformats.org/officeDocument/2006/relationships/hyperlink" Target="mailto:Nils.karlsson@malmo.s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svg"/><Relationship Id="rId18" Type="http://schemas.openxmlformats.org/officeDocument/2006/relationships/image" Target="../media/image13.png"/><Relationship Id="rId3" Type="http://schemas.openxmlformats.org/officeDocument/2006/relationships/diagramData" Target="../diagrams/data1.xml"/><Relationship Id="rId21" Type="http://schemas.openxmlformats.org/officeDocument/2006/relationships/hyperlink" Target="https://pixabay.com/ko/%ED%9C%A0%EC%B2%B4%EC%96%B4-%EB%AC%B4%EB%8A%AC-%EA%B2%80%EC%A0%95-%EB%B0%B0%EA%B2%BD-639149/" TargetMode="External"/><Relationship Id="rId7" Type="http://schemas.microsoft.com/office/2007/relationships/diagramDrawing" Target="../diagrams/drawing1.xml"/><Relationship Id="rId12" Type="http://schemas.openxmlformats.org/officeDocument/2006/relationships/image" Target="../media/image7.png"/><Relationship Id="rId17" Type="http://schemas.openxmlformats.org/officeDocument/2006/relationships/image" Target="../media/image12.sv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0.svg"/><Relationship Id="rId10" Type="http://schemas.openxmlformats.org/officeDocument/2006/relationships/image" Target="../media/image5.png"/><Relationship Id="rId19" Type="http://schemas.openxmlformats.org/officeDocument/2006/relationships/image" Target="../media/image14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sv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C85837-B286-4C37-B2A0-CB0D77A4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+mj-lt"/>
                <a:cs typeface="Arial"/>
              </a:rPr>
              <a:t>Presentationens innehåll</a:t>
            </a:r>
            <a:endParaRPr lang="sv-SE" dirty="0">
              <a:latin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6656CF-4739-49F3-A5EC-E3F556E5B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396839"/>
            <a:ext cx="7715200" cy="443954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sv-SE" sz="2800" dirty="0">
              <a:latin typeface="Calibri"/>
            </a:endParaRPr>
          </a:p>
          <a:p>
            <a:r>
              <a:rPr lang="sv-SE" sz="3000" dirty="0">
                <a:latin typeface="Calibri"/>
                <a:cs typeface="Arial"/>
              </a:rPr>
              <a:t>Samordnarna presenterar sig och berättar om sitt uppdrag.</a:t>
            </a:r>
          </a:p>
          <a:p>
            <a:pPr marL="0" indent="0">
              <a:buNone/>
            </a:pPr>
            <a:endParaRPr lang="sv-SE" sz="3000" dirty="0">
              <a:latin typeface="Calibri"/>
              <a:cs typeface="Arial"/>
            </a:endParaRPr>
          </a:p>
          <a:p>
            <a:r>
              <a:rPr lang="sv-SE" sz="3000" dirty="0">
                <a:latin typeface="Calibri"/>
                <a:cs typeface="Arial"/>
              </a:rPr>
              <a:t>Samordnarna går igenom en kartläggning och ger information om sitt arbete, prioriterade område och centrala begrepp.</a:t>
            </a:r>
          </a:p>
          <a:p>
            <a:endParaRPr lang="sv-SE" sz="3000" dirty="0">
              <a:latin typeface="Calibri"/>
              <a:cs typeface="Arial"/>
            </a:endParaRPr>
          </a:p>
          <a:p>
            <a:r>
              <a:rPr lang="sv-SE" sz="3000" dirty="0">
                <a:latin typeface="Calibri"/>
                <a:cs typeface="Arial"/>
              </a:rPr>
              <a:t>Möjlighet att ställa frågor och/eller lämna synpunkter. </a:t>
            </a:r>
          </a:p>
          <a:p>
            <a:pPr marL="0" indent="0">
              <a:buNone/>
            </a:pPr>
            <a:endParaRPr lang="sv-SE" sz="3000" dirty="0">
              <a:latin typeface="Calibri"/>
              <a:cs typeface="Arial"/>
            </a:endParaRPr>
          </a:p>
          <a:p>
            <a:pPr marL="0" indent="0">
              <a:buNone/>
            </a:pPr>
            <a:endParaRPr lang="sv-SE" sz="2800" dirty="0">
              <a:latin typeface="Calibri"/>
              <a:cs typeface="Arial"/>
            </a:endParaRPr>
          </a:p>
          <a:p>
            <a:pPr marL="0" indent="0">
              <a:buNone/>
            </a:pPr>
            <a:endParaRPr lang="sv-SE" sz="2800" dirty="0">
              <a:latin typeface="Calibri"/>
            </a:endParaRPr>
          </a:p>
          <a:p>
            <a:endParaRPr lang="sv-SE" sz="28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3733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B3439CA-22E7-46F5-995B-AF92DCDD227B}"/>
              </a:ext>
            </a:extLst>
          </p:cNvPr>
          <p:cNvSpPr/>
          <p:nvPr/>
        </p:nvSpPr>
        <p:spPr>
          <a:xfrm>
            <a:off x="1259632" y="620688"/>
            <a:ext cx="712879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Funktionsrätt</a:t>
            </a:r>
          </a:p>
          <a:p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Varje människa har rätt till att bestämma själv och att ha full delaktighet i livets alla delar.</a:t>
            </a:r>
          </a:p>
          <a:p>
            <a:endParaRPr lang="sv-S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Det grundar sig på mänskliga rättigheter. Denna rätt ryms inom begreppet </a:t>
            </a:r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funktionsrätt</a:t>
            </a: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, en person med funktionsnedsättnings rätt till självbestämmande och full delaktighet.</a:t>
            </a:r>
          </a:p>
          <a:p>
            <a:endParaRPr lang="sv-S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Funktionsrätt</a:t>
            </a: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 handlar om individens rättigheter i olika samhällssituationer. Alla har rätt till en fungerande vård, en fungerande skola, ett fungerande arbetsliv och så vidare.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526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E12CAE-9E5C-4257-9D47-5DD530419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Exempel på vad samordnarna har gjort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28792348-71A2-46C8-A219-0B827FB8A123}"/>
              </a:ext>
            </a:extLst>
          </p:cNvPr>
          <p:cNvSpPr/>
          <p:nvPr/>
        </p:nvSpPr>
        <p:spPr>
          <a:xfrm>
            <a:off x="1115616" y="1052736"/>
            <a:ext cx="7571184" cy="562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Bidragit med information och kunskap vid planering av Malmöfestivalen och övriga evenemang, i syfte att göra dessa evenemang mer tillgängliga för personer med autism.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Påskyndat publicering av information om bildtelefon, texttelefon och teletal på malmo.se.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Varit delaktiga i att synliggöra behov kopplade till funktionsrätt och tillgänglighet i Översiktsplan Malmö och Hållbarhetsrapport 2020.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Varit delaktiga i kartläggning gällande behov av och möjlighet att skapa app för tillgänglighet.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Påbörjat inventering av tillgänglighetsbrister, i samarbete med Ung i sommar praktikanter.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120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B6AD3A-4C4F-434C-A96C-D9F0F3FCF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Exempel på vad samordnarna planerar att göra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2A2C96A1-BB24-4BA4-9B11-EC89B8FBBCE0}"/>
              </a:ext>
            </a:extLst>
          </p:cNvPr>
          <p:cNvSpPr/>
          <p:nvPr/>
        </p:nvSpPr>
        <p:spPr>
          <a:xfrm>
            <a:off x="899592" y="1268760"/>
            <a:ext cx="7560840" cy="5392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Fortsätta att initiera och genomföra olika samverkansforum.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Erbjuda kunskapshöjande insatser.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Skapa sida på malmo.se och på intranätet komin, för att sprida information och kunskap.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Arbeta för att Malmö stad i högre utsträckning ska synliggöra behov kopplade till funktionsrätt och tillgänglighet i dokument såsom exempelvis planer och strategier.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222222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Arbeta för att öka möjligheterna att inhämta information om barn och ungas upplevelser och behov.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91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35ECD7-48AA-4C81-ADAD-4A0BA6ED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Calibri"/>
                <a:cs typeface="Arial"/>
              </a:rPr>
              <a:t>Kontaktuppgifter </a:t>
            </a:r>
            <a:endParaRPr lang="sv-SE" dirty="0">
              <a:latin typeface="Calibri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8B1F87-E84A-43DA-9986-1CD49178C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latin typeface="Calibri"/>
                <a:cs typeface="Arial"/>
              </a:rPr>
              <a:t>Nils Karlsson</a:t>
            </a:r>
            <a:endParaRPr lang="sv-SE" dirty="0">
              <a:latin typeface="Calibri"/>
            </a:endParaRPr>
          </a:p>
          <a:p>
            <a:pPr marL="0" indent="0">
              <a:buNone/>
            </a:pPr>
            <a:r>
              <a:rPr lang="sv-SE" dirty="0">
                <a:latin typeface="Calibri"/>
                <a:cs typeface="Arial"/>
                <a:hlinkClick r:id="rId2"/>
              </a:rPr>
              <a:t>nils.karlsson@malmo.se</a:t>
            </a:r>
            <a:r>
              <a:rPr lang="sv-SE" dirty="0">
                <a:latin typeface="Calibri"/>
                <a:cs typeface="Arial"/>
              </a:rPr>
              <a:t> </a:t>
            </a:r>
            <a:endParaRPr lang="sv-SE" dirty="0">
              <a:latin typeface="Calibri"/>
            </a:endParaRPr>
          </a:p>
          <a:p>
            <a:pPr marL="0" indent="0">
              <a:buNone/>
            </a:pPr>
            <a:r>
              <a:rPr lang="sv-SE" dirty="0">
                <a:latin typeface="Calibri"/>
                <a:cs typeface="Arial"/>
              </a:rPr>
              <a:t>0701-493083</a:t>
            </a:r>
            <a:endParaRPr lang="sv-SE" dirty="0">
              <a:latin typeface="Calibri"/>
            </a:endParaRP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pPr marL="0" indent="0">
              <a:buNone/>
            </a:pPr>
            <a:r>
              <a:rPr lang="sv-SE" dirty="0">
                <a:latin typeface="Calibri"/>
                <a:cs typeface="Arial"/>
              </a:rPr>
              <a:t>Sara Torres </a:t>
            </a:r>
          </a:p>
          <a:p>
            <a:pPr marL="0" indent="0">
              <a:buNone/>
            </a:pPr>
            <a:r>
              <a:rPr lang="sv-SE" dirty="0">
                <a:latin typeface="Calibri"/>
                <a:cs typeface="Arial"/>
                <a:hlinkClick r:id="rId3"/>
              </a:rPr>
              <a:t>sara.torres@malmo.se</a:t>
            </a:r>
            <a:endParaRPr lang="sv-SE" dirty="0">
              <a:latin typeface="Calibri"/>
              <a:cs typeface="Arial"/>
            </a:endParaRPr>
          </a:p>
          <a:p>
            <a:pPr marL="0" indent="0">
              <a:buNone/>
            </a:pPr>
            <a:r>
              <a:rPr lang="sv-SE" dirty="0">
                <a:latin typeface="Calibri"/>
                <a:cs typeface="Arial"/>
              </a:rPr>
              <a:t>0732-053823</a:t>
            </a:r>
            <a:endParaRPr lang="sv-SE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9151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8C339C-3640-4BB6-A975-D052B2DB5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och/</a:t>
            </a:r>
            <a:r>
              <a:rPr lang="sv-SE"/>
              <a:t>eller synpunkter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212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14400" y="392342"/>
            <a:ext cx="7715200" cy="1143000"/>
          </a:xfrm>
        </p:spPr>
        <p:txBody>
          <a:bodyPr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Funktionsstöds- och tillgänglighetssamordnare</a:t>
            </a:r>
            <a:r>
              <a:rPr lang="sv-SE" sz="3200" dirty="0">
                <a:latin typeface="Calibri"/>
                <a:cs typeface="Arial"/>
              </a:rPr>
              <a:t> 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BDBF281-1F34-4C22-9420-66C6800D7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88" y="3428768"/>
            <a:ext cx="7670200" cy="176576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000" b="1" dirty="0">
                <a:latin typeface="+mn-lt"/>
                <a:cs typeface="Arial"/>
              </a:rPr>
              <a:t>Nils Karlsson </a:t>
            </a:r>
            <a:r>
              <a:rPr lang="en-US" sz="3000" b="1" noProof="1">
                <a:latin typeface="+mn-lt"/>
                <a:cs typeface="Arial"/>
              </a:rPr>
              <a:t>och</a:t>
            </a:r>
            <a:r>
              <a:rPr lang="en-US" sz="3000" b="1" dirty="0">
                <a:latin typeface="+mn-lt"/>
                <a:cs typeface="Arial"/>
              </a:rPr>
              <a:t> </a:t>
            </a:r>
            <a:r>
              <a:rPr lang="en-US" sz="3000" b="1" noProof="1">
                <a:latin typeface="+mn-lt"/>
                <a:cs typeface="Arial"/>
              </a:rPr>
              <a:t>Sara</a:t>
            </a:r>
            <a:r>
              <a:rPr lang="en-US" sz="3000" b="1" dirty="0">
                <a:latin typeface="+mn-lt"/>
                <a:cs typeface="Arial"/>
              </a:rPr>
              <a:t> Torres </a:t>
            </a:r>
            <a:endParaRPr lang="en-US" sz="3000" dirty="0">
              <a:latin typeface="+mn-lt"/>
              <a:cs typeface="Arial"/>
            </a:endParaRPr>
          </a:p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endParaRPr lang="sv-SE" sz="3000" dirty="0">
              <a:latin typeface="+mn-lt"/>
              <a:cs typeface="Arial"/>
            </a:endParaRPr>
          </a:p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r>
              <a:rPr lang="sv-SE" sz="3000" dirty="0">
                <a:latin typeface="+mn-lt"/>
                <a:cs typeface="Arial"/>
              </a:rPr>
              <a:t>Funktionsstödsförvaltningen </a:t>
            </a:r>
            <a:endParaRPr lang="en-US" sz="3000" dirty="0">
              <a:latin typeface="+mn-lt"/>
              <a:cs typeface="Arial"/>
            </a:endParaRPr>
          </a:p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r>
              <a:rPr lang="sv-SE" sz="3000" dirty="0">
                <a:latin typeface="+mn-lt"/>
                <a:cs typeface="Arial"/>
              </a:rPr>
              <a:t>Strategiska avdelningen</a:t>
            </a:r>
            <a:endParaRPr lang="en-US" sz="3000" dirty="0">
              <a:latin typeface="+mn-lt"/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949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4DB3A-72E3-453F-B2A7-65D729DB5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727" y="274638"/>
            <a:ext cx="7609073" cy="528851"/>
          </a:xfrm>
        </p:spPr>
        <p:txBody>
          <a:bodyPr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Hur gjordes kartläggningen?</a:t>
            </a:r>
            <a:endParaRPr lang="sv-SE" dirty="0">
              <a:latin typeface="Calibri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66F0DE4-41BA-42E0-97B6-08E639D447C4}"/>
              </a:ext>
            </a:extLst>
          </p:cNvPr>
          <p:cNvSpPr txBox="1"/>
          <p:nvPr/>
        </p:nvSpPr>
        <p:spPr>
          <a:xfrm>
            <a:off x="971266" y="1016758"/>
            <a:ext cx="7417557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sv-SE" sz="2400" dirty="0">
                <a:cs typeface="Calibri"/>
              </a:rPr>
              <a:t>Enkäter skickades ut till representanter för Malmö stads förvaltningsledningar och brukarföreningar.</a:t>
            </a:r>
          </a:p>
          <a:p>
            <a:pPr marL="285750" indent="-285750">
              <a:buFont typeface="Arial"/>
              <a:buChar char="•"/>
            </a:pPr>
            <a:endParaRPr lang="sv-SE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cs typeface="Calibri"/>
              </a:rPr>
              <a:t>Telefonintervju med tjänstepersoner inom respektive förvaltning. </a:t>
            </a:r>
          </a:p>
          <a:p>
            <a:pPr marL="285750" indent="-285750">
              <a:buFont typeface="Arial"/>
              <a:buChar char="•"/>
            </a:pPr>
            <a:endParaRPr lang="sv-SE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cs typeface="Calibri"/>
              </a:rPr>
              <a:t>Teams- eller fysiskt möte med ett tiotal brukarföreningar samt tjänstepersoner inom funktionsstödsförvaltningen.</a:t>
            </a:r>
          </a:p>
          <a:p>
            <a:pPr marL="285750" indent="-285750">
              <a:buFont typeface="Arial"/>
              <a:buChar char="•"/>
            </a:pPr>
            <a:endParaRPr lang="sv-SE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cs typeface="Calibri"/>
              </a:rPr>
              <a:t>Samordnarna gick igenom förvaltningarnas budgetar, övergripande policys, planer och strategier.</a:t>
            </a:r>
          </a:p>
        </p:txBody>
      </p:sp>
    </p:spTree>
    <p:extLst>
      <p:ext uri="{BB962C8B-B14F-4D97-AF65-F5344CB8AC3E}">
        <p14:creationId xmlns:p14="http://schemas.microsoft.com/office/powerpoint/2010/main" val="164125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D1FE43-467C-4004-AAF6-996CC08B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>
                <a:latin typeface="Calibri"/>
                <a:cs typeface="Arial"/>
              </a:rPr>
              <a:t>Vad visade kartläggningen?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8077F0-5069-4378-98D4-3273EF3C7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259006"/>
            <a:ext cx="7715200" cy="512193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Det finns stort engagemang och mycket kompetens.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Utvecklingsarbete görs kontinuerligt.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Information, kunskap och goda exempel behöver spridas.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Det finns behov av samordning. 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Personerna som svarat på enkäterna efterfrågar stöd och vägledning. 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Barn och ungas perspektiv saknas ofta.</a:t>
            </a:r>
          </a:p>
          <a:p>
            <a:endParaRPr lang="sv-SE" sz="1000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Information och beslut från kommunen behöver bli lättare att förstå.</a:t>
            </a:r>
            <a:endParaRPr lang="sv-SE" dirty="0">
              <a:latin typeface="Calibri"/>
            </a:endParaRPr>
          </a:p>
          <a:p>
            <a:endParaRPr lang="sv-SE" dirty="0">
              <a:latin typeface="Calibri"/>
            </a:endParaRPr>
          </a:p>
          <a:p>
            <a:endParaRPr lang="sv-SE" dirty="0">
              <a:latin typeface="Calibri"/>
            </a:endParaRPr>
          </a:p>
          <a:p>
            <a:endParaRPr lang="sv-SE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895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4A92D4-D243-489E-ADB7-1A76698B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Calibri"/>
                <a:cs typeface="Arial"/>
              </a:rPr>
              <a:t>Samordnarnas prioriterade områden</a:t>
            </a:r>
            <a:endParaRPr lang="sv-SE" dirty="0">
              <a:latin typeface="Calibri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63527F-3935-4AD8-8817-993F59E0B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Vägleda, informera och sprida kunskap om tillgänglighet och funktionsrätt. </a:t>
            </a: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Samordna och bjuda in till olika </a:t>
            </a:r>
            <a:r>
              <a:rPr lang="sv-SE" noProof="1">
                <a:latin typeface="Calibri"/>
                <a:cs typeface="Arial"/>
              </a:rPr>
              <a:t>samverkansforum</a:t>
            </a:r>
            <a:r>
              <a:rPr lang="sv-SE" dirty="0">
                <a:latin typeface="Calibri"/>
                <a:cs typeface="Arial"/>
              </a:rPr>
              <a:t>.</a:t>
            </a: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Vara delaktiga i arbetet med att identifiera och åtgärda de brister i tillgängligheten som finns idag.</a:t>
            </a: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Arbeta för ökat barn- och brukarperspektiv.</a:t>
            </a:r>
            <a:endParaRPr lang="sv-SE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038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880CD-7C22-439F-B9F7-386C869E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Möjligheter för samordnarnas uppdrag</a:t>
            </a:r>
            <a:endParaRPr lang="sv-SE" dirty="0">
              <a:latin typeface="Calibri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4C5EC6-570F-4727-AB8F-58C466530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Calibri"/>
                <a:cs typeface="Calibri"/>
              </a:rPr>
              <a:t>Det finns ett starkt stöd från förtroendevalda, brukarföreningar och funktionshinderråd.</a:t>
            </a:r>
          </a:p>
          <a:p>
            <a:pPr marL="0" indent="0">
              <a:buNone/>
            </a:pPr>
            <a:endParaRPr lang="sv-SE" dirty="0">
              <a:latin typeface="Calibri"/>
            </a:endParaRPr>
          </a:p>
          <a:p>
            <a:r>
              <a:rPr lang="sv-SE" dirty="0">
                <a:latin typeface="Calibri"/>
                <a:cs typeface="Calibri"/>
              </a:rPr>
              <a:t>Samverkan och samarbete efterfrågas.</a:t>
            </a:r>
          </a:p>
          <a:p>
            <a:pPr marL="0" indent="0">
              <a:buNone/>
            </a:pPr>
            <a:endParaRPr lang="en-US" dirty="0">
              <a:latin typeface="Calibri"/>
            </a:endParaRPr>
          </a:p>
          <a:p>
            <a:r>
              <a:rPr lang="sv-SE" dirty="0">
                <a:latin typeface="Calibri"/>
                <a:cs typeface="Calibri"/>
              </a:rPr>
              <a:t>Det finns stort engagemang och mycket kunskap hos brukarföreningarna och inom stadens förvaltningar.</a:t>
            </a:r>
          </a:p>
          <a:p>
            <a:pPr marL="0" indent="0">
              <a:buNone/>
            </a:pPr>
            <a:endParaRPr lang="en-US" dirty="0">
              <a:latin typeface="Calibri"/>
            </a:endParaRPr>
          </a:p>
          <a:p>
            <a:r>
              <a:rPr lang="sv-SE" dirty="0">
                <a:latin typeface="Calibri"/>
                <a:cs typeface="Calibri"/>
              </a:rPr>
              <a:t>Det finns fungerande forum för samverkan, som går att utveckla.</a:t>
            </a:r>
            <a:endParaRPr lang="sv-SE" dirty="0">
              <a:latin typeface="Calibri"/>
            </a:endParaRPr>
          </a:p>
          <a:p>
            <a:endParaRPr lang="sv-SE" dirty="0"/>
          </a:p>
        </p:txBody>
      </p:sp>
      <p:sp>
        <p:nvSpPr>
          <p:cNvPr id="4" name="Stjärna: 5 punkter 3">
            <a:extLst>
              <a:ext uri="{FF2B5EF4-FFF2-40B4-BE49-F238E27FC236}">
                <a16:creationId xmlns:a16="http://schemas.microsoft.com/office/drawing/2014/main" id="{4C6FDFF9-AAAF-4FDC-AE22-D9FFE3A94C51}"/>
              </a:ext>
            </a:extLst>
          </p:cNvPr>
          <p:cNvSpPr/>
          <p:nvPr/>
        </p:nvSpPr>
        <p:spPr>
          <a:xfrm>
            <a:off x="251520" y="61392"/>
            <a:ext cx="909850" cy="78474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highlight>
                <a:srgbClr val="FFFF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5127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349C4A-8E26-4C8A-B0A7-6EA49212D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latin typeface="Calibri"/>
                <a:cs typeface="Arial"/>
              </a:rPr>
              <a:t>Hinder för samordnarnas uppdrag</a:t>
            </a:r>
            <a:endParaRPr lang="sv-SE" dirty="0">
              <a:latin typeface="Calibri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677BE0-C9BF-433A-AE3A-83E2AFD2A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Calibri"/>
                <a:cs typeface="Arial"/>
              </a:rPr>
              <a:t>Stadens förvaltningar har olika förutsättningar, utgångsläge och behov. </a:t>
            </a:r>
          </a:p>
          <a:p>
            <a:pPr marL="0" indent="0">
              <a:buNone/>
            </a:pPr>
            <a:endParaRPr lang="sv-SE" dirty="0">
              <a:latin typeface="Calibri"/>
              <a:cs typeface="Arial"/>
            </a:endParaRPr>
          </a:p>
          <a:p>
            <a:r>
              <a:rPr lang="sv-SE" dirty="0">
                <a:latin typeface="Calibri"/>
                <a:cs typeface="Arial"/>
              </a:rPr>
              <a:t>I några förvaltningar är det otydligt vem som arbetar med tillgänglighet ur ett funktionsrättsligt perspektiv. </a:t>
            </a:r>
          </a:p>
          <a:p>
            <a:pPr marL="0" indent="0">
              <a:buNone/>
            </a:pPr>
            <a:endParaRPr lang="sv-SE" dirty="0">
              <a:latin typeface="Calibri"/>
            </a:endParaRPr>
          </a:p>
          <a:p>
            <a:r>
              <a:rPr lang="sv-SE" dirty="0">
                <a:latin typeface="Calibri"/>
                <a:cs typeface="Arial"/>
              </a:rPr>
              <a:t>Samordnarnas mandat är otydligt. </a:t>
            </a:r>
            <a:endParaRPr lang="sv-SE" dirty="0">
              <a:latin typeface="Calibri"/>
            </a:endParaRPr>
          </a:p>
        </p:txBody>
      </p:sp>
      <p:sp>
        <p:nvSpPr>
          <p:cNvPr id="4" name="Moln 3">
            <a:extLst>
              <a:ext uri="{FF2B5EF4-FFF2-40B4-BE49-F238E27FC236}">
                <a16:creationId xmlns:a16="http://schemas.microsoft.com/office/drawing/2014/main" id="{5751B444-C246-467E-837F-DB0EAB5A093E}"/>
              </a:ext>
            </a:extLst>
          </p:cNvPr>
          <p:cNvSpPr/>
          <p:nvPr/>
        </p:nvSpPr>
        <p:spPr>
          <a:xfrm>
            <a:off x="61750" y="144144"/>
            <a:ext cx="909850" cy="909850"/>
          </a:xfrm>
          <a:prstGeom prst="cloud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686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1D67B5E-859B-4ADF-A9CB-F307593826C6}"/>
              </a:ext>
            </a:extLst>
          </p:cNvPr>
          <p:cNvSpPr/>
          <p:nvPr/>
        </p:nvSpPr>
        <p:spPr>
          <a:xfrm>
            <a:off x="899592" y="548680"/>
            <a:ext cx="77768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sv-SE" sz="3600" b="1" dirty="0">
                <a:latin typeface="Calibri" panose="020F0502020204030204" pitchFamily="34" charset="0"/>
                <a:cs typeface="Calibri" panose="020F0502020204030204" pitchFamily="34" charset="0"/>
              </a:rPr>
              <a:t>Centrala begrepp</a:t>
            </a:r>
            <a:endParaRPr lang="sv-SE" sz="3600" b="1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Tillgänglighet</a:t>
            </a:r>
          </a:p>
          <a:p>
            <a:pPr fontAlgn="base"/>
            <a:endParaRPr lang="sv-SE" sz="900" b="1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sv-SE" sz="2400" dirty="0">
                <a:cs typeface="Calibri" panose="020F0502020204030204" pitchFamily="34" charset="0"/>
              </a:rPr>
              <a:t>Myndigheten för delaktighet definierar tillgänglighet så här:</a:t>
            </a:r>
          </a:p>
          <a:p>
            <a:pPr fontAlgn="base"/>
            <a:endParaRPr lang="sv-SE" sz="2400" dirty="0">
              <a:solidFill>
                <a:srgbClr val="333333"/>
              </a:solidFill>
            </a:endParaRPr>
          </a:p>
          <a:p>
            <a:pPr fontAlgn="base"/>
            <a:r>
              <a:rPr lang="sv-SE" sz="2400" i="1" dirty="0">
                <a:cs typeface="Calibri" panose="020F0502020204030204" pitchFamily="34" charset="0"/>
              </a:rPr>
              <a:t>”Tillgänglighet innebär att samhället utformas för att så många som möjligt ska kunna använda och ta del av det. </a:t>
            </a:r>
          </a:p>
          <a:p>
            <a:pPr fontAlgn="base"/>
            <a:endParaRPr lang="sv-SE" sz="2400" i="1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pPr fontAlgn="base"/>
            <a:r>
              <a:rPr lang="sv-SE" sz="2400" i="1" dirty="0">
                <a:solidFill>
                  <a:srgbClr val="050505"/>
                </a:solidFill>
                <a:cs typeface="Calibri" panose="020F0502020204030204" pitchFamily="34" charset="0"/>
              </a:rPr>
              <a:t>En förutsättning för att många personer med funktionsnedsättning ska kunna vara delaktiga i samhället är tillgänglighet.</a:t>
            </a:r>
          </a:p>
          <a:p>
            <a:pPr fontAlgn="base"/>
            <a:endParaRPr lang="sv-SE" sz="2400" i="1" dirty="0">
              <a:solidFill>
                <a:srgbClr val="050505"/>
              </a:solidFill>
              <a:cs typeface="Calibri" panose="020F0502020204030204" pitchFamily="34" charset="0"/>
            </a:endParaRPr>
          </a:p>
          <a:p>
            <a:pPr fontAlgn="base"/>
            <a:r>
              <a:rPr lang="sv-SE" sz="2400" i="1" dirty="0">
                <a:solidFill>
                  <a:srgbClr val="050505"/>
                </a:solidFill>
                <a:cs typeface="Calibri" panose="020F0502020204030204" pitchFamily="34" charset="0"/>
              </a:rPr>
              <a:t>Tillgänglighet handlar om att kunna ta del av den fysiska miljön och kunna ta sig runt i samhället. Det innebär också att få tillgång till information och kommunikation och att kunna använda produkter, miljöer, program och tjänster.”</a:t>
            </a:r>
            <a:endParaRPr lang="sv-SE" sz="2400" b="0" i="1" u="none" strike="noStrike" dirty="0">
              <a:solidFill>
                <a:srgbClr val="050505"/>
              </a:solidFill>
              <a:effectLst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302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Diagram 30">
            <a:extLst>
              <a:ext uri="{FF2B5EF4-FFF2-40B4-BE49-F238E27FC236}">
                <a16:creationId xmlns:a16="http://schemas.microsoft.com/office/drawing/2014/main" id="{8D7A5254-4F54-4E35-B656-1A5E0A9F7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7882511"/>
              </p:ext>
            </p:extLst>
          </p:nvPr>
        </p:nvGraphicFramePr>
        <p:xfrm>
          <a:off x="1492661" y="758480"/>
          <a:ext cx="6881307" cy="4338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2" name="Grupp 31">
            <a:extLst>
              <a:ext uri="{FF2B5EF4-FFF2-40B4-BE49-F238E27FC236}">
                <a16:creationId xmlns:a16="http://schemas.microsoft.com/office/drawing/2014/main" id="{1FDEA57F-88D1-41D3-A6FD-BF3F978EDBE1}"/>
              </a:ext>
            </a:extLst>
          </p:cNvPr>
          <p:cNvGrpSpPr/>
          <p:nvPr/>
        </p:nvGrpSpPr>
        <p:grpSpPr>
          <a:xfrm>
            <a:off x="3830406" y="4941168"/>
            <a:ext cx="2205816" cy="1750112"/>
            <a:chOff x="2871666" y="2955551"/>
            <a:chExt cx="3476426" cy="2758224"/>
          </a:xfrm>
        </p:grpSpPr>
        <p:pic>
          <p:nvPicPr>
            <p:cNvPr id="33" name="Bild 32" descr="Man">
              <a:extLst>
                <a:ext uri="{FF2B5EF4-FFF2-40B4-BE49-F238E27FC236}">
                  <a16:creationId xmlns:a16="http://schemas.microsoft.com/office/drawing/2014/main" id="{244F57D7-712A-49C8-B2A2-CD1225CFEB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085267" y="2955551"/>
              <a:ext cx="1717681" cy="1740409"/>
            </a:xfrm>
            <a:prstGeom prst="rect">
              <a:avLst/>
            </a:prstGeom>
          </p:spPr>
        </p:pic>
        <p:pic>
          <p:nvPicPr>
            <p:cNvPr id="34" name="Bild 33" descr="Man">
              <a:extLst>
                <a:ext uri="{FF2B5EF4-FFF2-40B4-BE49-F238E27FC236}">
                  <a16:creationId xmlns:a16="http://schemas.microsoft.com/office/drawing/2014/main" id="{8E9D2531-7939-4C00-A92F-1C439C498D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198692" y="3013940"/>
              <a:ext cx="1850820" cy="1875313"/>
            </a:xfrm>
            <a:prstGeom prst="rect">
              <a:avLst/>
            </a:prstGeom>
          </p:spPr>
        </p:pic>
        <p:pic>
          <p:nvPicPr>
            <p:cNvPr id="35" name="Bild 34" descr="Man">
              <a:extLst>
                <a:ext uri="{FF2B5EF4-FFF2-40B4-BE49-F238E27FC236}">
                  <a16:creationId xmlns:a16="http://schemas.microsoft.com/office/drawing/2014/main" id="{061FC0B0-FFBE-4394-8722-D6DD4AFB7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653768" y="3176922"/>
              <a:ext cx="1639520" cy="1661214"/>
            </a:xfrm>
            <a:prstGeom prst="rect">
              <a:avLst/>
            </a:prstGeom>
          </p:spPr>
        </p:pic>
        <p:pic>
          <p:nvPicPr>
            <p:cNvPr id="36" name="Bild 35" descr="Kvinna">
              <a:extLst>
                <a:ext uri="{FF2B5EF4-FFF2-40B4-BE49-F238E27FC236}">
                  <a16:creationId xmlns:a16="http://schemas.microsoft.com/office/drawing/2014/main" id="{9572397F-6FFB-459D-86A3-F81E150D050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2871666" y="3651882"/>
              <a:ext cx="1148234" cy="1088739"/>
            </a:xfrm>
            <a:prstGeom prst="rect">
              <a:avLst/>
            </a:prstGeom>
          </p:spPr>
        </p:pic>
        <p:pic>
          <p:nvPicPr>
            <p:cNvPr id="37" name="Bild 36" descr="Kvinna">
              <a:extLst>
                <a:ext uri="{FF2B5EF4-FFF2-40B4-BE49-F238E27FC236}">
                  <a16:creationId xmlns:a16="http://schemas.microsoft.com/office/drawing/2014/main" id="{59A97929-9C8E-488A-A774-8554AD2A3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4565727" y="3327431"/>
              <a:ext cx="1782365" cy="1690013"/>
            </a:xfrm>
            <a:prstGeom prst="rect">
              <a:avLst/>
            </a:prstGeom>
          </p:spPr>
        </p:pic>
        <p:pic>
          <p:nvPicPr>
            <p:cNvPr id="38" name="Bild 37" descr="Kvinna">
              <a:extLst>
                <a:ext uri="{FF2B5EF4-FFF2-40B4-BE49-F238E27FC236}">
                  <a16:creationId xmlns:a16="http://schemas.microsoft.com/office/drawing/2014/main" id="{4F0EF005-E755-45C8-9689-A2602D7426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3153002" y="3694644"/>
              <a:ext cx="1994273" cy="1890940"/>
            </a:xfrm>
            <a:prstGeom prst="rect">
              <a:avLst/>
            </a:prstGeom>
          </p:spPr>
        </p:pic>
        <p:pic>
          <p:nvPicPr>
            <p:cNvPr id="39" name="Bildobjekt 38">
              <a:extLst>
                <a:ext uri="{FF2B5EF4-FFF2-40B4-BE49-F238E27FC236}">
                  <a16:creationId xmlns:a16="http://schemas.microsoft.com/office/drawing/2014/main" id="{89AC804E-8CA4-4AF6-BB92-3A01ADB9B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21"/>
                </a:ext>
              </a:extLst>
            </a:blip>
            <a:stretch>
              <a:fillRect/>
            </a:stretch>
          </p:blipFill>
          <p:spPr>
            <a:xfrm flipH="1">
              <a:off x="3147037" y="3945120"/>
              <a:ext cx="2652981" cy="1768655"/>
            </a:xfrm>
            <a:prstGeom prst="rect">
              <a:avLst/>
            </a:prstGeom>
            <a:noFill/>
          </p:spPr>
        </p:pic>
      </p:grpSp>
      <p:sp>
        <p:nvSpPr>
          <p:cNvPr id="40" name="Rubrik 1">
            <a:extLst>
              <a:ext uri="{FF2B5EF4-FFF2-40B4-BE49-F238E27FC236}">
                <a16:creationId xmlns:a16="http://schemas.microsoft.com/office/drawing/2014/main" id="{0430B9FC-E239-4E44-A633-19D7AB2E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7157" y="90698"/>
            <a:ext cx="6169131" cy="588386"/>
          </a:xfrm>
        </p:spPr>
        <p:txBody>
          <a:bodyPr>
            <a:normAutofit/>
          </a:bodyPr>
          <a:lstStyle/>
          <a:p>
            <a:r>
              <a:rPr lang="sv-SE" sz="2800" dirty="0">
                <a:latin typeface="+mj-lt"/>
              </a:rPr>
              <a:t>Tillgänglighet </a:t>
            </a:r>
          </a:p>
        </p:txBody>
      </p:sp>
    </p:spTree>
    <p:extLst>
      <p:ext uri="{BB962C8B-B14F-4D97-AF65-F5344CB8AC3E}">
        <p14:creationId xmlns:p14="http://schemas.microsoft.com/office/powerpoint/2010/main" val="162232246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av arbetsgrupp samarbete idéburna sektorn">
  <a:themeElements>
    <a:clrScheme name="Green Yellow Malmö stad">
      <a:dk1>
        <a:sysClr val="windowText" lastClr="000000"/>
      </a:dk1>
      <a:lt1>
        <a:sysClr val="window" lastClr="FFFFFF"/>
      </a:lt1>
      <a:dk2>
        <a:srgbClr val="00693C"/>
      </a:dk2>
      <a:lt2>
        <a:srgbClr val="DEDD3A"/>
      </a:lt2>
      <a:accent1>
        <a:srgbClr val="00693C"/>
      </a:accent1>
      <a:accent2>
        <a:srgbClr val="000000"/>
      </a:accent2>
      <a:accent3>
        <a:srgbClr val="C3C8C8"/>
      </a:accent3>
      <a:accent4>
        <a:srgbClr val="DEDD3A"/>
      </a:accent4>
      <a:accent5>
        <a:srgbClr val="F3EC7A"/>
      </a:accent5>
      <a:accent6>
        <a:srgbClr val="FBC34E"/>
      </a:accent6>
      <a:hlink>
        <a:srgbClr val="0000FF"/>
      </a:hlink>
      <a:folHlink>
        <a:srgbClr val="CC00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EF925A83A4F7428B44974D70AC17C3" ma:contentTypeVersion="11" ma:contentTypeDescription="Skapa ett nytt dokument." ma:contentTypeScope="" ma:versionID="1b24437cc91d17ed193d4642006907e8">
  <xsd:schema xmlns:xsd="http://www.w3.org/2001/XMLSchema" xmlns:xs="http://www.w3.org/2001/XMLSchema" xmlns:p="http://schemas.microsoft.com/office/2006/metadata/properties" xmlns:ns3="cc6a400b-4c95-4e1e-b976-115aba8bf743" xmlns:ns4="2b590c01-6742-4b65-88f1-3ab8f15c072a" targetNamespace="http://schemas.microsoft.com/office/2006/metadata/properties" ma:root="true" ma:fieldsID="e796d19a8fb8db2dcdf4f63fb356e266" ns3:_="" ns4:_="">
    <xsd:import namespace="cc6a400b-4c95-4e1e-b976-115aba8bf743"/>
    <xsd:import namespace="2b590c01-6742-4b65-88f1-3ab8f15c07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a400b-4c95-4e1e-b976-115aba8bf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590c01-6742-4b65-88f1-3ab8f15c072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b590c01-6742-4b65-88f1-3ab8f15c072a">
      <UserInfo>
        <DisplayName>Nils Karlsson</DisplayName>
        <AccountId>15</AccountId>
        <AccountType/>
      </UserInfo>
      <UserInfo>
        <DisplayName>Sara Makboul</DisplayName>
        <AccountId>13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EA7CAE-03F6-4071-AAC0-902AF50F54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6a400b-4c95-4e1e-b976-115aba8bf743"/>
    <ds:schemaRef ds:uri="2b590c01-6742-4b65-88f1-3ab8f15c07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852D3F-8D40-43B0-8249-FB1337A88ACE}">
  <ds:schemaRefs>
    <ds:schemaRef ds:uri="http://purl.org/dc/terms/"/>
    <ds:schemaRef ds:uri="cc6a400b-4c95-4e1e-b976-115aba8bf743"/>
    <ds:schemaRef ds:uri="http://schemas.microsoft.com/office/2006/documentManagement/types"/>
    <ds:schemaRef ds:uri="2b590c01-6742-4b65-88f1-3ab8f15c072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014AEC-B20E-434E-B94F-92E1B76048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av arbetsgrupp samarbete idéburna sektorn</Template>
  <TotalTime>29959</TotalTime>
  <Words>659</Words>
  <Application>Microsoft Office PowerPoint</Application>
  <PresentationFormat>Bildspel på skärmen (4:3)</PresentationFormat>
  <Paragraphs>110</Paragraphs>
  <Slides>14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Presentation av arbetsgrupp samarbete idéburna sektorn</vt:lpstr>
      <vt:lpstr>Presentationens innehåll</vt:lpstr>
      <vt:lpstr>Funktionsstöds- och tillgänglighetssamordnare </vt:lpstr>
      <vt:lpstr>Hur gjordes kartläggningen?</vt:lpstr>
      <vt:lpstr>Vad visade kartläggningen?</vt:lpstr>
      <vt:lpstr>Samordnarnas prioriterade områden</vt:lpstr>
      <vt:lpstr>Möjligheter för samordnarnas uppdrag</vt:lpstr>
      <vt:lpstr>Hinder för samordnarnas uppdrag</vt:lpstr>
      <vt:lpstr>PowerPoint-presentation</vt:lpstr>
      <vt:lpstr>Tillgänglighet </vt:lpstr>
      <vt:lpstr>PowerPoint-presentation</vt:lpstr>
      <vt:lpstr>Exempel på vad samordnarna har gjort</vt:lpstr>
      <vt:lpstr>Exempel på vad samordnarna planerar att göra</vt:lpstr>
      <vt:lpstr>Kontaktuppgifter </vt:lpstr>
      <vt:lpstr>Frågor och/eller synpunkter</vt:lpstr>
    </vt:vector>
  </TitlesOfParts>
  <Company>Malmö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Åsa Lindberg</dc:creator>
  <cp:lastModifiedBy>Ingela Kressander</cp:lastModifiedBy>
  <cp:revision>1285</cp:revision>
  <cp:lastPrinted>2020-05-19T06:59:23Z</cp:lastPrinted>
  <dcterms:created xsi:type="dcterms:W3CDTF">2018-02-01T11:47:53Z</dcterms:created>
  <dcterms:modified xsi:type="dcterms:W3CDTF">2021-02-12T09:58:39Z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0x01010033EF925A83A4F7428B44974D70AC17C3</vt:lpwstr>
  </property>
</Properties>
</file>