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539" r:id="rId3"/>
    <p:sldId id="540" r:id="rId4"/>
    <p:sldId id="541" r:id="rId5"/>
    <p:sldId id="542" r:id="rId6"/>
    <p:sldId id="543" r:id="rId7"/>
    <p:sldId id="544" r:id="rId8"/>
    <p:sldId id="545" r:id="rId9"/>
    <p:sldId id="546" r:id="rId10"/>
    <p:sldId id="547" r:id="rId11"/>
    <p:sldId id="548" r:id="rId12"/>
    <p:sldId id="549" r:id="rId13"/>
    <p:sldId id="550" r:id="rId14"/>
    <p:sldId id="552" r:id="rId15"/>
    <p:sldId id="553" r:id="rId16"/>
    <p:sldId id="554" r:id="rId17"/>
    <p:sldId id="555" r:id="rId18"/>
    <p:sldId id="556" r:id="rId19"/>
    <p:sldId id="557" r:id="rId20"/>
    <p:sldId id="558" r:id="rId21"/>
    <p:sldId id="559" r:id="rId22"/>
    <p:sldId id="284" r:id="rId2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4944" autoAdjust="0"/>
  </p:normalViewPr>
  <p:slideViewPr>
    <p:cSldViewPr snapToGrid="0" snapToObjects="1">
      <p:cViewPr varScale="1">
        <p:scale>
          <a:sx n="57" d="100"/>
          <a:sy n="57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4C624A-84F9-42B5-8FA2-F28B3852F758}" type="doc">
      <dgm:prSet loTypeId="urn:microsoft.com/office/officeart/2005/8/layout/hProcess3" loCatId="process" qsTypeId="urn:microsoft.com/office/officeart/2005/8/quickstyle/simple1" qsCatId="simple" csTypeId="urn:microsoft.com/office/officeart/2005/8/colors/colorful2" csCatId="colorful" phldr="1"/>
      <dgm:spPr/>
    </dgm:pt>
    <dgm:pt modelId="{BA51ADF4-8DCA-4F18-B4DE-5939FFA8A198}" type="pres">
      <dgm:prSet presAssocID="{A14C624A-84F9-42B5-8FA2-F28B3852F758}" presName="Name0" presStyleCnt="0">
        <dgm:presLayoutVars>
          <dgm:dir/>
          <dgm:animLvl val="lvl"/>
          <dgm:resizeHandles val="exact"/>
        </dgm:presLayoutVars>
      </dgm:prSet>
      <dgm:spPr/>
    </dgm:pt>
    <dgm:pt modelId="{CA424F78-3BAB-4596-96AF-2567CCC7E0D3}" type="pres">
      <dgm:prSet presAssocID="{A14C624A-84F9-42B5-8FA2-F28B3852F758}" presName="dummy" presStyleCnt="0"/>
      <dgm:spPr/>
    </dgm:pt>
    <dgm:pt modelId="{D73F9FC9-847C-4442-A211-99D96FDA737F}" type="pres">
      <dgm:prSet presAssocID="{A14C624A-84F9-42B5-8FA2-F28B3852F758}" presName="linH" presStyleCnt="0"/>
      <dgm:spPr/>
    </dgm:pt>
    <dgm:pt modelId="{659CA5E1-4661-4BED-9791-EFBFC06607F1}" type="pres">
      <dgm:prSet presAssocID="{A14C624A-84F9-42B5-8FA2-F28B3852F758}" presName="padding1" presStyleCnt="0"/>
      <dgm:spPr/>
    </dgm:pt>
    <dgm:pt modelId="{DC52DD2F-7694-4B70-B239-13A88DD25A94}" type="pres">
      <dgm:prSet presAssocID="{A14C624A-84F9-42B5-8FA2-F28B3852F758}" presName="padding2" presStyleCnt="0"/>
      <dgm:spPr/>
    </dgm:pt>
    <dgm:pt modelId="{FE00635A-E5FC-4A6A-9E5B-F8CB42ABA6D3}" type="pres">
      <dgm:prSet presAssocID="{A14C624A-84F9-42B5-8FA2-F28B3852F758}" presName="negArrow" presStyleCnt="0"/>
      <dgm:spPr/>
    </dgm:pt>
    <dgm:pt modelId="{629258FB-32BA-4040-9EEF-D0514982A4FD}" type="pres">
      <dgm:prSet presAssocID="{A14C624A-84F9-42B5-8FA2-F28B3852F758}" presName="backgroundArrow" presStyleLbl="node1" presStyleIdx="0" presStyleCnt="1" custLinFactY="-50625" custLinFactNeighborY="-100000"/>
      <dgm:spPr/>
    </dgm:pt>
  </dgm:ptLst>
  <dgm:cxnLst>
    <dgm:cxn modelId="{21E1FF21-A92D-4491-9B49-E94C197E3538}" type="presOf" srcId="{A14C624A-84F9-42B5-8FA2-F28B3852F758}" destId="{BA51ADF4-8DCA-4F18-B4DE-5939FFA8A198}" srcOrd="0" destOrd="0" presId="urn:microsoft.com/office/officeart/2005/8/layout/hProcess3"/>
    <dgm:cxn modelId="{C8A09FC0-0B58-42CB-A4B8-DAC483E5B743}" type="presParOf" srcId="{BA51ADF4-8DCA-4F18-B4DE-5939FFA8A198}" destId="{CA424F78-3BAB-4596-96AF-2567CCC7E0D3}" srcOrd="0" destOrd="0" presId="urn:microsoft.com/office/officeart/2005/8/layout/hProcess3"/>
    <dgm:cxn modelId="{D2E4A98A-39C2-4FBA-84A6-EDF41909F551}" type="presParOf" srcId="{BA51ADF4-8DCA-4F18-B4DE-5939FFA8A198}" destId="{D73F9FC9-847C-4442-A211-99D96FDA737F}" srcOrd="1" destOrd="0" presId="urn:microsoft.com/office/officeart/2005/8/layout/hProcess3"/>
    <dgm:cxn modelId="{7CBFC68B-F981-47C0-A5EA-1CCD84448B83}" type="presParOf" srcId="{D73F9FC9-847C-4442-A211-99D96FDA737F}" destId="{659CA5E1-4661-4BED-9791-EFBFC06607F1}" srcOrd="0" destOrd="0" presId="urn:microsoft.com/office/officeart/2005/8/layout/hProcess3"/>
    <dgm:cxn modelId="{79B2B92A-8061-4ADD-80C0-C520B67B2F9A}" type="presParOf" srcId="{D73F9FC9-847C-4442-A211-99D96FDA737F}" destId="{DC52DD2F-7694-4B70-B239-13A88DD25A94}" srcOrd="1" destOrd="0" presId="urn:microsoft.com/office/officeart/2005/8/layout/hProcess3"/>
    <dgm:cxn modelId="{27C04DEB-71BE-4427-8C67-C15FD0DDB489}" type="presParOf" srcId="{D73F9FC9-847C-4442-A211-99D96FDA737F}" destId="{FE00635A-E5FC-4A6A-9E5B-F8CB42ABA6D3}" srcOrd="2" destOrd="0" presId="urn:microsoft.com/office/officeart/2005/8/layout/hProcess3"/>
    <dgm:cxn modelId="{18E81B45-5B5A-4E3D-82B3-72BBB0BE5A2B}" type="presParOf" srcId="{D73F9FC9-847C-4442-A211-99D96FDA737F}" destId="{629258FB-32BA-4040-9EEF-D0514982A4FD}" srcOrd="3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9258FB-32BA-4040-9EEF-D0514982A4FD}">
      <dsp:nvSpPr>
        <dsp:cNvPr id="0" name=""/>
        <dsp:cNvSpPr/>
      </dsp:nvSpPr>
      <dsp:spPr>
        <a:xfrm>
          <a:off x="0" y="0"/>
          <a:ext cx="720493" cy="432000"/>
        </a:xfrm>
        <a:prstGeom prst="rightArrow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0E710A-2A8D-A04B-9B68-60639C1048D4}" type="datetimeFigureOut">
              <a:rPr lang="sv-SE" smtClean="0"/>
              <a:t>2023-09-26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A90FC8-C76D-5F46-B3A7-70A3D168B8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7027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dirty="0"/>
              <a:t>Kongressen 2020/2021 beslutade om nya krav och önskemål i en lång rad med frågor.</a:t>
            </a:r>
          </a:p>
          <a:p>
            <a:pPr marL="0" indent="0">
              <a:buFontTx/>
              <a:buNone/>
            </a:pPr>
            <a:endParaRPr lang="sv-SE" sz="120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0E164D-EE8D-B448-BE8E-A1520703B60E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0252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E3D87D-ECDD-8146-B7FD-B27C3AD218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85E0EF6-1BCF-8144-89F6-5D8BCAA4EC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58B2372-9FC4-A34A-97A2-BD5C631E9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F6234-9EF2-3B44-954C-3CDF70C02029}" type="datetimeFigureOut">
              <a:rPr lang="sv-SE" smtClean="0"/>
              <a:t>2023-09-26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3F8FF57-85A0-1542-9287-C8B905D44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552643-5171-9B4F-8DBC-3A5CC5B68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8332-4E53-304F-8CD4-1D2C72D9F1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2260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904560-04C5-2340-8368-6AC069D6D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A778EEA-9C60-A040-BE96-A15ADBF6A5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38794AD-DBA0-0F4A-8470-6288119F1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F6234-9EF2-3B44-954C-3CDF70C02029}" type="datetimeFigureOut">
              <a:rPr lang="sv-SE" smtClean="0"/>
              <a:t>2023-09-26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728EA58-6ABB-6A44-828E-29174BA09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E3FF33C-5964-1A45-BBF1-B4C577C7B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8332-4E53-304F-8CD4-1D2C72D9F1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0531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7EC8CCE0-2E85-BA4E-96CA-46FCAB628C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22EF89B-D863-244A-85E8-EDD35A5639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BE5EF50-B0AC-6B49-B668-F5B9DE90B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F6234-9EF2-3B44-954C-3CDF70C02029}" type="datetimeFigureOut">
              <a:rPr lang="sv-SE" smtClean="0"/>
              <a:t>2023-09-26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C2DC34F-5410-4D4A-B4B9-69FC62607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47CB67F-9E26-6D47-AE2C-AD91479FA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8332-4E53-304F-8CD4-1D2C72D9F1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98935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ubrik och brö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 descr="bakgrunderD.jp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123746"/>
            <a:ext cx="12192000" cy="734255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9604" y="6364740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2063FA-F158-B145-A53C-EFD7E6C84CF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rubrik 1"/>
          <p:cNvSpPr>
            <a:spLocks noGrp="1"/>
          </p:cNvSpPr>
          <p:nvPr>
            <p:ph type="title"/>
          </p:nvPr>
        </p:nvSpPr>
        <p:spPr>
          <a:xfrm>
            <a:off x="1721999" y="1337842"/>
            <a:ext cx="9038280" cy="72585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lnSpc>
                <a:spcPct val="80000"/>
              </a:lnSpc>
              <a:spcBef>
                <a:spcPts val="672"/>
              </a:spcBef>
              <a:defRPr/>
            </a:lvl1pPr>
          </a:lstStyle>
          <a:p>
            <a:r>
              <a:rPr lang="sv-SE"/>
              <a:t>Klicka här för att ändra format</a:t>
            </a:r>
            <a:endParaRPr lang="nn-NO"/>
          </a:p>
        </p:txBody>
      </p:sp>
      <p:sp>
        <p:nvSpPr>
          <p:cNvPr id="11" name="Platshållare för innehåll 9"/>
          <p:cNvSpPr>
            <a:spLocks noGrp="1"/>
          </p:cNvSpPr>
          <p:nvPr>
            <p:ph sz="quarter" idx="13"/>
          </p:nvPr>
        </p:nvSpPr>
        <p:spPr>
          <a:xfrm>
            <a:off x="1721999" y="2547955"/>
            <a:ext cx="9038280" cy="3357896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5919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33A60D-01CB-A04C-964F-DAF4147C8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A8DD50D-FAD7-F34F-BB3F-3E466C59E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7A94FA3-8F15-E543-9284-43E949A0A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F6234-9EF2-3B44-954C-3CDF70C02029}" type="datetimeFigureOut">
              <a:rPr lang="sv-SE" smtClean="0"/>
              <a:t>2023-09-26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39642E0-B37F-0C46-9BBB-1BAE37822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A878E00-8740-F04B-A807-A39441554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8332-4E53-304F-8CD4-1D2C72D9F1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5726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CDE914-CC92-D24F-9544-4089FBDF3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0F4AB74-0AF1-9C48-A1E9-DD4CC5DE9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67ADBAE-3BF1-C345-98D7-965BA79C7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F6234-9EF2-3B44-954C-3CDF70C02029}" type="datetimeFigureOut">
              <a:rPr lang="sv-SE" smtClean="0"/>
              <a:t>2023-09-26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77EEC31-5C6E-DB46-8634-29718C452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EE52CCB-3D7C-3744-B642-1096E7C18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8332-4E53-304F-8CD4-1D2C72D9F1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2317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94A893-7789-2545-B3B0-C41A9B29C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C11F352-9E7A-A240-9860-06232DE5D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FBE6AC3-7C1B-4946-9B6A-81349A9977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1125758-5F9E-D646-BAEC-46FB5925E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F6234-9EF2-3B44-954C-3CDF70C02029}" type="datetimeFigureOut">
              <a:rPr lang="sv-SE" smtClean="0"/>
              <a:t>2023-09-26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0DA06D6-E7E7-6B4C-AA41-094354F16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37429C7-2C10-2746-A31A-71D6EBC70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8332-4E53-304F-8CD4-1D2C72D9F1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200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07C324-B53C-BE44-983D-3B6218354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8166118-E2BD-C043-B019-D81907219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FB9E2A2-52F9-B442-9E2A-4C65D9481A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62A1279-AD05-324F-8BD1-8C28D40D4A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FE6729B-5A1F-6A43-A9B6-1F4B9B283E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5A3236A-C57C-A940-81EC-3E1B0D84F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F6234-9EF2-3B44-954C-3CDF70C02029}" type="datetimeFigureOut">
              <a:rPr lang="sv-SE" smtClean="0"/>
              <a:t>2023-09-26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50CB7D7-8465-DA42-AE02-B3FE36C3B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6533403-5184-0242-A5A9-72343D084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8332-4E53-304F-8CD4-1D2C72D9F1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0102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743568-4776-3B46-A7AF-1E7F30F25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635E13E-1001-CC4A-847A-7F648BBF1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F6234-9EF2-3B44-954C-3CDF70C02029}" type="datetimeFigureOut">
              <a:rPr lang="sv-SE" smtClean="0"/>
              <a:t>2023-09-26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6635F68-B59F-4248-AFF8-C403C4FA9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27499CB-734B-244C-8649-22C02D277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8332-4E53-304F-8CD4-1D2C72D9F1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8424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978B28C-A67C-C04D-9DA3-179CEFBEA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F6234-9EF2-3B44-954C-3CDF70C02029}" type="datetimeFigureOut">
              <a:rPr lang="sv-SE" smtClean="0"/>
              <a:t>2023-09-26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47631F1-4D44-D44C-BD87-C18397871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AE18DE6-5DB9-254A-B4CC-66BDE29C4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8332-4E53-304F-8CD4-1D2C72D9F1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040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DED320-E736-E84D-B55D-2880069D9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B50041-6CF5-0042-8D8C-3C82C4C437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EEA81F8-27D0-DC4F-8769-85FEA67AA1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8558C14-A937-A942-9782-7AC14CD06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F6234-9EF2-3B44-954C-3CDF70C02029}" type="datetimeFigureOut">
              <a:rPr lang="sv-SE" smtClean="0"/>
              <a:t>2023-09-26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FFCBF5E-BB02-3848-BAE2-75FCFF42A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28266F7-5957-364D-80B5-959B8C7CE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8332-4E53-304F-8CD4-1D2C72D9F1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5071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445F1-DB7F-C449-8562-8E9861B26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B6394AC-8282-0541-AE81-E753EB5964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95EBD9E-DBBA-EA4E-931D-658D464596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D275735-FBE8-2E45-9C07-F60CEE587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F6234-9EF2-3B44-954C-3CDF70C02029}" type="datetimeFigureOut">
              <a:rPr lang="sv-SE" smtClean="0"/>
              <a:t>2023-09-26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D9F5BB1-6FF7-2344-B799-1320D4EB9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9E9CEEF-0619-BE44-9EFF-DB4C1B800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8332-4E53-304F-8CD4-1D2C72D9F1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4189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0E8EABF-189F-8646-87C8-C3E355025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B69F389-3F4F-7C45-8ABA-1D2E81454C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84D23B2-D62C-EA4A-8E37-AF24EFD1CF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F6234-9EF2-3B44-954C-3CDF70C02029}" type="datetimeFigureOut">
              <a:rPr lang="sv-SE" smtClean="0"/>
              <a:t>2023-09-26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F3F6C1B-7FDD-8144-8602-E76E011554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D5B5877-0652-5A42-857A-16885B196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78332-4E53-304F-8CD4-1D2C72D9F1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1611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8D75F1F2-78DD-DC40-8DB6-A1D89F1C4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00337"/>
            <a:ext cx="9144000" cy="728663"/>
          </a:xfrm>
        </p:spPr>
        <p:txBody>
          <a:bodyPr>
            <a:normAutofit fontScale="90000"/>
          </a:bodyPr>
          <a:lstStyle/>
          <a:p>
            <a:r>
              <a:rPr lang="sv-SE" dirty="0">
                <a:solidFill>
                  <a:schemeClr val="accent5">
                    <a:lumMod val="75000"/>
                  </a:schemeClr>
                </a:solidFill>
                <a:latin typeface="Impact" panose="020B0806030902050204" pitchFamily="34" charset="0"/>
              </a:rPr>
              <a:t>DIGITALISERING </a:t>
            </a:r>
          </a:p>
        </p:txBody>
      </p:sp>
      <p:sp>
        <p:nvSpPr>
          <p:cNvPr id="6" name="Underrubrik 5">
            <a:extLst>
              <a:ext uri="{FF2B5EF4-FFF2-40B4-BE49-F238E27FC236}">
                <a16:creationId xmlns:a16="http://schemas.microsoft.com/office/drawing/2014/main" id="{B4F518B5-53FC-DE4F-A704-32EABEB7A6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16313"/>
            <a:ext cx="9144000" cy="1655762"/>
          </a:xfrm>
        </p:spPr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Ordförandekonferens 20-21 september 2023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F8AA59EA-C725-2649-B881-E0B71DBE0F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8769" y="359414"/>
            <a:ext cx="1958461" cy="1161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312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97CCD9-CF0C-71C6-7A74-B0CA2A42B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5069" y="1700767"/>
            <a:ext cx="10143066" cy="725851"/>
          </a:xfrm>
        </p:spPr>
        <p:txBody>
          <a:bodyPr/>
          <a:lstStyle/>
          <a:p>
            <a:r>
              <a:rPr lang="sv-SE" sz="3600" b="1" dirty="0">
                <a:latin typeface="Arial" panose="020B0604020202020204" pitchFamily="34" charset="0"/>
                <a:cs typeface="Arial" panose="020B0604020202020204" pitchFamily="34" charset="0"/>
              </a:rPr>
              <a:t>SPF </a:t>
            </a:r>
            <a:r>
              <a:rPr lang="sv-SE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Senioriernas</a:t>
            </a:r>
            <a:r>
              <a:rPr lang="sv-SE" sz="3600" b="1" dirty="0">
                <a:latin typeface="Arial" panose="020B0604020202020204" pitchFamily="34" charset="0"/>
                <a:cs typeface="Arial" panose="020B0604020202020204" pitchFamily="34" charset="0"/>
              </a:rPr>
              <a:t> beslut</a:t>
            </a:r>
          </a:p>
        </p:txBody>
      </p:sp>
      <p:pic>
        <p:nvPicPr>
          <p:cNvPr id="4" name="Bildobjekt 3" descr=" bild som visar text&#10;&#10;">
            <a:extLst>
              <a:ext uri="{FF2B5EF4-FFF2-40B4-BE49-F238E27FC236}">
                <a16:creationId xmlns:a16="http://schemas.microsoft.com/office/drawing/2014/main" id="{F8303F27-AE76-140B-1BD0-A60A639E1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29" y="355392"/>
            <a:ext cx="1339298" cy="791233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D9870DA-0356-E737-0F08-A27427D85A4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015069" y="2426618"/>
            <a:ext cx="9533466" cy="3957249"/>
          </a:xfrm>
        </p:spPr>
        <p:txBody>
          <a:bodyPr>
            <a:normAutofit lnSpcReduction="10000"/>
          </a:bodyPr>
          <a:lstStyle/>
          <a:p>
            <a:r>
              <a:rPr lang="sv-SE" sz="2400" b="1" dirty="0">
                <a:latin typeface="Arial" panose="020B0604020202020204" pitchFamily="34" charset="0"/>
                <a:cs typeface="Arial" panose="020B0604020202020204" pitchFamily="34" charset="0"/>
              </a:rPr>
              <a:t>Bakgrund</a:t>
            </a:r>
          </a:p>
          <a:p>
            <a:pPr lvl="1"/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Rapport 2019 Digitalisering handlar om människor och Internetstiftelsens rapport Svenskarna och Internet 2021: digitalt utanförskap för äldre</a:t>
            </a:r>
          </a:p>
          <a:p>
            <a:pPr lvl="1"/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10-15% av medlemmar saknar mail och många är sällananvändare vilket försvårar kommunikationen</a:t>
            </a:r>
          </a:p>
          <a:p>
            <a:endParaRPr lang="sv-SE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400" b="1" dirty="0">
                <a:latin typeface="Arial" panose="020B0604020202020204" pitchFamily="34" charset="0"/>
                <a:cs typeface="Arial" panose="020B0604020202020204" pitchFamily="34" charset="0"/>
              </a:rPr>
              <a:t>Förbundets mål och strategi 2021-2023 </a:t>
            </a:r>
            <a:br>
              <a:rPr lang="sv-SE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2400" b="1" dirty="0">
                <a:latin typeface="Arial" panose="020B0604020202020204" pitchFamily="34" charset="0"/>
                <a:cs typeface="Arial" panose="020B0604020202020204" pitchFamily="34" charset="0"/>
              </a:rPr>
              <a:t>(beslutad av kongressen)</a:t>
            </a:r>
          </a:p>
          <a:p>
            <a:pPr lvl="1"/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Inom målet ”En engagerande organisation” är en av strategierna att öka seniorernas digitala kompetens</a:t>
            </a:r>
          </a:p>
        </p:txBody>
      </p:sp>
      <p:sp>
        <p:nvSpPr>
          <p:cNvPr id="3" name="Pil: höger 2">
            <a:extLst>
              <a:ext uri="{FF2B5EF4-FFF2-40B4-BE49-F238E27FC236}">
                <a16:creationId xmlns:a16="http://schemas.microsoft.com/office/drawing/2014/main" id="{A4B8AD00-789B-4665-17E9-3F71A8F454D8}"/>
              </a:ext>
            </a:extLst>
          </p:cNvPr>
          <p:cNvSpPr/>
          <p:nvPr/>
        </p:nvSpPr>
        <p:spPr>
          <a:xfrm>
            <a:off x="10370840" y="5482066"/>
            <a:ext cx="720493" cy="432000"/>
          </a:xfrm>
          <a:prstGeom prst="rightArrow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3149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 descr=" bild som visar text&#10;&#10;">
            <a:extLst>
              <a:ext uri="{FF2B5EF4-FFF2-40B4-BE49-F238E27FC236}">
                <a16:creationId xmlns:a16="http://schemas.microsoft.com/office/drawing/2014/main" id="{F8303F27-AE76-140B-1BD0-A60A639E1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29" y="355392"/>
            <a:ext cx="1339298" cy="791233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D9870DA-0356-E737-0F08-A27427D85A4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238605" y="1146624"/>
            <a:ext cx="9533466" cy="509355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sv-SE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Förbundetsstyrelsen</a:t>
            </a:r>
            <a:r>
              <a:rPr lang="sv-SE" sz="2400" b="1" dirty="0">
                <a:latin typeface="Arial" panose="020B0604020202020204" pitchFamily="34" charset="0"/>
                <a:cs typeface="Arial" panose="020B0604020202020204" pitchFamily="34" charset="0"/>
              </a:rPr>
              <a:t> har beslutat </a:t>
            </a:r>
          </a:p>
          <a:p>
            <a:pPr lvl="1">
              <a:lnSpc>
                <a:spcPct val="100000"/>
              </a:lnSpc>
            </a:pP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om ett projekt om digitalisering till och med 2023</a:t>
            </a:r>
          </a:p>
          <a:p>
            <a:pPr lvl="1">
              <a:lnSpc>
                <a:spcPct val="100000"/>
              </a:lnSpc>
            </a:pP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att anställa en digitaliseringsstrateg under 2022-23 vars huvuduppgift är att, tillsammans med distrikten, ta fram en strategi för att göra medlemmar och organisation mer digitala</a:t>
            </a:r>
          </a:p>
          <a:p>
            <a:pPr>
              <a:lnSpc>
                <a:spcPct val="100000"/>
              </a:lnSpc>
            </a:pPr>
            <a:r>
              <a:rPr lang="sv-SE" sz="2400" b="1" dirty="0">
                <a:latin typeface="Arial" panose="020B0604020202020204" pitchFamily="34" charset="0"/>
                <a:cs typeface="Arial" panose="020B0604020202020204" pitchFamily="34" charset="0"/>
              </a:rPr>
              <a:t>Förbundets verksamhetsplan för 2023</a:t>
            </a:r>
          </a:p>
          <a:p>
            <a:pPr lvl="1">
              <a:lnSpc>
                <a:spcPct val="100000"/>
              </a:lnSpc>
            </a:pP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Stötta distrikt att genomföra digitala distriktsstämmor vid behov</a:t>
            </a:r>
          </a:p>
          <a:p>
            <a:pPr lvl="1">
              <a:lnSpc>
                <a:spcPct val="100000"/>
              </a:lnSpc>
            </a:pP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Fortsätta med utbildning inom de digitala verktygen</a:t>
            </a:r>
          </a:p>
          <a:p>
            <a:pPr lvl="1">
              <a:lnSpc>
                <a:spcPct val="100000"/>
              </a:lnSpc>
            </a:pP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Ta fram manualer</a:t>
            </a:r>
          </a:p>
          <a:p>
            <a:pPr lvl="1">
              <a:lnSpc>
                <a:spcPct val="100000"/>
              </a:lnSpc>
            </a:pP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Öka SPF Seniorernas synlighet i digitala kanaler</a:t>
            </a:r>
          </a:p>
          <a:p>
            <a:pPr lvl="1">
              <a:lnSpc>
                <a:spcPct val="100000"/>
              </a:lnSpc>
            </a:pP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Fortsätta arbetet med att nå ut till flera medlemmar, föreningar och distrikt digitalt för en mer kostnadseffektiv kommunikation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DA333F07-2717-475C-3DB5-2863721AE2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3868349"/>
              </p:ext>
            </p:extLst>
          </p:nvPr>
        </p:nvGraphicFramePr>
        <p:xfrm>
          <a:off x="549507" y="1672015"/>
          <a:ext cx="720494" cy="480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24918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97CCD9-CF0C-71C6-7A74-B0CA2A42B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0667" y="1700767"/>
            <a:ext cx="10143066" cy="725851"/>
          </a:xfrm>
        </p:spPr>
        <p:txBody>
          <a:bodyPr/>
          <a:lstStyle/>
          <a:p>
            <a:r>
              <a:rPr lang="sv-SE" sz="3600" b="1" dirty="0">
                <a:latin typeface="Arial" panose="020B0604020202020204" pitchFamily="34" charset="0"/>
                <a:cs typeface="Arial" panose="020B0604020202020204" pitchFamily="34" charset="0"/>
              </a:rPr>
              <a:t>Digitaliseringsstrategins mål</a:t>
            </a:r>
          </a:p>
        </p:txBody>
      </p:sp>
      <p:pic>
        <p:nvPicPr>
          <p:cNvPr id="4" name="Bildobjekt 3" descr=" bild som visar text&#10;&#10;">
            <a:extLst>
              <a:ext uri="{FF2B5EF4-FFF2-40B4-BE49-F238E27FC236}">
                <a16:creationId xmlns:a16="http://schemas.microsoft.com/office/drawing/2014/main" id="{F8303F27-AE76-140B-1BD0-A60A639E1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29" y="355392"/>
            <a:ext cx="1339298" cy="791233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D9870DA-0356-E737-0F08-A27427D85A4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00667" y="2547955"/>
            <a:ext cx="10143066" cy="3357896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Tydliggöra organisationens inriktning mot att bidra till att medlemmarna och organisationen utvecklas och blir 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mer delaktiga i en alltmer digital värld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Verka för att minska det digitala utanförskapet och öka den digitala kompetensen hos våra medlemmar 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(med bibehållande av möjligheten att kunna ta del av traditionellt skriftlig information)</a:t>
            </a:r>
          </a:p>
        </p:txBody>
      </p:sp>
      <p:sp>
        <p:nvSpPr>
          <p:cNvPr id="3" name="Pil: höger 2">
            <a:extLst>
              <a:ext uri="{FF2B5EF4-FFF2-40B4-BE49-F238E27FC236}">
                <a16:creationId xmlns:a16="http://schemas.microsoft.com/office/drawing/2014/main" id="{5C4A8644-128A-4B0E-FAD7-B914EA7DEFA1}"/>
              </a:ext>
            </a:extLst>
          </p:cNvPr>
          <p:cNvSpPr/>
          <p:nvPr/>
        </p:nvSpPr>
        <p:spPr>
          <a:xfrm>
            <a:off x="10370840" y="5482066"/>
            <a:ext cx="720493" cy="432000"/>
          </a:xfrm>
          <a:prstGeom prst="rightArrow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3259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 descr=" bild som visar text&#10;&#10;">
            <a:extLst>
              <a:ext uri="{FF2B5EF4-FFF2-40B4-BE49-F238E27FC236}">
                <a16:creationId xmlns:a16="http://schemas.microsoft.com/office/drawing/2014/main" id="{F8303F27-AE76-140B-1BD0-A60A639E1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29" y="355392"/>
            <a:ext cx="1339298" cy="791233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D9870DA-0356-E737-0F08-A27427D85A4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235199" y="1700767"/>
            <a:ext cx="9008533" cy="545253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Påvisa SPF Seniorernas inriktning för den digitala utvecklingen i organisationen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Tydliggöra hur vi ska arbeta för att nå det övergripande målet: att göra organisationen och medlemmarna mer digitala</a:t>
            </a:r>
          </a:p>
          <a:p>
            <a:br>
              <a:rPr lang="sv-SE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2400" b="1" dirty="0">
                <a:latin typeface="Arial" panose="020B0604020202020204" pitchFamily="34" charset="0"/>
                <a:cs typeface="Arial" panose="020B0604020202020204" pitchFamily="34" charset="0"/>
              </a:rPr>
              <a:t>Mätbara mål</a:t>
            </a:r>
          </a:p>
          <a:p>
            <a:pPr lvl="1"/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Förbund, distrikt och föreningen har ett mål i sin verksamhetsplan från och med 2024</a:t>
            </a:r>
          </a:p>
          <a:p>
            <a:pPr lvl="1"/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Alla styrelsemedlemmar har en e-postadress registrerad i medlemsregistret</a:t>
            </a:r>
          </a:p>
          <a:p>
            <a:pPr lvl="1"/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Alla föreningar kan kommunicera digitalt med distrikt och förbund 2023-12-31</a:t>
            </a:r>
          </a:p>
        </p:txBody>
      </p:sp>
      <p:sp>
        <p:nvSpPr>
          <p:cNvPr id="3" name="Pil: höger 2">
            <a:extLst>
              <a:ext uri="{FF2B5EF4-FFF2-40B4-BE49-F238E27FC236}">
                <a16:creationId xmlns:a16="http://schemas.microsoft.com/office/drawing/2014/main" id="{8AA97BA3-A5C8-2BA8-8146-AFDF860257D6}"/>
              </a:ext>
            </a:extLst>
          </p:cNvPr>
          <p:cNvSpPr/>
          <p:nvPr/>
        </p:nvSpPr>
        <p:spPr>
          <a:xfrm>
            <a:off x="588021" y="1700767"/>
            <a:ext cx="720493" cy="432000"/>
          </a:xfrm>
          <a:prstGeom prst="rightArrow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329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97CCD9-CF0C-71C6-7A74-B0CA2A42B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0000" y="982350"/>
            <a:ext cx="9702800" cy="725851"/>
          </a:xfrm>
        </p:spPr>
        <p:txBody>
          <a:bodyPr/>
          <a:lstStyle/>
          <a:p>
            <a:pPr algn="ctr"/>
            <a:r>
              <a:rPr lang="sv-SE" sz="3600" b="1" dirty="0">
                <a:latin typeface="Arial" panose="020B0604020202020204" pitchFamily="34" charset="0"/>
                <a:cs typeface="Arial" panose="020B0604020202020204" pitchFamily="34" charset="0"/>
              </a:rPr>
              <a:t>Fyra fokusområden</a:t>
            </a:r>
          </a:p>
        </p:txBody>
      </p:sp>
      <p:pic>
        <p:nvPicPr>
          <p:cNvPr id="4" name="Bildobjekt 3" descr=" bild som visar text&#10;&#10;">
            <a:extLst>
              <a:ext uri="{FF2B5EF4-FFF2-40B4-BE49-F238E27FC236}">
                <a16:creationId xmlns:a16="http://schemas.microsoft.com/office/drawing/2014/main" id="{F8303F27-AE76-140B-1BD0-A60A639E1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29" y="355392"/>
            <a:ext cx="1339298" cy="791233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D9870DA-0356-E737-0F08-A27427D85A4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00667" y="1708201"/>
            <a:ext cx="9872133" cy="4995333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Organisationsnivå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 – skapa en organisationsstruktur mellan förbund, distrikt och förening (digitaliseringsstrateg, digitaliseringsansvarig, digitaliseringsombud)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Kommunikation 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– digital kommunikation är enklare, snabbare, ger möjlighet att ta del av ett större utbud och innehåll samt har klimatmässiga och ekonomiska fördelar. 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i="1" dirty="0">
                <a:latin typeface="Arial" panose="020B0604020202020204" pitchFamily="34" charset="0"/>
                <a:cs typeface="Arial" panose="020B0604020202020204" pitchFamily="34" charset="0"/>
              </a:rPr>
              <a:t>(Bibehålla möjligheten att ta del av info traditionellt för de som behöver)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Verka för att användandet av den gemensamma domänadressen för 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e-post som kontaktadress till föreningar och distrikt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Verka för att info på styrelsenivå ska kunna nås, lämnas, ta del av 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och användas på ett säkert sätt</a:t>
            </a:r>
          </a:p>
        </p:txBody>
      </p:sp>
    </p:spTree>
    <p:extLst>
      <p:ext uri="{BB962C8B-B14F-4D97-AF65-F5344CB8AC3E}">
        <p14:creationId xmlns:p14="http://schemas.microsoft.com/office/powerpoint/2010/main" val="3100590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97CCD9-CF0C-71C6-7A74-B0CA2A42B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0000" y="982350"/>
            <a:ext cx="9702800" cy="725851"/>
          </a:xfrm>
        </p:spPr>
        <p:txBody>
          <a:bodyPr/>
          <a:lstStyle/>
          <a:p>
            <a:pPr algn="ctr"/>
            <a:r>
              <a:rPr lang="sv-SE" sz="3600" b="1" dirty="0">
                <a:latin typeface="Arial" panose="020B0604020202020204" pitchFamily="34" charset="0"/>
                <a:cs typeface="Arial" panose="020B0604020202020204" pitchFamily="34" charset="0"/>
              </a:rPr>
              <a:t>Fyra fokusområden (forts.)</a:t>
            </a:r>
          </a:p>
        </p:txBody>
      </p:sp>
      <p:pic>
        <p:nvPicPr>
          <p:cNvPr id="4" name="Bildobjekt 3" descr=" bild som visar text&#10;&#10;">
            <a:extLst>
              <a:ext uri="{FF2B5EF4-FFF2-40B4-BE49-F238E27FC236}">
                <a16:creationId xmlns:a16="http://schemas.microsoft.com/office/drawing/2014/main" id="{F8303F27-AE76-140B-1BD0-A60A639E1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29" y="355392"/>
            <a:ext cx="1339298" cy="791233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D9870DA-0356-E737-0F08-A27427D85A4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00667" y="1708201"/>
            <a:ext cx="10143066" cy="499533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3"/>
            </a:pPr>
            <a:r>
              <a:rPr lang="sv-SE" sz="2400" b="1" dirty="0">
                <a:latin typeface="Arial" panose="020B0604020202020204" pitchFamily="34" charset="0"/>
                <a:cs typeface="Arial" panose="020B0604020202020204" pitchFamily="34" charset="0"/>
              </a:rPr>
              <a:t>Teknik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: ger oss möjlighet att mötas på fler sätt än att samlas fysiskt. Digitala och hybridmöten ska vara ett komplement till fysiska möten på förbunds- och distriktsnivå och på sikt även på föreningsnivå</a:t>
            </a:r>
            <a:b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Förbundet ska inventera tillgången till dator, surfplatta, mobil och internetuppkoppling i föreningarnas styrelser.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3"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3"/>
            </a:pPr>
            <a:r>
              <a:rPr lang="sv-SE" sz="2400" b="1" dirty="0">
                <a:latin typeface="Arial" panose="020B0604020202020204" pitchFamily="34" charset="0"/>
                <a:cs typeface="Arial" panose="020B0604020202020204" pitchFamily="34" charset="0"/>
              </a:rPr>
              <a:t>Utbildning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: behovet av utbildning inom digital teknik kommer att vara i ständig utveckling</a:t>
            </a:r>
          </a:p>
        </p:txBody>
      </p:sp>
      <p:sp>
        <p:nvSpPr>
          <p:cNvPr id="3" name="Pil: höger 2">
            <a:extLst>
              <a:ext uri="{FF2B5EF4-FFF2-40B4-BE49-F238E27FC236}">
                <a16:creationId xmlns:a16="http://schemas.microsoft.com/office/drawing/2014/main" id="{E49CD4BC-1689-ACA4-EF18-9FA1939BCB00}"/>
              </a:ext>
            </a:extLst>
          </p:cNvPr>
          <p:cNvSpPr/>
          <p:nvPr/>
        </p:nvSpPr>
        <p:spPr>
          <a:xfrm>
            <a:off x="5811953" y="5659650"/>
            <a:ext cx="720493" cy="432000"/>
          </a:xfrm>
          <a:prstGeom prst="rightArrow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6086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97CCD9-CF0C-71C6-7A74-B0CA2A42B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3146" y="1334935"/>
            <a:ext cx="8129653" cy="455614"/>
          </a:xfrm>
        </p:spPr>
        <p:txBody>
          <a:bodyPr/>
          <a:lstStyle/>
          <a:p>
            <a:pPr algn="ctr"/>
            <a:r>
              <a:rPr lang="sv-SE" sz="2400" b="1" dirty="0">
                <a:latin typeface="Arial" panose="020B0604020202020204" pitchFamily="34" charset="0"/>
                <a:cs typeface="Arial" panose="020B0604020202020204" pitchFamily="34" charset="0"/>
              </a:rPr>
              <a:t>Fokusområde 4: Utbildning - Förbundet ska</a:t>
            </a:r>
          </a:p>
        </p:txBody>
      </p:sp>
      <p:pic>
        <p:nvPicPr>
          <p:cNvPr id="4" name="Bildobjekt 3" descr=" bild som visar text&#10;&#10;">
            <a:extLst>
              <a:ext uri="{FF2B5EF4-FFF2-40B4-BE49-F238E27FC236}">
                <a16:creationId xmlns:a16="http://schemas.microsoft.com/office/drawing/2014/main" id="{F8303F27-AE76-140B-1BD0-A60A639E1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29" y="355392"/>
            <a:ext cx="1339298" cy="791233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D9870DA-0356-E737-0F08-A27427D85A4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00667" y="1708201"/>
            <a:ext cx="10143066" cy="4995333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Verka för att minska det digitala utanförskapet genom att erbjuda utbildningar för medlemmar som önskar lära sig ny teknik 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Fortsätta med digitala utbildningar, konferenser och </a:t>
            </a:r>
            <a:r>
              <a:rPr lang="sv-SE" sz="2400" dirty="0" err="1">
                <a:latin typeface="Arial" panose="020B0604020202020204" pitchFamily="34" charset="0"/>
                <a:cs typeface="Arial" panose="020B0604020202020204" pitchFamily="34" charset="0"/>
              </a:rPr>
              <a:t>webbinarier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för förtroendevalda och medlemmar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Ansvara för att ta fram en introduktionsutbildning för digitala coacher som kan verka på föreningsnivå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Fortsätta utveckla manualer, föreläsningar och instruktionsfilmer för de digitala tjänster som förbundet tillhandahåller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Utveckla möjligheten till </a:t>
            </a:r>
            <a:r>
              <a:rPr lang="sv-SE" sz="2400" dirty="0" err="1">
                <a:latin typeface="Arial" panose="020B0604020202020204" pitchFamily="34" charset="0"/>
                <a:cs typeface="Arial" panose="020B0604020202020204" pitchFamily="34" charset="0"/>
              </a:rPr>
              <a:t>digi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-fysiska studiecirklar i samverkan med SV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Initiera utbildning av cirkelledare i olika ämnen kopplat till digital teknik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3"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Pil: höger 5">
            <a:extLst>
              <a:ext uri="{FF2B5EF4-FFF2-40B4-BE49-F238E27FC236}">
                <a16:creationId xmlns:a16="http://schemas.microsoft.com/office/drawing/2014/main" id="{C3D04554-626B-C348-DBE8-A2BDBD0C6E85}"/>
              </a:ext>
            </a:extLst>
          </p:cNvPr>
          <p:cNvSpPr/>
          <p:nvPr/>
        </p:nvSpPr>
        <p:spPr>
          <a:xfrm>
            <a:off x="1573147" y="1252587"/>
            <a:ext cx="720493" cy="432000"/>
          </a:xfrm>
          <a:prstGeom prst="rightArrow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0532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97CCD9-CF0C-71C6-7A74-B0CA2A42B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0933" y="1676401"/>
            <a:ext cx="9702800" cy="1049866"/>
          </a:xfrm>
        </p:spPr>
        <p:txBody>
          <a:bodyPr/>
          <a:lstStyle/>
          <a:p>
            <a:r>
              <a:rPr lang="sv-SE" sz="3600" b="1" dirty="0">
                <a:latin typeface="Arial" panose="020B0604020202020204" pitchFamily="34" charset="0"/>
                <a:cs typeface="Arial" panose="020B0604020202020204" pitchFamily="34" charset="0"/>
              </a:rPr>
              <a:t>SPF Seniorerna Stockholmsdistriktet: projekt </a:t>
            </a:r>
            <a:r>
              <a:rPr lang="sv-SE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t.o.m</a:t>
            </a:r>
            <a:r>
              <a:rPr lang="sv-SE" sz="3600" b="1" dirty="0">
                <a:latin typeface="Arial" panose="020B0604020202020204" pitchFamily="34" charset="0"/>
                <a:cs typeface="Arial" panose="020B0604020202020204" pitchFamily="34" charset="0"/>
              </a:rPr>
              <a:t> 2024</a:t>
            </a:r>
          </a:p>
        </p:txBody>
      </p:sp>
      <p:pic>
        <p:nvPicPr>
          <p:cNvPr id="4" name="Bildobjekt 3" descr=" bild som visar text&#10;&#10;">
            <a:extLst>
              <a:ext uri="{FF2B5EF4-FFF2-40B4-BE49-F238E27FC236}">
                <a16:creationId xmlns:a16="http://schemas.microsoft.com/office/drawing/2014/main" id="{F8303F27-AE76-140B-1BD0-A60A639E1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29" y="355392"/>
            <a:ext cx="1339298" cy="791233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D9870DA-0356-E737-0F08-A27427D85A4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540933" y="2912533"/>
            <a:ext cx="9702800" cy="3791001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Styrgrupp är distriktsstyrelsen med projektledare (digitaliseringsansvarig) som ansvarar och driver projektet</a:t>
            </a:r>
            <a:b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Projektledaren har digitaliseringsombuden i föreningarna som kontaktpersoner och samarbetspartner i projektets olika uppdrag</a:t>
            </a:r>
            <a:b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Föreningarnas ordförande med sina digitaliseringsombud </a:t>
            </a:r>
            <a:b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driver föreningens arbete </a:t>
            </a:r>
          </a:p>
        </p:txBody>
      </p:sp>
    </p:spTree>
    <p:extLst>
      <p:ext uri="{BB962C8B-B14F-4D97-AF65-F5344CB8AC3E}">
        <p14:creationId xmlns:p14="http://schemas.microsoft.com/office/powerpoint/2010/main" val="1105422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97CCD9-CF0C-71C6-7A74-B0CA2A42B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0933" y="1676401"/>
            <a:ext cx="9702800" cy="1049866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sv-SE" sz="3600" b="1" dirty="0">
                <a:latin typeface="Arial" panose="020B0604020202020204" pitchFamily="34" charset="0"/>
                <a:cs typeface="Arial" panose="020B0604020202020204" pitchFamily="34" charset="0"/>
              </a:rPr>
              <a:t>Stockholmsdistrikts verksamhetsplan </a:t>
            </a:r>
            <a:br>
              <a:rPr lang="sv-SE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3600" b="1" dirty="0">
                <a:latin typeface="Arial" panose="020B0604020202020204" pitchFamily="34" charset="0"/>
                <a:cs typeface="Arial" panose="020B0604020202020204" pitchFamily="34" charset="0"/>
              </a:rPr>
              <a:t>2023-24: prioriteringar</a:t>
            </a:r>
          </a:p>
        </p:txBody>
      </p:sp>
      <p:pic>
        <p:nvPicPr>
          <p:cNvPr id="4" name="Bildobjekt 3" descr=" bild som visar text&#10;&#10;">
            <a:extLst>
              <a:ext uri="{FF2B5EF4-FFF2-40B4-BE49-F238E27FC236}">
                <a16:creationId xmlns:a16="http://schemas.microsoft.com/office/drawing/2014/main" id="{F8303F27-AE76-140B-1BD0-A60A639E1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29" y="355392"/>
            <a:ext cx="1339298" cy="791233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D9870DA-0356-E737-0F08-A27427D85A4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540931" y="3141134"/>
            <a:ext cx="9702801" cy="1981200"/>
          </a:xfrm>
        </p:spPr>
        <p:txBody>
          <a:bodyPr numCol="2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Samvaro och gemenskap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>
                <a:latin typeface="Arial" panose="020B0604020202020204" pitchFamily="34" charset="0"/>
                <a:cs typeface="Arial" panose="020B0604020202020204" pitchFamily="34" charset="0"/>
              </a:rPr>
              <a:t>Vi ska bli fler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>
                <a:latin typeface="Arial" panose="020B0604020202020204" pitchFamily="34" charset="0"/>
                <a:cs typeface="Arial" panose="020B0604020202020204" pitchFamily="34" charset="0"/>
              </a:rPr>
              <a:t>Digitalisering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Påverkansarbete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>
                <a:latin typeface="Arial" panose="020B0604020202020204" pitchFamily="34" charset="0"/>
                <a:cs typeface="Arial" panose="020B0604020202020204" pitchFamily="34" charset="0"/>
              </a:rPr>
              <a:t>En engagerande organisation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Vi är seniorernas röst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>
                <a:latin typeface="Arial" panose="020B0604020202020204" pitchFamily="34" charset="0"/>
                <a:cs typeface="Arial" panose="020B0604020202020204" pitchFamily="34" charset="0"/>
              </a:rPr>
              <a:t>En nytänkande organisation </a:t>
            </a:r>
          </a:p>
        </p:txBody>
      </p:sp>
    </p:spTree>
    <p:extLst>
      <p:ext uri="{BB962C8B-B14F-4D97-AF65-F5344CB8AC3E}">
        <p14:creationId xmlns:p14="http://schemas.microsoft.com/office/powerpoint/2010/main" val="335123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97CCD9-CF0C-71C6-7A74-B0CA2A42B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0933" y="1676401"/>
            <a:ext cx="9702800" cy="1049866"/>
          </a:xfrm>
        </p:spPr>
        <p:txBody>
          <a:bodyPr/>
          <a:lstStyle/>
          <a:p>
            <a:r>
              <a:rPr lang="sv-SE" sz="3600" b="1" dirty="0">
                <a:latin typeface="Arial" panose="020B0604020202020204" pitchFamily="34" charset="0"/>
                <a:cs typeface="Arial" panose="020B0604020202020204" pitchFamily="34" charset="0"/>
              </a:rPr>
              <a:t>Digitaliseringsansvarig (distrikt)</a:t>
            </a:r>
          </a:p>
        </p:txBody>
      </p:sp>
      <p:pic>
        <p:nvPicPr>
          <p:cNvPr id="4" name="Bildobjekt 3" descr=" bild som visar text&#10;&#10;">
            <a:extLst>
              <a:ext uri="{FF2B5EF4-FFF2-40B4-BE49-F238E27FC236}">
                <a16:creationId xmlns:a16="http://schemas.microsoft.com/office/drawing/2014/main" id="{F8303F27-AE76-140B-1BD0-A60A639E1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29" y="355392"/>
            <a:ext cx="1339298" cy="791233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D9870DA-0356-E737-0F08-A27427D85A4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540933" y="2421466"/>
            <a:ext cx="9702800" cy="3791001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Har en sammanhållande funktion för digitaliseringsfrågor på distriktet samt är den som stödjer föreningarnas digitaliseringsombud.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Skapar ett forum där föreningarnas digitaliseringsombud träffas för fortbildning och inspiration.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Känner till vilka studiematerial och utbildningsfilmer som finns på förbundets hemsida i ämnet.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Tar emot och förmedlar information till föreningarna gällande digitalisering från förbundet.</a:t>
            </a:r>
          </a:p>
        </p:txBody>
      </p:sp>
    </p:spTree>
    <p:extLst>
      <p:ext uri="{BB962C8B-B14F-4D97-AF65-F5344CB8AC3E}">
        <p14:creationId xmlns:p14="http://schemas.microsoft.com/office/powerpoint/2010/main" val="2527409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1721999" y="2790980"/>
            <a:ext cx="9038280" cy="2797924"/>
          </a:xfrm>
        </p:spPr>
        <p:txBody>
          <a:bodyPr/>
          <a:lstStyle/>
          <a:p>
            <a:pPr algn="ctr">
              <a:tabLst>
                <a:tab pos="711200" algn="l"/>
              </a:tabLst>
            </a:pPr>
            <a:r>
              <a:rPr lang="sv-SE" sz="5400" b="1" dirty="0">
                <a:latin typeface="Arial" panose="020B0604020202020204" pitchFamily="34" charset="0"/>
                <a:cs typeface="Arial" panose="020B0604020202020204" pitchFamily="34" charset="0"/>
              </a:rPr>
              <a:t>Internetstiftelsen </a:t>
            </a:r>
            <a:br>
              <a:rPr lang="sv-SE" sz="5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5400" b="1" dirty="0">
                <a:latin typeface="Arial" panose="020B0604020202020204" pitchFamily="34" charset="0"/>
                <a:cs typeface="Arial" panose="020B0604020202020204" pitchFamily="34" charset="0"/>
              </a:rPr>
              <a:t>och svenskarna 2022: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C0B1730-008A-43BA-810D-F500AB26D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63FA-F158-B145-A53C-EFD7E6C84CF7}" type="slidenum">
              <a:rPr lang="sv-SE" smtClean="0"/>
              <a:pPr/>
              <a:t>2</a:t>
            </a:fld>
            <a:endParaRPr lang="sv-SE"/>
          </a:p>
        </p:txBody>
      </p:sp>
      <p:pic>
        <p:nvPicPr>
          <p:cNvPr id="5" name="Bildobjekt 4" descr=" bild som visar text&#10;&#10;">
            <a:extLst>
              <a:ext uri="{FF2B5EF4-FFF2-40B4-BE49-F238E27FC236}">
                <a16:creationId xmlns:a16="http://schemas.microsoft.com/office/drawing/2014/main" id="{1C7A61FD-F149-AD42-B977-C9792EB2FD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29" y="355392"/>
            <a:ext cx="1339298" cy="791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762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97CCD9-CF0C-71C6-7A74-B0CA2A42B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0933" y="1676401"/>
            <a:ext cx="9702800" cy="1049866"/>
          </a:xfrm>
        </p:spPr>
        <p:txBody>
          <a:bodyPr/>
          <a:lstStyle/>
          <a:p>
            <a:r>
              <a:rPr lang="sv-SE" sz="3600" b="1" dirty="0">
                <a:latin typeface="Arial" panose="020B0604020202020204" pitchFamily="34" charset="0"/>
                <a:cs typeface="Arial" panose="020B0604020202020204" pitchFamily="34" charset="0"/>
              </a:rPr>
              <a:t>Digitaliseringsombud (förening)</a:t>
            </a:r>
          </a:p>
        </p:txBody>
      </p:sp>
      <p:pic>
        <p:nvPicPr>
          <p:cNvPr id="4" name="Bildobjekt 3" descr=" bild som visar text&#10;&#10;">
            <a:extLst>
              <a:ext uri="{FF2B5EF4-FFF2-40B4-BE49-F238E27FC236}">
                <a16:creationId xmlns:a16="http://schemas.microsoft.com/office/drawing/2014/main" id="{F8303F27-AE76-140B-1BD0-A60A639E1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29" y="355392"/>
            <a:ext cx="1339298" cy="791233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D9870DA-0356-E737-0F08-A27427D85A4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540933" y="2455333"/>
            <a:ext cx="9702800" cy="3791001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Informerar föreningsstyrelsen och medlemmar om nya planer och aktiviteter från distriktet och förbundet.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Tillsammans med studieombud och föreningsstyrelse planerar för aktiviteter som bidrar till en ökad kunskap om hur medlemmar kan använda mobil, surfplatta eller dator till nytta och nöje.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Deltar i distriktets forum för digitaliseringsombud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Återkopplar till distriktet om utbildningsbehov för förtroendevalda och medlemmar i digital teknik.</a:t>
            </a:r>
          </a:p>
        </p:txBody>
      </p:sp>
    </p:spTree>
    <p:extLst>
      <p:ext uri="{BB962C8B-B14F-4D97-AF65-F5344CB8AC3E}">
        <p14:creationId xmlns:p14="http://schemas.microsoft.com/office/powerpoint/2010/main" val="583579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97CCD9-CF0C-71C6-7A74-B0CA2A42B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0933" y="1676401"/>
            <a:ext cx="9702800" cy="1049866"/>
          </a:xfrm>
        </p:spPr>
        <p:txBody>
          <a:bodyPr/>
          <a:lstStyle/>
          <a:p>
            <a:r>
              <a:rPr lang="sv-SE" sz="3600" b="1" dirty="0">
                <a:latin typeface="Arial" panose="020B0604020202020204" pitchFamily="34" charset="0"/>
                <a:cs typeface="Arial" panose="020B0604020202020204" pitchFamily="34" charset="0"/>
              </a:rPr>
              <a:t>Distriktets planering för 2023</a:t>
            </a:r>
          </a:p>
        </p:txBody>
      </p:sp>
      <p:pic>
        <p:nvPicPr>
          <p:cNvPr id="4" name="Bildobjekt 3" descr=" bild som visar text&#10;&#10;">
            <a:extLst>
              <a:ext uri="{FF2B5EF4-FFF2-40B4-BE49-F238E27FC236}">
                <a16:creationId xmlns:a16="http://schemas.microsoft.com/office/drawing/2014/main" id="{F8303F27-AE76-140B-1BD0-A60A639E1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29" y="355392"/>
            <a:ext cx="1339298" cy="791233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D9870DA-0356-E737-0F08-A27427D85A4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540933" y="2540000"/>
            <a:ext cx="9702800" cy="3791001"/>
          </a:xfrm>
        </p:spPr>
        <p:txBody>
          <a:bodyPr>
            <a:normAutofit/>
          </a:bodyPr>
          <a:lstStyle/>
          <a:p>
            <a:pPr marL="342900" indent="-342900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Digitalisering – genomgång för ordföranden 21-22 september</a:t>
            </a:r>
          </a:p>
          <a:p>
            <a:pPr marL="342900" indent="-342900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Inspiration för digitaliseringsombud 13 oktober - Föreläsningar genom </a:t>
            </a:r>
            <a:r>
              <a:rPr lang="sv-SE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Digitalidag</a:t>
            </a:r>
            <a:r>
              <a:rPr lang="sv-SE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och diskussion om hur distriktet kan stödja styrelser och föreningar</a:t>
            </a:r>
          </a:p>
          <a:p>
            <a:pPr marL="342900" indent="-342900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Konferens för digitaliseringsombud i november: genomgång av underlag,  inspiration och utbytande av goda exempel m.m. </a:t>
            </a:r>
          </a:p>
          <a:p>
            <a:pPr marL="342900" indent="-342900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Besök av digitaliseringsansvarig vid samverkansmöten i höst: diskussioner med ordföranden i föreningarna om digitalisering</a:t>
            </a:r>
          </a:p>
        </p:txBody>
      </p:sp>
    </p:spTree>
    <p:extLst>
      <p:ext uri="{BB962C8B-B14F-4D97-AF65-F5344CB8AC3E}">
        <p14:creationId xmlns:p14="http://schemas.microsoft.com/office/powerpoint/2010/main" val="1318546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8D75F1F2-78DD-DC40-8DB6-A1D89F1C4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81299"/>
            <a:ext cx="9144000" cy="728663"/>
          </a:xfrm>
        </p:spPr>
        <p:txBody>
          <a:bodyPr>
            <a:normAutofit fontScale="90000"/>
          </a:bodyPr>
          <a:lstStyle/>
          <a:p>
            <a:r>
              <a:rPr lang="sv-SE" dirty="0">
                <a:latin typeface="Impact" panose="020B0806030902050204" pitchFamily="34" charset="0"/>
              </a:rPr>
              <a:t>Digitaliser</a:t>
            </a:r>
            <a:r>
              <a:rPr lang="sv-SE" sz="2400" dirty="0">
                <a:latin typeface="Impact" panose="020B0806030902050204" pitchFamily="34" charset="0"/>
                <a:ea typeface="+mn-ea"/>
                <a:cs typeface="+mn-cs"/>
              </a:rPr>
              <a:t>i</a:t>
            </a:r>
            <a:r>
              <a:rPr lang="sv-SE" dirty="0">
                <a:latin typeface="Impact" panose="020B0806030902050204" pitchFamily="34" charset="0"/>
              </a:rPr>
              <a:t>ng</a:t>
            </a:r>
            <a:r>
              <a:rPr lang="sv-SE" dirty="0"/>
              <a:t> </a:t>
            </a:r>
          </a:p>
        </p:txBody>
      </p:sp>
      <p:sp>
        <p:nvSpPr>
          <p:cNvPr id="6" name="Underrubrik 5">
            <a:extLst>
              <a:ext uri="{FF2B5EF4-FFF2-40B4-BE49-F238E27FC236}">
                <a16:creationId xmlns:a16="http://schemas.microsoft.com/office/drawing/2014/main" id="{B4F518B5-53FC-DE4F-A704-32EABEB7A6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Ordförandekonferens 20-21 september 2023</a:t>
            </a:r>
          </a:p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Kontakt: barbro.rhodin53@gmail.com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F8AA59EA-C725-2649-B881-E0B71DBE0F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8004" y="650451"/>
            <a:ext cx="21844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39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97CCD9-CF0C-71C6-7A74-B0CA2A42B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1999" y="1439440"/>
            <a:ext cx="9928134" cy="725851"/>
          </a:xfrm>
        </p:spPr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Hur ofta använder ni internet?</a:t>
            </a:r>
          </a:p>
        </p:txBody>
      </p:sp>
      <p:pic>
        <p:nvPicPr>
          <p:cNvPr id="7" name="Platshållare för innehåll 6" descr="En bild som visar text, skärmbild, Färggrann, Rektangel&#10;&#10;Automatiskt genererad beskrivning">
            <a:extLst>
              <a:ext uri="{FF2B5EF4-FFF2-40B4-BE49-F238E27FC236}">
                <a16:creationId xmlns:a16="http://schemas.microsoft.com/office/drawing/2014/main" id="{B41C239D-8882-EC08-B476-1F2D71451C32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662252" y="1979029"/>
            <a:ext cx="10954014" cy="4261604"/>
          </a:xfrm>
        </p:spPr>
      </p:pic>
      <p:pic>
        <p:nvPicPr>
          <p:cNvPr id="4" name="Bildobjekt 3" descr=" bild som visar text&#10;&#10;">
            <a:extLst>
              <a:ext uri="{FF2B5EF4-FFF2-40B4-BE49-F238E27FC236}">
                <a16:creationId xmlns:a16="http://schemas.microsoft.com/office/drawing/2014/main" id="{F8303F27-AE76-140B-1BD0-A60A639E17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29" y="355392"/>
            <a:ext cx="1339298" cy="791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19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 descr=" bild som visar text&#10;&#10;">
            <a:extLst>
              <a:ext uri="{FF2B5EF4-FFF2-40B4-BE49-F238E27FC236}">
                <a16:creationId xmlns:a16="http://schemas.microsoft.com/office/drawing/2014/main" id="{F8303F27-AE76-140B-1BD0-A60A639E1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29" y="355392"/>
            <a:ext cx="1339298" cy="791233"/>
          </a:xfrm>
          <a:prstGeom prst="rect">
            <a:avLst/>
          </a:prstGeom>
        </p:spPr>
      </p:pic>
      <p:pic>
        <p:nvPicPr>
          <p:cNvPr id="12" name="Platshållare för innehåll 11" descr="En bild som visar text, Parallell, linje, diagram&#10;&#10;Automatiskt genererad beskrivning">
            <a:extLst>
              <a:ext uri="{FF2B5EF4-FFF2-40B4-BE49-F238E27FC236}">
                <a16:creationId xmlns:a16="http://schemas.microsoft.com/office/drawing/2014/main" id="{A28E0BA2-3859-6A0B-FC3B-08DC74F1E2B5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/>
          <a:stretch>
            <a:fillRect/>
          </a:stretch>
        </p:blipFill>
        <p:spPr>
          <a:xfrm>
            <a:off x="1024" y="1205931"/>
            <a:ext cx="12064458" cy="4991670"/>
          </a:xfrm>
        </p:spPr>
      </p:pic>
    </p:spTree>
    <p:extLst>
      <p:ext uri="{BB962C8B-B14F-4D97-AF65-F5344CB8AC3E}">
        <p14:creationId xmlns:p14="http://schemas.microsoft.com/office/powerpoint/2010/main" val="28613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97CCD9-CF0C-71C6-7A74-B0CA2A42B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4" name="Bildobjekt 3" descr=" bild som visar text&#10;&#10;">
            <a:extLst>
              <a:ext uri="{FF2B5EF4-FFF2-40B4-BE49-F238E27FC236}">
                <a16:creationId xmlns:a16="http://schemas.microsoft.com/office/drawing/2014/main" id="{F8303F27-AE76-140B-1BD0-A60A639E1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29" y="355392"/>
            <a:ext cx="1339298" cy="791233"/>
          </a:xfrm>
          <a:prstGeom prst="rect">
            <a:avLst/>
          </a:prstGeom>
        </p:spPr>
      </p:pic>
      <p:pic>
        <p:nvPicPr>
          <p:cNvPr id="7" name="Platshållare för innehåll 6" descr="En bild som visar text, skärmbild, diagram, Parallell&#10;&#10;Automatiskt genererad beskrivning">
            <a:extLst>
              <a:ext uri="{FF2B5EF4-FFF2-40B4-BE49-F238E27FC236}">
                <a16:creationId xmlns:a16="http://schemas.microsoft.com/office/drawing/2014/main" id="{7287D023-984F-06CB-D452-14A7B8EE9B93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/>
          <a:stretch>
            <a:fillRect/>
          </a:stretch>
        </p:blipFill>
        <p:spPr>
          <a:xfrm>
            <a:off x="745068" y="1204725"/>
            <a:ext cx="10806271" cy="5057122"/>
          </a:xfrm>
        </p:spPr>
      </p:pic>
    </p:spTree>
    <p:extLst>
      <p:ext uri="{BB962C8B-B14F-4D97-AF65-F5344CB8AC3E}">
        <p14:creationId xmlns:p14="http://schemas.microsoft.com/office/powerpoint/2010/main" val="3128317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97CCD9-CF0C-71C6-7A74-B0CA2A42B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675" y="2864303"/>
            <a:ext cx="9038280" cy="725851"/>
          </a:xfrm>
        </p:spPr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Ökning av </a:t>
            </a:r>
          </a:p>
        </p:txBody>
      </p:sp>
      <p:pic>
        <p:nvPicPr>
          <p:cNvPr id="4" name="Bildobjekt 3" descr=" bild som visar text&#10;&#10;">
            <a:extLst>
              <a:ext uri="{FF2B5EF4-FFF2-40B4-BE49-F238E27FC236}">
                <a16:creationId xmlns:a16="http://schemas.microsoft.com/office/drawing/2014/main" id="{F8303F27-AE76-140B-1BD0-A60A639E1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29" y="355392"/>
            <a:ext cx="1339298" cy="791233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1C4D961D-DC21-D475-68CA-C22AE5F9D49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622796" y="801917"/>
            <a:ext cx="6874933" cy="5514216"/>
          </a:xfrm>
        </p:spPr>
        <p:txBody>
          <a:bodyPr numCol="1">
            <a:normAutofit fontScale="77500" lnSpcReduction="20000"/>
          </a:bodyPr>
          <a:lstStyle/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Användning av digital brevlåda: 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mer än 50 % av 50-talister, 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45 % av 40-talister, 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20/30-talister 22 %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Användning av digitala vårdtjänster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35 % av 20/30-talister, 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62 % av 40-talister, 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75 % av 50-talister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Användning av digitala resetjänster: 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15 % av 20/30-talister, 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29 % av 40-talister, 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39 % av 50-talister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Betalar p-avgift via </a:t>
            </a:r>
            <a:r>
              <a:rPr lang="sv-SE" b="1" dirty="0" err="1">
                <a:latin typeface="Arial" panose="020B0604020202020204" pitchFamily="34" charset="0"/>
                <a:cs typeface="Arial" panose="020B0604020202020204" pitchFamily="34" charset="0"/>
              </a:rPr>
              <a:t>app</a:t>
            </a:r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9 % av 20/30-talist (19 % i automat) , 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38 % av 40-talister (19 % i automat), 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55 % av 50-talister (15 % i automat)</a:t>
            </a:r>
          </a:p>
        </p:txBody>
      </p:sp>
    </p:spTree>
    <p:extLst>
      <p:ext uri="{BB962C8B-B14F-4D97-AF65-F5344CB8AC3E}">
        <p14:creationId xmlns:p14="http://schemas.microsoft.com/office/powerpoint/2010/main" val="256836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97CCD9-CF0C-71C6-7A74-B0CA2A42B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600" b="1" dirty="0">
                <a:latin typeface="Arial" panose="020B0604020202020204" pitchFamily="34" charset="0"/>
                <a:cs typeface="Arial" panose="020B0604020202020204" pitchFamily="34" charset="0"/>
              </a:rPr>
              <a:t>Vad begränsar internetanvändningen?</a:t>
            </a:r>
          </a:p>
        </p:txBody>
      </p:sp>
      <p:pic>
        <p:nvPicPr>
          <p:cNvPr id="4" name="Bildobjekt 3" descr=" bild som visar text&#10;&#10;">
            <a:extLst>
              <a:ext uri="{FF2B5EF4-FFF2-40B4-BE49-F238E27FC236}">
                <a16:creationId xmlns:a16="http://schemas.microsoft.com/office/drawing/2014/main" id="{F8303F27-AE76-140B-1BD0-A60A639E1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29" y="355392"/>
            <a:ext cx="1339298" cy="791233"/>
          </a:xfrm>
          <a:prstGeom prst="rect">
            <a:avLst/>
          </a:prstGeom>
        </p:spPr>
      </p:pic>
      <p:pic>
        <p:nvPicPr>
          <p:cNvPr id="9" name="Platshållare för innehåll 8" descr="En bild som visar text, skärmbild, linje, diagram&#10;&#10;Automatiskt genererad beskrivning">
            <a:extLst>
              <a:ext uri="{FF2B5EF4-FFF2-40B4-BE49-F238E27FC236}">
                <a16:creationId xmlns:a16="http://schemas.microsoft.com/office/drawing/2014/main" id="{3F5CF029-63F8-9848-E884-83B5B486A644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/>
          <a:stretch>
            <a:fillRect/>
          </a:stretch>
        </p:blipFill>
        <p:spPr>
          <a:xfrm>
            <a:off x="1575238" y="1904472"/>
            <a:ext cx="9038280" cy="4392554"/>
          </a:xfrm>
        </p:spPr>
      </p:pic>
    </p:spTree>
    <p:extLst>
      <p:ext uri="{BB962C8B-B14F-4D97-AF65-F5344CB8AC3E}">
        <p14:creationId xmlns:p14="http://schemas.microsoft.com/office/powerpoint/2010/main" val="2054536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97CCD9-CF0C-71C6-7A74-B0CA2A42B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1999" y="1700767"/>
            <a:ext cx="9038280" cy="725851"/>
          </a:xfrm>
        </p:spPr>
        <p:txBody>
          <a:bodyPr/>
          <a:lstStyle/>
          <a:p>
            <a:r>
              <a:rPr lang="sv-SE" sz="3600" b="1" dirty="0">
                <a:latin typeface="Arial" panose="020B0604020202020204" pitchFamily="34" charset="0"/>
                <a:cs typeface="Arial" panose="020B0604020202020204" pitchFamily="34" charset="0"/>
              </a:rPr>
              <a:t>Reflektion</a:t>
            </a:r>
          </a:p>
        </p:txBody>
      </p:sp>
      <p:pic>
        <p:nvPicPr>
          <p:cNvPr id="4" name="Bildobjekt 3" descr=" bild som visar text&#10;&#10;">
            <a:extLst>
              <a:ext uri="{FF2B5EF4-FFF2-40B4-BE49-F238E27FC236}">
                <a16:creationId xmlns:a16="http://schemas.microsoft.com/office/drawing/2014/main" id="{F8303F27-AE76-140B-1BD0-A60A639E1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29" y="355392"/>
            <a:ext cx="1339298" cy="791233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D9870DA-0356-E737-0F08-A27427D85A4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59227" y="2547955"/>
            <a:ext cx="9484506" cy="3357896"/>
          </a:xfrm>
        </p:spPr>
        <p:txBody>
          <a:bodyPr>
            <a:normAutofit fontScale="92500"/>
          </a:bodyPr>
          <a:lstStyle/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Våra nya medlemmar som går i pension (65-67) är födda 1956-1958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De är redan digitala i stor utsträckning och vana vid internet 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Vad tror ni att de har för förväntningar på hur vi i SPF Seniorerna använder verktyg för kontakt, information </a:t>
            </a:r>
            <a:r>
              <a:rPr lang="sv-SE" dirty="0" err="1">
                <a:latin typeface="Arial" panose="020B0604020202020204" pitchFamily="34" charset="0"/>
                <a:cs typeface="Arial" panose="020B0604020202020204" pitchFamily="34" charset="0"/>
              </a:rPr>
              <a:t>m.m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Locka fler medlemmar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Få fler att vilja ingå i en styrelse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4291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97CCD9-CF0C-71C6-7A74-B0CA2A42B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0667" y="1700767"/>
            <a:ext cx="10143066" cy="725851"/>
          </a:xfrm>
        </p:spPr>
        <p:txBody>
          <a:bodyPr/>
          <a:lstStyle/>
          <a:p>
            <a:r>
              <a:rPr lang="sv-SE" sz="3600" b="1" dirty="0">
                <a:latin typeface="Arial" panose="020B0604020202020204" pitchFamily="34" charset="0"/>
                <a:cs typeface="Arial" panose="020B0604020202020204" pitchFamily="34" charset="0"/>
              </a:rPr>
              <a:t>Digitalisering för SPF Seniorerna – varför då?</a:t>
            </a:r>
          </a:p>
        </p:txBody>
      </p:sp>
      <p:pic>
        <p:nvPicPr>
          <p:cNvPr id="4" name="Bildobjekt 3" descr=" bild som visar text&#10;&#10;">
            <a:extLst>
              <a:ext uri="{FF2B5EF4-FFF2-40B4-BE49-F238E27FC236}">
                <a16:creationId xmlns:a16="http://schemas.microsoft.com/office/drawing/2014/main" id="{F8303F27-AE76-140B-1BD0-A60A639E1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29" y="355392"/>
            <a:ext cx="1339298" cy="791233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D9870DA-0356-E737-0F08-A27427D85A4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00667" y="2547955"/>
            <a:ext cx="10143066" cy="3357896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SPF Seniorerna vill tydliggöra organisationens inriktning för att bidra till att medlemmarna och organisationen utvecklas och blir mer delaktig i en allt mer digital värld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Demokratifråga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Minska det digitala utanförskapet och öka den digitala kompetensen hos våra medlemmar</a:t>
            </a:r>
          </a:p>
        </p:txBody>
      </p:sp>
    </p:spTree>
    <p:extLst>
      <p:ext uri="{BB962C8B-B14F-4D97-AF65-F5344CB8AC3E}">
        <p14:creationId xmlns:p14="http://schemas.microsoft.com/office/powerpoint/2010/main" val="1570248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1061</Words>
  <Application>Microsoft Office PowerPoint</Application>
  <PresentationFormat>Bredbild</PresentationFormat>
  <Paragraphs>92</Paragraphs>
  <Slides>22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Impact</vt:lpstr>
      <vt:lpstr>Office-tema</vt:lpstr>
      <vt:lpstr>DIGITALISERING </vt:lpstr>
      <vt:lpstr>Internetstiftelsen  och svenskarna 2022:</vt:lpstr>
      <vt:lpstr>Hur ofta använder ni internet?</vt:lpstr>
      <vt:lpstr>PowerPoint-presentation</vt:lpstr>
      <vt:lpstr>PowerPoint-presentation</vt:lpstr>
      <vt:lpstr>Ökning av </vt:lpstr>
      <vt:lpstr>Vad begränsar internetanvändningen?</vt:lpstr>
      <vt:lpstr>Reflektion</vt:lpstr>
      <vt:lpstr>Digitalisering för SPF Seniorerna – varför då?</vt:lpstr>
      <vt:lpstr>SPF Senioriernas beslut</vt:lpstr>
      <vt:lpstr>PowerPoint-presentation</vt:lpstr>
      <vt:lpstr>Digitaliseringsstrategins mål</vt:lpstr>
      <vt:lpstr>PowerPoint-presentation</vt:lpstr>
      <vt:lpstr>Fyra fokusområden</vt:lpstr>
      <vt:lpstr>Fyra fokusområden (forts.)</vt:lpstr>
      <vt:lpstr>Fokusområde 4: Utbildning - Förbundet ska</vt:lpstr>
      <vt:lpstr>SPF Seniorerna Stockholmsdistriktet: projekt t.o.m 2024</vt:lpstr>
      <vt:lpstr>Stockholmsdistrikts verksamhetsplan  2023-24: prioriteringar</vt:lpstr>
      <vt:lpstr>Digitaliseringsansvarig (distrikt)</vt:lpstr>
      <vt:lpstr>Digitaliseringsombud (förening)</vt:lpstr>
      <vt:lpstr>Distriktets planering för 2023</vt:lpstr>
      <vt:lpstr>Digitalisering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Digitalisering</dc:title>
  <dc:creator>ulf Rhodin</dc:creator>
  <cp:lastModifiedBy>Frida</cp:lastModifiedBy>
  <cp:revision>75</cp:revision>
  <dcterms:created xsi:type="dcterms:W3CDTF">2023-09-13T11:53:23Z</dcterms:created>
  <dcterms:modified xsi:type="dcterms:W3CDTF">2023-09-26T12:14:34Z</dcterms:modified>
</cp:coreProperties>
</file>