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1" r:id="rId3"/>
    <p:sldId id="266" r:id="rId4"/>
    <p:sldId id="269" r:id="rId5"/>
    <p:sldId id="268" r:id="rId6"/>
    <p:sldId id="270" r:id="rId7"/>
    <p:sldId id="271" r:id="rId8"/>
    <p:sldId id="283" r:id="rId9"/>
    <p:sldId id="273" r:id="rId10"/>
    <p:sldId id="274" r:id="rId11"/>
    <p:sldId id="275" r:id="rId12"/>
    <p:sldId id="272" r:id="rId13"/>
    <p:sldId id="279" r:id="rId14"/>
    <p:sldId id="260" r:id="rId15"/>
    <p:sldId id="261" r:id="rId16"/>
    <p:sldId id="26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84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0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C91EB55-71C3-9246-9DB7-39A500CED8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A37BA12-B3E0-3F4D-8AB2-54AF71C1F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EFDB1-79DA-CE4B-9725-6E6851E28D28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C50E90-155C-394F-91E9-D32EBFEC4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0F3C46-D5FD-A042-8CAC-0920E267C7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47AC7-CA94-934C-9CEA-D986E8702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5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710A-2A8D-A04B-9B68-60639C1048D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0FC8-C76D-5F46-B3A7-70A3D168B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02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61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74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Innebär att alla organisationsnivåer deltar i förändringsarbetet</a:t>
            </a:r>
          </a:p>
          <a:p>
            <a:r>
              <a:rPr lang="sv-SE" dirty="0"/>
              <a:t>Förbund, distrikt och föreningar arbetar utifrån egna förutsättningar för att uppnå strategins fastställd mål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069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055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Digitalisering. Vi ligger lång fram. Alla föreningar har mail och hemsida. Vi har nu 41 </a:t>
            </a:r>
            <a:r>
              <a:rPr lang="sv-SE" dirty="0" err="1"/>
              <a:t>digitalseringsombud</a:t>
            </a:r>
            <a:r>
              <a:rPr lang="sv-SE" dirty="0"/>
              <a:t> (finns i vissa föreningar fler än en) </a:t>
            </a:r>
          </a:p>
          <a:p>
            <a:r>
              <a:rPr lang="sv-SE" dirty="0" err="1"/>
              <a:t>Digtialisering</a:t>
            </a:r>
            <a:r>
              <a:rPr lang="sv-SE" dirty="0"/>
              <a:t> är inte bara ett projekt utan en förutsättning  - faller inom många områden men som jag ser det främst inom dessa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580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som distrikt ska stödja styrelserna i föreningarna i det digitala arbetet genom att inspirera, motivera,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99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70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329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72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Årlig undersökning – sker via undersökningsföretaget </a:t>
            </a:r>
            <a:r>
              <a:rPr lang="sv-SE" dirty="0" err="1"/>
              <a:t>Novus</a:t>
            </a:r>
            <a:r>
              <a:rPr lang="sv-SE" dirty="0"/>
              <a:t>. Resultatet viktat mot SCB vad gäller kön, ålder, utbildning och geografi. En ny undersökning kommer i </a:t>
            </a:r>
            <a:r>
              <a:rPr lang="sv-SE" dirty="0" err="1"/>
              <a:t>oktover</a:t>
            </a:r>
            <a:r>
              <a:rPr lang="sv-SE" dirty="0"/>
              <a:t> 2023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56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ofta använder ni internet under en 12-månaders period?</a:t>
            </a:r>
          </a:p>
          <a:p>
            <a:r>
              <a:rPr lang="sv-SE" dirty="0"/>
              <a:t>Intressant: födda 1940-talet och framåt: dagliga användningen 66 % och ökar: De som nu går i pension är födda 1956-1958 (65-67)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9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Användningen av mobilt Bank-ID – notera ökningen mellan 2021-2022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6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Färre behöver hjälp att installera mobilt Bank-ID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96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Siffrorna avser de senaste 12 månaderna och av de som använder internet</a:t>
            </a:r>
          </a:p>
          <a:p>
            <a:r>
              <a:rPr lang="sv-SE" dirty="0"/>
              <a:t>Använda vårdtjänster avses logga inpå 1177, digitala vårdbesök, söka info om sjukdom online</a:t>
            </a:r>
          </a:p>
          <a:p>
            <a:endParaRPr lang="sv-SE" dirty="0"/>
          </a:p>
          <a:p>
            <a:r>
              <a:rPr lang="sv-SE" dirty="0"/>
              <a:t>Använda e-tjänst för </a:t>
            </a:r>
            <a:r>
              <a:rPr lang="sv-SE" dirty="0" err="1"/>
              <a:t>kollelktivtrafik</a:t>
            </a:r>
            <a:r>
              <a:rPr lang="sv-SE" dirty="0"/>
              <a:t>… (</a:t>
            </a:r>
            <a:r>
              <a:rPr lang="sv-SE" dirty="0" err="1"/>
              <a:t>t.ex</a:t>
            </a:r>
            <a:r>
              <a:rPr lang="sv-SE" dirty="0"/>
              <a:t> planera resa online, köpa biljett )</a:t>
            </a:r>
          </a:p>
          <a:p>
            <a:r>
              <a:rPr lang="sv-SE" dirty="0"/>
              <a:t>Betalt p-avgift via en </a:t>
            </a:r>
            <a:r>
              <a:rPr lang="sv-SE" dirty="0" err="1"/>
              <a:t>app</a:t>
            </a:r>
            <a:r>
              <a:rPr lang="sv-SE" dirty="0"/>
              <a:t> i stället för p-automat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62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alla utom 20/30-taliseter är integritetsskyddande åtgärder som begränsar </a:t>
            </a:r>
          </a:p>
          <a:p>
            <a:r>
              <a:rPr lang="sv-SE" dirty="0"/>
              <a:t>Otryggheten begränsar 40- och 50-talister mest av alla och kvinnor i högre utsträckning än män.</a:t>
            </a:r>
          </a:p>
          <a:p>
            <a:r>
              <a:rPr lang="sv-SE" dirty="0" err="1"/>
              <a:t>Tkniken</a:t>
            </a:r>
            <a:r>
              <a:rPr lang="sv-SE" dirty="0"/>
              <a:t> </a:t>
            </a:r>
            <a:r>
              <a:rPr lang="sv-SE" dirty="0" err="1"/>
              <a:t>begränser</a:t>
            </a:r>
            <a:r>
              <a:rPr lang="sv-SE" dirty="0"/>
              <a:t> mer än hälften av den äldre befolkningen och i synnerhet de född på 20/30-talet, kvinnor i synnerhet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02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Rekrytering, information genom hemsida, </a:t>
            </a:r>
            <a:r>
              <a:rPr lang="sv-SE" dirty="0" err="1"/>
              <a:t>appar</a:t>
            </a:r>
            <a:r>
              <a:rPr lang="sv-SE" dirty="0"/>
              <a:t> </a:t>
            </a:r>
          </a:p>
          <a:p>
            <a:r>
              <a:rPr lang="sv-SE" dirty="0"/>
              <a:t>De flesta har smartphones, Ipad </a:t>
            </a:r>
          </a:p>
          <a:p>
            <a:r>
              <a:rPr lang="sv-SE" dirty="0"/>
              <a:t>Använda Zoom, </a:t>
            </a:r>
          </a:p>
          <a:p>
            <a:r>
              <a:rPr lang="sv-SE" dirty="0"/>
              <a:t>Tror nog att de förväntar sig att styrelsen har ett digitalt förhållningssätt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23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72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3D87D-ECDD-8146-B7FD-B27C3AD21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85E0EF6-1BCF-8144-89F6-5D8BCAA4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B2372-9FC4-A34A-97A2-BD5C631E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F8FF57-85A0-1542-9287-C8B905D4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552643-5171-9B4F-8DBC-3A5CC5B6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2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04560-04C5-2340-8368-6AC069D6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778EEA-9C60-A040-BE96-A15ADBF6A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8794AD-DBA0-0F4A-8470-6288119F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28EA58-6ABB-6A44-828E-29174BA0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3FF33C-5964-1A45-BBF1-B4C577C7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53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EC8CCE0-2E85-BA4E-96CA-46FCAB628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22EF89B-D863-244A-85E8-EDD35A563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E5EF50-B0AC-6B49-B668-F5B9DE90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2DC34F-5410-4D4A-B4B9-69FC6260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CB67F-9E26-6D47-AE2C-AD91479F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8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3A60D-01CB-A04C-964F-DAF4147C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8DD50D-FAD7-F34F-BB3F-3E466C59E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A94FA3-8F15-E543-9284-43E949A0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9642E0-B37F-0C46-9BBB-1BAE3782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878E00-8740-F04B-A807-A3944155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72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DE914-CC92-D24F-9544-4089FBDF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F4AB74-0AF1-9C48-A1E9-DD4CC5DE9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7ADBAE-3BF1-C345-98D7-965BA79C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7EEC31-5C6E-DB46-8634-29718C45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E52CCB-3D7C-3744-B642-1096E7C1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31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4A893-7789-2545-B3B0-C41A9B29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1F352-9E7A-A240-9860-06232DE5D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BE6AC3-7C1B-4946-9B6A-81349A997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125758-5F9E-D646-BAEC-46FB5925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DA06D6-E7E7-6B4C-AA41-094354F1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7429C7-2C10-2746-A31A-71D6EBC7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0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7C324-B53C-BE44-983D-3B621835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166118-E2BD-C043-B019-D8190721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B9E2A2-52F9-B442-9E2A-4C65D9481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2A1279-AD05-324F-8BD1-8C28D40D4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FE6729B-5A1F-6A43-A9B6-1F4B9B28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5A3236A-C57C-A940-81EC-3E1B0D84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50CB7D7-8465-DA42-AE02-B3FE36C3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533403-5184-0242-A5A9-72343D08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1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743568-4776-3B46-A7AF-1E7F30F2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5E13E-1001-CC4A-847A-7F648BBF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635F68-B59F-4248-AFF8-C403C4F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7499CB-734B-244C-8649-22C02D27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42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978B28C-A67C-C04D-9DA3-179CEFBE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47631F1-4D44-D44C-BD87-C1839787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E18DE6-5DB9-254A-B4CC-66BDE29C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4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ED320-E736-E84D-B55D-2880069D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B50041-6CF5-0042-8D8C-3C82C4C43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A81F8-27D0-DC4F-8769-85FEA67AA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558C14-A937-A942-9782-7AC14CD0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FCBF5E-BB02-3848-BAE2-75FCFF42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8266F7-5957-364D-80B5-959B8C7C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07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445F1-DB7F-C449-8562-8E9861B2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B6394AC-8282-0541-AE81-E753EB596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5EBD9E-DBBA-EA4E-931D-658D46459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275735-FBE8-2E45-9C07-F60CEE58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D9F5BB1-6FF7-2344-B799-1320D4EB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E9CEEF-0619-BE44-9EFF-DB4C1B80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18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0E8EABF-189F-8646-87C8-C3E35502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69F389-3F4F-7C45-8ABA-1D2E8145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4D23B2-D62C-EA4A-8E37-AF24EFD1C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6234-9EF2-3B44-954C-3CDF70C02029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3F6C1B-7FDD-8144-8602-E76E01155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5B5877-0652-5A42-857A-16885B196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6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D75F1F2-78DD-DC40-8DB6-A1D89F1C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1299"/>
            <a:ext cx="9144000" cy="728663"/>
          </a:xfrm>
        </p:spPr>
        <p:txBody>
          <a:bodyPr>
            <a:normAutofit fontScale="90000"/>
          </a:bodyPr>
          <a:lstStyle/>
          <a:p>
            <a:r>
              <a:rPr lang="sv-SE" dirty="0"/>
              <a:t>Digitalisering 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B4F518B5-53FC-DE4F-A704-32EABEB7A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Konferens om digitalisering för digitaliseringsombud</a:t>
            </a:r>
          </a:p>
          <a:p>
            <a:r>
              <a:rPr lang="sv-SE" dirty="0"/>
              <a:t>13 november 2023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AA59EA-C725-2649-B881-E0B71DBE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004" y="650451"/>
            <a:ext cx="218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0BEF9E-6B8E-BF45-849D-696B8EA9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Digitaliseringsstrategins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5A9C14-806A-FA42-9532-1CE1AA57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Tydliggöra organisationens inriktning att bidra till att medlemmarna och organisationen utvecklas och blir mer delaktiga i en alltmer digital värld</a:t>
            </a:r>
          </a:p>
          <a:p>
            <a:r>
              <a:rPr lang="sv-SE" dirty="0"/>
              <a:t>Verka för att minska det digitala utanförskapet och öka den digitala kompetensen hos våra medlemmar (med bibehållande av möjligheten att kunna ta del av traditionellt skriftlig information)</a:t>
            </a:r>
          </a:p>
        </p:txBody>
      </p:sp>
    </p:spTree>
    <p:extLst>
      <p:ext uri="{BB962C8B-B14F-4D97-AF65-F5344CB8AC3E}">
        <p14:creationId xmlns:p14="http://schemas.microsoft.com/office/powerpoint/2010/main" val="3962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B9135-E42C-7545-AF04-185FE883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Digitaliseringsstrategin: Syfte och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08102D-D53C-F74C-97E5-BF303299E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Påvisa SPF Seniorernas inriktning för den digitala utvecklingen i organisationen </a:t>
            </a:r>
          </a:p>
          <a:p>
            <a:r>
              <a:rPr lang="sv-SE" dirty="0"/>
              <a:t>Tydliggöra hur vi ska arbeta för att nå det övergripande målet: att göra organisationen och medlemmarna mer digitala</a:t>
            </a:r>
          </a:p>
          <a:p>
            <a:r>
              <a:rPr lang="sv-SE" dirty="0"/>
              <a:t>Mätbara mål</a:t>
            </a:r>
          </a:p>
          <a:p>
            <a:pPr lvl="1"/>
            <a:r>
              <a:rPr lang="sv-SE" dirty="0"/>
              <a:t>Förbund, distrikt och föreningen har ett mål i sin verksamhetsplan från och med 2024</a:t>
            </a:r>
          </a:p>
          <a:p>
            <a:pPr lvl="1"/>
            <a:r>
              <a:rPr lang="sv-SE" dirty="0"/>
              <a:t>Alla styrelsemedlemmar har en e-postadress registrerad i medlemsregistret</a:t>
            </a:r>
          </a:p>
          <a:p>
            <a:pPr lvl="1"/>
            <a:r>
              <a:rPr lang="sv-SE" dirty="0"/>
              <a:t>Alla föreningar kan kommunicera digitalt med distrikt och förbund 2023-12-31</a:t>
            </a:r>
          </a:p>
        </p:txBody>
      </p:sp>
    </p:spTree>
    <p:extLst>
      <p:ext uri="{BB962C8B-B14F-4D97-AF65-F5344CB8AC3E}">
        <p14:creationId xmlns:p14="http://schemas.microsoft.com/office/powerpoint/2010/main" val="3715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90AB0-354B-D246-8A81-F7F9847E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SPF Seniorerna Stockholmsdistriktet: projekt </a:t>
            </a:r>
            <a:r>
              <a:rPr lang="sv-SE" dirty="0" err="1"/>
              <a:t>t.o.m</a:t>
            </a:r>
            <a:r>
              <a:rPr lang="sv-SE" dirty="0"/>
              <a:t>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6495E-C3C0-AA4F-A8B0-8FC3BADF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Styrgrupp är distriktsstyrelsen med projektledare (digitaliseringsansvarig) som ansvarar och driver projektet</a:t>
            </a:r>
          </a:p>
          <a:p>
            <a:r>
              <a:rPr lang="sv-SE" dirty="0"/>
              <a:t>Projektledaren har digitaliseringsombuden i föreningarna som kontaktpersoner och samarbetspartner i de olika uppdragen i projektet</a:t>
            </a:r>
          </a:p>
          <a:p>
            <a:r>
              <a:rPr lang="sv-SE" dirty="0"/>
              <a:t>Föreningarnas ordförande med styrelserna (och digitaliseringsombud) driver föreningens arbete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01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21863D-17F8-C349-823C-4ABCE4F8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Stockholmsdistrikts verksamhetsplan 2023-24: prioriteringar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AC31E2-6E36-1241-AC07-34D0C919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Samvaro och gemenskap</a:t>
            </a:r>
          </a:p>
          <a:p>
            <a:r>
              <a:rPr lang="sv-SE" dirty="0"/>
              <a:t>Vi ska bli fler</a:t>
            </a:r>
          </a:p>
          <a:p>
            <a:r>
              <a:rPr lang="sv-SE" b="1" dirty="0"/>
              <a:t>Digitalisering</a:t>
            </a:r>
          </a:p>
          <a:p>
            <a:r>
              <a:rPr lang="sv-SE" dirty="0"/>
              <a:t>Påverkansarbete</a:t>
            </a:r>
          </a:p>
          <a:p>
            <a:r>
              <a:rPr lang="sv-SE" dirty="0"/>
              <a:t>En engagerande organisation</a:t>
            </a:r>
          </a:p>
          <a:p>
            <a:r>
              <a:rPr lang="sv-SE" dirty="0"/>
              <a:t>Vi är seniorernas röst </a:t>
            </a:r>
          </a:p>
          <a:p>
            <a:r>
              <a:rPr lang="sv-SE" b="1" dirty="0"/>
              <a:t>En nytänkande organisation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55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0976-D4A3-854C-AA3E-CB2DE985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Digitaliseringsansvarig (distrikt)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4AB293-D701-8647-95A5-342566AD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Har en sammanhållande funktion för digitaliseringsfrågor på distriktet samt är den som stödjer föreningarnas digitaliseringsombud.</a:t>
            </a:r>
          </a:p>
          <a:p>
            <a:r>
              <a:rPr lang="sv-SE" dirty="0"/>
              <a:t>Skapar ett forum där föreningarnas digitaliseringsombud träffas för fortbildning och inspiration.</a:t>
            </a:r>
          </a:p>
          <a:p>
            <a:r>
              <a:rPr lang="sv-SE" dirty="0"/>
              <a:t>Känner till vilka studiematerial och utbildningsfilmer som finns på förbundets hemsida i ämnet.</a:t>
            </a:r>
          </a:p>
          <a:p>
            <a:r>
              <a:rPr lang="sv-SE" dirty="0"/>
              <a:t>Tar emot och förmedlar information till föreningarna gällande digitalisering från förbundet.</a:t>
            </a:r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6093F-5CA3-CA43-933E-9A4957EB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Digitaliseringsombud (förening)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13FC97-3B50-4A4B-BEFE-FB4577F6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Informerar föreningsstyrelsen och medlemmar om nya planer och aktiviteter från distriktet och förbundet.</a:t>
            </a:r>
          </a:p>
          <a:p>
            <a:r>
              <a:rPr lang="sv-SE" dirty="0"/>
              <a:t>Tillsammans med studieombud och föreningsstyrelse planerar för aktiviteter som bidrar till en ökad kunskap om hur medlemmar kan använda mobil, surfplatta eller dator till nytta och nöje.</a:t>
            </a:r>
          </a:p>
          <a:p>
            <a:r>
              <a:rPr lang="sv-SE" dirty="0"/>
              <a:t>Deltar i distriktets forum för digitaliseringsombud</a:t>
            </a:r>
          </a:p>
          <a:p>
            <a:r>
              <a:rPr lang="sv-SE" dirty="0"/>
              <a:t>Återkopplar till distriktet om utbildningsbehov för förtroendevalda och medlemmar i digital teknik.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47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E9D9E6-5BC5-EA46-92E5-B6AB91CF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Distriktets planering för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FCFB81-5306-934A-BCD8-C912CC78E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Digitalisering – genomgång för ordföranden 21-22 september</a:t>
            </a:r>
          </a:p>
          <a:p>
            <a:r>
              <a:rPr lang="sv-SE" dirty="0"/>
              <a:t>Inspirationsevent för digitaliseringsombud den 13 oktober - Föreläsningar genom </a:t>
            </a:r>
            <a:r>
              <a:rPr lang="sv-SE" dirty="0" err="1"/>
              <a:t>Digitalidag</a:t>
            </a:r>
            <a:r>
              <a:rPr lang="sv-SE" dirty="0"/>
              <a:t> och påbörjan av diskussioner om hur distriktet kan stödja styrelserna och föreningar</a:t>
            </a:r>
          </a:p>
          <a:p>
            <a:r>
              <a:rPr lang="sv-SE" dirty="0"/>
              <a:t>Konferens i november för digitaliseringsombud: genomgång av underlag,  inspiration och utbytande av goda exempel m.m. </a:t>
            </a:r>
          </a:p>
          <a:p>
            <a:r>
              <a:rPr lang="sv-SE" dirty="0"/>
              <a:t>Besök av digitaliseringsansvarig vid samverkansmöten under hösten: diskussioner med ordföranden i föreningarna om digitalisering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65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228E54-13F3-3749-B382-074234C5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Enkät om digitala verktyg och styrelser i SPF Seniorerna maj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4334C-2125-EE44-86AC-3428CF68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Frågeställningar som analyserades</a:t>
            </a:r>
          </a:p>
          <a:p>
            <a:pPr lvl="1"/>
            <a:r>
              <a:rPr lang="sv-SE" dirty="0"/>
              <a:t>Vilka digitala verktyg finns och används i styrelserna?</a:t>
            </a:r>
          </a:p>
          <a:p>
            <a:pPr lvl="1"/>
            <a:r>
              <a:rPr lang="sv-SE" dirty="0"/>
              <a:t>Finns det skillnader baserade på ålder när det gäller attityderna till digitala verktyg och teknik?</a:t>
            </a:r>
          </a:p>
          <a:p>
            <a:pPr lvl="1"/>
            <a:r>
              <a:rPr lang="sv-SE" dirty="0"/>
              <a:t>Finns det geografiskt baserade skillnader när det gäller styrelsens attityder till digitala verktyg och teknik?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97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B7FE1-44CE-F74D-9038-4E180A4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Digitala verktyg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33291A-D58C-0A40-B43B-B1D318CA8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Drygt 30 % av föreningar äger dator, knappt 10 % äger mobil, mindre än 2 % äger iPad</a:t>
            </a:r>
          </a:p>
          <a:p>
            <a:r>
              <a:rPr lang="sv-SE" dirty="0"/>
              <a:t>Privata enheter som används: ca 98 % använder sin privata dator och mobil, ca 76 % iPad</a:t>
            </a:r>
          </a:p>
          <a:p>
            <a:r>
              <a:rPr lang="sv-SE" dirty="0"/>
              <a:t>Ca 88 % använder dator ofta eller alltid för styrelsearbetet, 8 % ibland och ca 4 % aldrig</a:t>
            </a:r>
          </a:p>
          <a:p>
            <a:r>
              <a:rPr lang="sv-SE" dirty="0"/>
              <a:t>Nästan 80 % använder mobiltelefon ofta eller alltid för styrelsearbetet, 14 % ibland och minder än 4 % aldrig</a:t>
            </a:r>
          </a:p>
          <a:p>
            <a:r>
              <a:rPr lang="sv-SE" dirty="0"/>
              <a:t>Ca 35 % använder Ipad ofta eller alltid för styrelsearbete, ca 35 % ibland och ca 17 % aldrig</a:t>
            </a:r>
          </a:p>
        </p:txBody>
      </p:sp>
    </p:spTree>
    <p:extLst>
      <p:ext uri="{BB962C8B-B14F-4D97-AF65-F5344CB8AC3E}">
        <p14:creationId xmlns:p14="http://schemas.microsoft.com/office/powerpoint/2010/main" val="44348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1E7BE9-E861-5F40-BD68-562101C4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Digitala verktyg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16FF78-67E6-EC46-B4E2-EC6735AD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Drygt 70 % har tillgång till internet via </a:t>
            </a:r>
            <a:r>
              <a:rPr lang="sv-SE" dirty="0" err="1"/>
              <a:t>WiFi</a:t>
            </a:r>
            <a:r>
              <a:rPr lang="sv-SE" dirty="0"/>
              <a:t> i sin lokal för styrelsemöten, dryg 25 % har det inte, drygt 3 % vet inte</a:t>
            </a:r>
          </a:p>
          <a:p>
            <a:r>
              <a:rPr lang="sv-SE" dirty="0"/>
              <a:t>Samtliga medlemmar kan ansluta till ett digitalt möte:</a:t>
            </a:r>
          </a:p>
          <a:p>
            <a:pPr lvl="1"/>
            <a:r>
              <a:rPr lang="sv-SE" dirty="0"/>
              <a:t>56 % kan, drygt 36 % kan inte, drygt 6 % vet inte</a:t>
            </a:r>
          </a:p>
          <a:p>
            <a:r>
              <a:rPr lang="sv-SE" dirty="0"/>
              <a:t>Kan någon i styrelsen bjuda in till och leda ett digitalt styrelsemöte?</a:t>
            </a:r>
          </a:p>
          <a:p>
            <a:pPr lvl="1"/>
            <a:r>
              <a:rPr lang="sv-SE" dirty="0"/>
              <a:t>Ca 64 % kan, ca 24 % kan inte, 11 % vet inte</a:t>
            </a:r>
          </a:p>
          <a:p>
            <a:r>
              <a:rPr lang="sv-SE" dirty="0"/>
              <a:t>Har alla styrelsemedlemmar registrerat sin e-post i medlemsregistret för att få info från förbund och distrikt?</a:t>
            </a:r>
          </a:p>
          <a:p>
            <a:pPr lvl="1"/>
            <a:r>
              <a:rPr lang="sv-SE" dirty="0"/>
              <a:t>Nästan 87 % har det, nästan 9 % har det inte, nästan 2 % vet inte</a:t>
            </a:r>
          </a:p>
          <a:p>
            <a:r>
              <a:rPr lang="sv-SE" dirty="0"/>
              <a:t>Använder styrelseledamöter domänadressen </a:t>
            </a:r>
            <a:r>
              <a:rPr lang="sv-SE" dirty="0" err="1"/>
              <a:t>förening@spfseniorerna.se</a:t>
            </a:r>
            <a:r>
              <a:rPr lang="sv-SE" dirty="0"/>
              <a:t> för föreningens e-post?</a:t>
            </a:r>
          </a:p>
          <a:p>
            <a:pPr lvl="1"/>
            <a:r>
              <a:rPr lang="sv-SE" dirty="0"/>
              <a:t>Nästan 31 % gör det, nästan 65 % gör det inte, nästan 4 % vet inte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300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BD80B15-9CC6-344D-9593-A7C1F4A6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Internetstiftelsen och svenskarna 2022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41AB33-95E0-1049-973F-A570A5E79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2762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3FCDC-2BA3-E943-A720-ABB11699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Digitala verktyg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CCBFBC-F132-E648-87B8-15B13918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Föreningars tillgång till </a:t>
            </a:r>
            <a:r>
              <a:rPr lang="sv-SE" dirty="0" err="1"/>
              <a:t>swish</a:t>
            </a:r>
            <a:r>
              <a:rPr lang="sv-SE" dirty="0"/>
              <a:t> eller kortläsare som betalningsalternativ vid möten</a:t>
            </a:r>
          </a:p>
          <a:p>
            <a:pPr lvl="1"/>
            <a:r>
              <a:rPr lang="sv-SE" dirty="0"/>
              <a:t>78 % har det, drygt 21 % har det inte, 4 % vet inte</a:t>
            </a:r>
          </a:p>
          <a:p>
            <a:r>
              <a:rPr lang="sv-SE" dirty="0"/>
              <a:t>Använder molntjänst för att dela dokument med varandra i styrelsen</a:t>
            </a:r>
          </a:p>
          <a:p>
            <a:pPr lvl="1"/>
            <a:r>
              <a:rPr lang="sv-SE" dirty="0"/>
              <a:t>Ca 12 % använder, 84 % använder inte, nästan 3 % vet inte</a:t>
            </a:r>
          </a:p>
          <a:p>
            <a:r>
              <a:rPr lang="sv-SE" dirty="0"/>
              <a:t>Har samtliga ledamöter i styrelsen den kunskap som behövs för att använda digital teknik i styrelsearbete?</a:t>
            </a:r>
          </a:p>
          <a:p>
            <a:pPr lvl="1"/>
            <a:r>
              <a:rPr lang="sv-SE" dirty="0"/>
              <a:t>Ca 48 ja, 43 % nej, nästan 8 % vet inte</a:t>
            </a:r>
          </a:p>
        </p:txBody>
      </p:sp>
    </p:spTree>
    <p:extLst>
      <p:ext uri="{BB962C8B-B14F-4D97-AF65-F5344CB8AC3E}">
        <p14:creationId xmlns:p14="http://schemas.microsoft.com/office/powerpoint/2010/main" val="162368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9D8173-BAC2-5E48-B3A6-41C222E1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Åldersskillnader och geografiska skillnader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1BCA69-0B37-A241-BA16-2A16C0FE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Materialet visar på signifikanta skillnader mellan styrelser som har yngre och äldre genomsnittsålder nar det gäller attityder till digitala verktyg och teknik</a:t>
            </a:r>
          </a:p>
          <a:p>
            <a:pPr lvl="1"/>
            <a:r>
              <a:rPr lang="sv-SE" dirty="0"/>
              <a:t>Styrelser med i genomsnitt yngre ålder på ledamöter har mer positiva attityder </a:t>
            </a:r>
          </a:p>
          <a:p>
            <a:r>
              <a:rPr lang="sv-SE" dirty="0"/>
              <a:t>Geografiska skillnader</a:t>
            </a:r>
          </a:p>
          <a:p>
            <a:pPr lvl="1"/>
            <a:r>
              <a:rPr lang="sv-SE" dirty="0"/>
              <a:t>Styrelseledamöter som bor i storstäder/storstadsnära kommuner ha mer positiva attityder än de som bor i mindre städer/tätorter/landsbygdskommuner</a:t>
            </a:r>
          </a:p>
        </p:txBody>
      </p:sp>
    </p:spTree>
    <p:extLst>
      <p:ext uri="{BB962C8B-B14F-4D97-AF65-F5344CB8AC3E}">
        <p14:creationId xmlns:p14="http://schemas.microsoft.com/office/powerpoint/2010/main" val="235949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4E6E78-EABF-F447-8DAF-060BCAA0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vi göra för våra medlemmar när det gäller digitalisering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7B6472-B151-4642-87D5-B0E824C9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Förbundets hemsida : </a:t>
            </a:r>
            <a:r>
              <a:rPr lang="sv-SE" dirty="0" err="1"/>
              <a:t>gbg</a:t>
            </a:r>
            <a:r>
              <a:rPr lang="sv-SE" dirty="0"/>
              <a:t> 1939</a:t>
            </a:r>
          </a:p>
          <a:p>
            <a:r>
              <a:rPr lang="sv-SE" dirty="0"/>
              <a:t>Internetstiftelsen</a:t>
            </a:r>
          </a:p>
          <a:p>
            <a:r>
              <a:rPr lang="sv-SE" dirty="0"/>
              <a:t>Myndigheter: Polis, Post- och telestyrelsen (har samordningsansvar för myndigheter) och andra myndigheter</a:t>
            </a:r>
          </a:p>
          <a:p>
            <a:r>
              <a:rPr lang="sv-SE" dirty="0"/>
              <a:t>Bibliotek </a:t>
            </a:r>
          </a:p>
          <a:p>
            <a:r>
              <a:rPr lang="sv-SE" dirty="0"/>
              <a:t>Kommunerna</a:t>
            </a:r>
          </a:p>
          <a:p>
            <a:r>
              <a:rPr lang="sv-SE" dirty="0" err="1"/>
              <a:t>Seniornet</a:t>
            </a:r>
            <a:endParaRPr lang="sv-SE" dirty="0"/>
          </a:p>
          <a:p>
            <a:r>
              <a:rPr lang="sv-SE" dirty="0"/>
              <a:t>Studieförbund</a:t>
            </a:r>
          </a:p>
          <a:p>
            <a:r>
              <a:rPr lang="sv-SE" dirty="0"/>
              <a:t>Banker</a:t>
            </a:r>
          </a:p>
          <a:p>
            <a:r>
              <a:rPr lang="sv-SE" dirty="0"/>
              <a:t>Med flera</a:t>
            </a:r>
          </a:p>
        </p:txBody>
      </p:sp>
    </p:spTree>
    <p:extLst>
      <p:ext uri="{BB962C8B-B14F-4D97-AF65-F5344CB8AC3E}">
        <p14:creationId xmlns:p14="http://schemas.microsoft.com/office/powerpoint/2010/main" val="268315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4F83D-9705-D442-B808-78AC872C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att diskutera inom pass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ABB9EA-104E-994E-80EF-0FC3B529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Förutsättningar för digitalisering: hur ser det ut?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Vad ser vi att vi kan arbeta med?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Goda exempel på digitaliseringsarbete inom respektive förening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Största hindret för digitalisering?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Vad kan förbundet göra för att ytterligare underlätta digitaliseringen?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0055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4B5EB-8301-F34F-A4E4-56A032F3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kan styrelsen bli mer digital?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ED9910-FDBB-BA42-A7B7-020D0256D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Använda digitala hjälpmedel</a:t>
            </a:r>
          </a:p>
          <a:p>
            <a:pPr lvl="1"/>
            <a:r>
              <a:rPr lang="sv-SE" dirty="0"/>
              <a:t>Zoom, Teams, Skype </a:t>
            </a:r>
          </a:p>
          <a:p>
            <a:pPr lvl="1"/>
            <a:r>
              <a:rPr lang="sv-SE" dirty="0"/>
              <a:t>Använda SPF-adressen</a:t>
            </a:r>
          </a:p>
          <a:p>
            <a:pPr lvl="1"/>
            <a:r>
              <a:rPr lang="sv-SE" dirty="0"/>
              <a:t>Hemsidan</a:t>
            </a:r>
          </a:p>
          <a:p>
            <a:pPr lvl="1"/>
            <a:r>
              <a:rPr lang="sv-SE" dirty="0"/>
              <a:t>Ekonomiprogram (</a:t>
            </a:r>
            <a:r>
              <a:rPr lang="sv-SE" dirty="0" err="1"/>
              <a:t>Visma</a:t>
            </a:r>
            <a:r>
              <a:rPr lang="sv-SE" dirty="0"/>
              <a:t>)</a:t>
            </a:r>
          </a:p>
          <a:p>
            <a:r>
              <a:rPr lang="sv-SE" dirty="0"/>
              <a:t>Använda molntjänster för styrelsens handlingar och för att dela dokument med varandra i styrelsen</a:t>
            </a:r>
          </a:p>
          <a:p>
            <a:pPr lvl="1"/>
            <a:r>
              <a:rPr lang="sv-SE" dirty="0"/>
              <a:t>Microsoft 365 (</a:t>
            </a:r>
            <a:r>
              <a:rPr lang="sv-SE" dirty="0" err="1"/>
              <a:t>onedrive</a:t>
            </a:r>
            <a:r>
              <a:rPr lang="sv-SE" dirty="0"/>
              <a:t>), finns flera olika gratis eller betalprogram</a:t>
            </a:r>
          </a:p>
          <a:p>
            <a:pPr lvl="1"/>
            <a:r>
              <a:rPr lang="sv-SE" dirty="0"/>
              <a:t>Betallösningar för förvaring, signering m.m. av handlingar </a:t>
            </a:r>
          </a:p>
          <a:p>
            <a:r>
              <a:rPr lang="sv-SE" dirty="0"/>
              <a:t>Digitala program i stället för tryckta program</a:t>
            </a:r>
          </a:p>
          <a:p>
            <a:r>
              <a:rPr lang="sv-SE" dirty="0"/>
              <a:t>Utbildning/inställning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45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7540A8-C8A4-A742-9A87-AE20B065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 pass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A8D2A1-E2B3-D345-BD60-C768CD613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Har digitaliseringsombuden haft en diskussion med styrelsen om digitalisering? Vad blev resultatet? Vad tänker styrelsen?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Största hindret för digitalisering?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Hur kan distriktet stötta styrelserna i att bli digitala?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 Vad kan förbundet göra för att ytterligare underlätta digitaliseringen? </a:t>
            </a:r>
          </a:p>
        </p:txBody>
      </p:sp>
    </p:spTree>
    <p:extLst>
      <p:ext uri="{BB962C8B-B14F-4D97-AF65-F5344CB8AC3E}">
        <p14:creationId xmlns:p14="http://schemas.microsoft.com/office/powerpoint/2010/main" val="58916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475813-101A-4545-B573-4E8C6EF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arbetar vi med de som ännu inte är digital?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ACB3A4-5098-2148-BE7D-A20631F5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Inspirera och hjälpa till men hur?</a:t>
            </a:r>
          </a:p>
          <a:p>
            <a:r>
              <a:rPr lang="sv-SE" dirty="0"/>
              <a:t>Underlätta – göra livet enklare</a:t>
            </a:r>
          </a:p>
          <a:p>
            <a:endParaRPr lang="sv-SE" dirty="0"/>
          </a:p>
          <a:p>
            <a:r>
              <a:rPr lang="sv-SE" dirty="0"/>
              <a:t>SMS</a:t>
            </a:r>
          </a:p>
          <a:p>
            <a:r>
              <a:rPr lang="sv-SE" dirty="0"/>
              <a:t>E-post</a:t>
            </a:r>
          </a:p>
          <a:p>
            <a:r>
              <a:rPr lang="sv-SE" dirty="0" err="1"/>
              <a:t>SPF:app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2358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8AFA0-526D-A446-ADD5-998A4BCA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Diskussionsfrågor </a:t>
            </a:r>
            <a:r>
              <a:rPr lang="sv-SE" dirty="0"/>
              <a:t>pass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5CC83C-6B0B-294D-A585-3F054FDE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Vad har vi gjort - goda exempel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Hur kan man arbeta för att hjälpa de som vill bli digitala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Hur kan distriktet stötta styrelserna i att bli digitala?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Vad kan förbundet göra för att ytterligare underlätta digitaliseringen?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3525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D75F1F2-78DD-DC40-8DB6-A1D89F1C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1299"/>
            <a:ext cx="9144000" cy="728663"/>
          </a:xfrm>
        </p:spPr>
        <p:txBody>
          <a:bodyPr>
            <a:normAutofit fontScale="90000"/>
          </a:bodyPr>
          <a:lstStyle/>
          <a:p>
            <a:r>
              <a:rPr lang="sv-SE" dirty="0"/>
              <a:t>Tack för idag!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B4F518B5-53FC-DE4F-A704-32EABEB7A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Kontakt: barbro.rhodin53@gmail.com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AA59EA-C725-2649-B881-E0B71DBE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004" y="650451"/>
            <a:ext cx="218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C0488-43CE-E844-9097-B7B85DA7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Fråga: Hur ofta använder ni internet?</a:t>
            </a:r>
          </a:p>
        </p:txBody>
      </p:sp>
      <p:pic>
        <p:nvPicPr>
          <p:cNvPr id="4097" name="Picture 1" descr="page1image3814976">
            <a:extLst>
              <a:ext uri="{FF2B5EF4-FFF2-40B4-BE49-F238E27FC236}">
                <a16:creationId xmlns:a16="http://schemas.microsoft.com/office/drawing/2014/main" id="{7E1E4BA6-C119-E84E-B3D8-51D1901E28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2242344"/>
            <a:ext cx="67818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9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2D4AAC-327A-BD43-87F4-5FCC478B6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>Sparad från: https://svenskarnaochinternet.se/rapporter/svenskarna-och- internet-2022/anvandning-av-internet-och-e-tjanster/#graph-2181 </a:t>
            </a:r>
            <a:endParaRPr kumimoji="0" lang="sv-SE" altLang="sv-S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sv-SE" altLang="sv-SE" sz="48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age1image3810048">
            <a:extLst>
              <a:ext uri="{FF2B5EF4-FFF2-40B4-BE49-F238E27FC236}">
                <a16:creationId xmlns:a16="http://schemas.microsoft.com/office/drawing/2014/main" id="{76F71B1C-0219-764E-8EA4-A0E6796A0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14" y="-3657716"/>
            <a:ext cx="14478000" cy="113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ge1image3810048">
            <a:extLst>
              <a:ext uri="{FF2B5EF4-FFF2-40B4-BE49-F238E27FC236}">
                <a16:creationId xmlns:a16="http://schemas.microsoft.com/office/drawing/2014/main" id="{1859FCDA-916E-2A4F-8CC8-E0334960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53" y="-3411531"/>
            <a:ext cx="14478000" cy="113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4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23FCAF-576C-E144-91CF-3F70C7F3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8DD28E-4EA9-9B4A-B778-00B37996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3" name="Picture 1" descr="page1image3829536">
            <a:extLst>
              <a:ext uri="{FF2B5EF4-FFF2-40B4-BE49-F238E27FC236}">
                <a16:creationId xmlns:a16="http://schemas.microsoft.com/office/drawing/2014/main" id="{A67D4D29-864D-984F-84E8-C0B3BA2B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39" y="-1294301"/>
            <a:ext cx="14478000" cy="76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2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64E11-92C2-C041-84E0-16C03F38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Ökning av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A743C-4397-B141-870E-941D954F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Användning av digital brevlåda: mer än 50 % av 50-talister, 45 % av 40-talister, 20/30-talister 22 %</a:t>
            </a:r>
          </a:p>
          <a:p>
            <a:r>
              <a:rPr lang="sv-SE" dirty="0"/>
              <a:t>Användning av digitala vårdtjänster: 35 % av 20/30-talister, 62 % av 40-talister, 75 % av 50-talister</a:t>
            </a:r>
          </a:p>
          <a:p>
            <a:r>
              <a:rPr lang="sv-SE" dirty="0"/>
              <a:t>Användning av digitala resetjänster: 15 % av 20/30-talister, 29 % av 40-talister, 39 % av 50-talister</a:t>
            </a:r>
          </a:p>
          <a:p>
            <a:r>
              <a:rPr lang="sv-SE" dirty="0"/>
              <a:t>Betalar p-avgift via </a:t>
            </a:r>
            <a:r>
              <a:rPr lang="sv-SE" dirty="0" err="1"/>
              <a:t>app</a:t>
            </a:r>
            <a:r>
              <a:rPr lang="sv-SE" dirty="0"/>
              <a:t>: 9 % av 20/30-talist (19 % i automat) , 38 % av 40-talister (19 % i automat), 55 % av 50-talister (15 % i automat)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43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EC9F6-63AA-2C47-B458-7B47F287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begränsar internetanvändningen?</a:t>
            </a:r>
          </a:p>
        </p:txBody>
      </p:sp>
      <p:pic>
        <p:nvPicPr>
          <p:cNvPr id="4097" name="Picture 1" descr="page1image3832224">
            <a:extLst>
              <a:ext uri="{FF2B5EF4-FFF2-40B4-BE49-F238E27FC236}">
                <a16:creationId xmlns:a16="http://schemas.microsoft.com/office/drawing/2014/main" id="{5486431E-15B1-3641-B857-43EB6A8DD9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0" y="1842294"/>
            <a:ext cx="68072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F1EECA-F9CD-A94A-B100-0EC4A83A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Reflextion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42FCBC-02F3-8B43-940C-A0A4F508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Våra nya medlemmar som går i pension (65-67) är födda 1956-1958</a:t>
            </a:r>
          </a:p>
          <a:p>
            <a:r>
              <a:rPr lang="sv-SE" dirty="0"/>
              <a:t>Är redan digitala i stor utsträckning och vana vid att använda internet </a:t>
            </a:r>
          </a:p>
          <a:p>
            <a:r>
              <a:rPr lang="sv-SE" dirty="0"/>
              <a:t>Vad tror ni att de har för förväntningar på hur vi i SPF Seniorerna använder för hjälpmedel för kontakt, information m.m. ?</a:t>
            </a:r>
          </a:p>
          <a:p>
            <a:r>
              <a:rPr lang="sv-SE" dirty="0"/>
              <a:t>Locka fler medlemmar</a:t>
            </a:r>
          </a:p>
          <a:p>
            <a:r>
              <a:rPr lang="sv-SE" dirty="0"/>
              <a:t>Få fler att vilja ingå i en styrelse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2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9CF439-037E-AC4C-99F4-86907768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Förbundet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07EDF-3607-E44D-B0BB-15A4DEB44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Förbundsstyrelsen har beslutat </a:t>
            </a:r>
          </a:p>
          <a:p>
            <a:pPr lvl="1"/>
            <a:r>
              <a:rPr lang="sv-SE" dirty="0"/>
              <a:t>om ett projekt om digitalisering till och med 2023</a:t>
            </a:r>
          </a:p>
          <a:p>
            <a:pPr lvl="1"/>
            <a:r>
              <a:rPr lang="sv-SE" dirty="0"/>
              <a:t>att anställa en digitaliseringsstrateg under 2022-23 vars huvuduppgift är att tillsammans med distrikten ta fram en samlad strategi för förbundets arbete med att göra medlemmarna och organisationen mer digital</a:t>
            </a:r>
          </a:p>
          <a:p>
            <a:r>
              <a:rPr lang="sv-SE" dirty="0"/>
              <a:t>Förbundets verksamhetsplan för 2023 innehåller bl.a. </a:t>
            </a:r>
          </a:p>
          <a:p>
            <a:pPr lvl="1"/>
            <a:r>
              <a:rPr lang="sv-SE" dirty="0"/>
              <a:t>Fortsätta med utbildning inom de digitala verktygen</a:t>
            </a:r>
          </a:p>
          <a:p>
            <a:pPr lvl="1"/>
            <a:r>
              <a:rPr lang="sv-SE" dirty="0"/>
              <a:t>Ta fram manualer</a:t>
            </a:r>
          </a:p>
          <a:p>
            <a:pPr lvl="1"/>
            <a:r>
              <a:rPr lang="sv-SE" dirty="0"/>
              <a:t>Öka SPF Seniorernas synlighet i de digitala kanalerna</a:t>
            </a:r>
          </a:p>
          <a:p>
            <a:pPr lvl="1"/>
            <a:r>
              <a:rPr lang="sv-SE" dirty="0"/>
              <a:t>Fortsätta arbete med digitala hjälpmedel för att nå ut till flera medlemmar, föreningar och distrikt för att kostnadseffektivt sätt nyttja förbundets resurser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2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1732</Words>
  <Application>Microsoft Macintosh PowerPoint</Application>
  <PresentationFormat>Bredbild</PresentationFormat>
  <Paragraphs>192</Paragraphs>
  <Slides>28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Office-tema</vt:lpstr>
      <vt:lpstr>Digitalisering </vt:lpstr>
      <vt:lpstr>Internetstiftelsen och svenskarna 2022</vt:lpstr>
      <vt:lpstr>Fråga: Hur ofta använder ni internet?</vt:lpstr>
      <vt:lpstr>PowerPoint-presentation</vt:lpstr>
      <vt:lpstr>PowerPoint-presentation</vt:lpstr>
      <vt:lpstr>Ökning av </vt:lpstr>
      <vt:lpstr>Vad begränsar internetanvändningen?</vt:lpstr>
      <vt:lpstr>Reflextion</vt:lpstr>
      <vt:lpstr>Förbundet </vt:lpstr>
      <vt:lpstr>Digitaliseringsstrategins mål</vt:lpstr>
      <vt:lpstr>Digitaliseringsstrategin: Syfte och mål</vt:lpstr>
      <vt:lpstr>SPF Seniorerna Stockholmsdistriktet: projekt t.o.m 2024</vt:lpstr>
      <vt:lpstr>Stockholmsdistrikts verksamhetsplan 2023-24: prioriteringar</vt:lpstr>
      <vt:lpstr>Digitaliseringsansvarig (distrikt)</vt:lpstr>
      <vt:lpstr>Digitaliseringsombud (förening)</vt:lpstr>
      <vt:lpstr>Distriktets planering för 2023</vt:lpstr>
      <vt:lpstr>Enkät om digitala verktyg och styrelser i SPF Seniorerna maj 2023</vt:lpstr>
      <vt:lpstr>Digitala verktyg</vt:lpstr>
      <vt:lpstr>Digitala verktyg forts</vt:lpstr>
      <vt:lpstr>Digitala verktyg forts</vt:lpstr>
      <vt:lpstr>Åldersskillnader och geografiska skillnader</vt:lpstr>
      <vt:lpstr>Vad kan vi göra för våra medlemmar när det gäller digitalisering</vt:lpstr>
      <vt:lpstr>Frågor att diskutera inom pass 1</vt:lpstr>
      <vt:lpstr>Hur kan styrelsen bli mer digital?</vt:lpstr>
      <vt:lpstr>Diskussionsfrågor pass 2</vt:lpstr>
      <vt:lpstr>Hur arbetar vi med de som ännu inte är digital?</vt:lpstr>
      <vt:lpstr>Diskussionsfrågor pass 3</vt:lpstr>
      <vt:lpstr>Tack för idag!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</dc:title>
  <dc:creator>ulf Rhodin</dc:creator>
  <cp:lastModifiedBy>ulf Rhodin</cp:lastModifiedBy>
  <cp:revision>94</cp:revision>
  <cp:lastPrinted>2023-09-20T07:56:37Z</cp:lastPrinted>
  <dcterms:created xsi:type="dcterms:W3CDTF">2023-09-13T11:53:23Z</dcterms:created>
  <dcterms:modified xsi:type="dcterms:W3CDTF">2023-11-12T18:02:58Z</dcterms:modified>
</cp:coreProperties>
</file>