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8" r:id="rId3"/>
    <p:sldId id="259" r:id="rId4"/>
    <p:sldId id="257" r:id="rId5"/>
    <p:sldId id="260" r:id="rId6"/>
    <p:sldId id="279" r:id="rId7"/>
    <p:sldId id="267" r:id="rId8"/>
    <p:sldId id="281" r:id="rId9"/>
    <p:sldId id="282" r:id="rId10"/>
    <p:sldId id="283" r:id="rId11"/>
    <p:sldId id="266" r:id="rId12"/>
    <p:sldId id="268" r:id="rId13"/>
    <p:sldId id="269" r:id="rId14"/>
    <p:sldId id="261" r:id="rId15"/>
    <p:sldId id="270" r:id="rId16"/>
    <p:sldId id="272" r:id="rId17"/>
    <p:sldId id="273" r:id="rId18"/>
    <p:sldId id="274" r:id="rId19"/>
    <p:sldId id="275" r:id="rId20"/>
    <p:sldId id="276" r:id="rId21"/>
    <p:sldId id="277" r:id="rId22"/>
    <p:sldId id="1170" r:id="rId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34465B-2FE3-4C99-A4B7-4AF698B3F7B5}" v="4" dt="2025-05-13T12:50:19.9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51" d="100"/>
          <a:sy n="51" d="100"/>
        </p:scale>
        <p:origin x="1378"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sv-SE"/>
              <a:t>Klicka här för att ändra mall för rubrikformat</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en-US" dirty="0"/>
          </a:p>
        </p:txBody>
      </p:sp>
      <p:sp>
        <p:nvSpPr>
          <p:cNvPr id="4" name="Date Placeholder 3"/>
          <p:cNvSpPr>
            <a:spLocks noGrp="1"/>
          </p:cNvSpPr>
          <p:nvPr>
            <p:ph type="dt" sz="half" idx="10"/>
          </p:nvPr>
        </p:nvSpPr>
        <p:spPr/>
        <p:txBody>
          <a:bodyPr/>
          <a:lstStyle/>
          <a:p>
            <a:fld id="{BA76BB95-4E82-42E0-BA7D-D83D0A4C6E8B}" type="datetimeFigureOut">
              <a:rPr lang="sv-SE" smtClean="0"/>
              <a:t>2025-05-16</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375B295E-B61D-4576-A9E9-A135A0897F42}" type="slidenum">
              <a:rPr lang="sv-SE" smtClean="0"/>
              <a:t>‹#›</a:t>
            </a:fld>
            <a:endParaRPr lang="sv-SE"/>
          </a:p>
        </p:txBody>
      </p:sp>
    </p:spTree>
    <p:extLst>
      <p:ext uri="{BB962C8B-B14F-4D97-AF65-F5344CB8AC3E}">
        <p14:creationId xmlns:p14="http://schemas.microsoft.com/office/powerpoint/2010/main" val="39822090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dirty="0"/>
          </a:p>
        </p:txBody>
      </p:sp>
      <p:sp>
        <p:nvSpPr>
          <p:cNvPr id="3" name="Vertical Text Placeholder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10"/>
          </p:nvPr>
        </p:nvSpPr>
        <p:spPr/>
        <p:txBody>
          <a:bodyPr/>
          <a:lstStyle/>
          <a:p>
            <a:fld id="{BA76BB95-4E82-42E0-BA7D-D83D0A4C6E8B}" type="datetimeFigureOut">
              <a:rPr lang="sv-SE" smtClean="0"/>
              <a:t>2025-05-16</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375B295E-B61D-4576-A9E9-A135A0897F42}" type="slidenum">
              <a:rPr lang="sv-SE" smtClean="0"/>
              <a:t>‹#›</a:t>
            </a:fld>
            <a:endParaRPr lang="sv-SE"/>
          </a:p>
        </p:txBody>
      </p:sp>
    </p:spTree>
    <p:extLst>
      <p:ext uri="{BB962C8B-B14F-4D97-AF65-F5344CB8AC3E}">
        <p14:creationId xmlns:p14="http://schemas.microsoft.com/office/powerpoint/2010/main" val="3808274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sv-SE"/>
              <a:t>Klicka här för att ändra mall för rubrikformat</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10"/>
          </p:nvPr>
        </p:nvSpPr>
        <p:spPr/>
        <p:txBody>
          <a:bodyPr/>
          <a:lstStyle/>
          <a:p>
            <a:fld id="{BA76BB95-4E82-42E0-BA7D-D83D0A4C6E8B}" type="datetimeFigureOut">
              <a:rPr lang="sv-SE" smtClean="0"/>
              <a:t>2025-05-16</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375B295E-B61D-4576-A9E9-A135A0897F42}" type="slidenum">
              <a:rPr lang="sv-SE" smtClean="0"/>
              <a:t>‹#›</a:t>
            </a:fld>
            <a:endParaRPr lang="sv-SE"/>
          </a:p>
        </p:txBody>
      </p:sp>
    </p:spTree>
    <p:extLst>
      <p:ext uri="{BB962C8B-B14F-4D97-AF65-F5344CB8AC3E}">
        <p14:creationId xmlns:p14="http://schemas.microsoft.com/office/powerpoint/2010/main" val="10559589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311700" y="2867800"/>
            <a:ext cx="85206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6" name="Google Shape;16;p3"/>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sv" smtClean="0"/>
              <a:pPr/>
              <a:t>‹#›</a:t>
            </a:fld>
            <a:endParaRPr lang="sv"/>
          </a:p>
        </p:txBody>
      </p:sp>
    </p:spTree>
    <p:extLst>
      <p:ext uri="{BB962C8B-B14F-4D97-AF65-F5344CB8AC3E}">
        <p14:creationId xmlns:p14="http://schemas.microsoft.com/office/powerpoint/2010/main" val="31465377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dirty="0"/>
          </a:p>
        </p:txBody>
      </p:sp>
      <p:sp>
        <p:nvSpPr>
          <p:cNvPr id="3" name="Content Placeholder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10"/>
          </p:nvPr>
        </p:nvSpPr>
        <p:spPr/>
        <p:txBody>
          <a:bodyPr/>
          <a:lstStyle/>
          <a:p>
            <a:fld id="{BA76BB95-4E82-42E0-BA7D-D83D0A4C6E8B}" type="datetimeFigureOut">
              <a:rPr lang="sv-SE" smtClean="0"/>
              <a:t>2025-05-16</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375B295E-B61D-4576-A9E9-A135A0897F42}" type="slidenum">
              <a:rPr lang="sv-SE" smtClean="0"/>
              <a:t>‹#›</a:t>
            </a:fld>
            <a:endParaRPr lang="sv-SE"/>
          </a:p>
        </p:txBody>
      </p:sp>
    </p:spTree>
    <p:extLst>
      <p:ext uri="{BB962C8B-B14F-4D97-AF65-F5344CB8AC3E}">
        <p14:creationId xmlns:p14="http://schemas.microsoft.com/office/powerpoint/2010/main" val="5486768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sv-SE"/>
              <a:t>Klicka här för att ändra mall för rubrikformat</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Date Placeholder 3"/>
          <p:cNvSpPr>
            <a:spLocks noGrp="1"/>
          </p:cNvSpPr>
          <p:nvPr>
            <p:ph type="dt" sz="half" idx="10"/>
          </p:nvPr>
        </p:nvSpPr>
        <p:spPr/>
        <p:txBody>
          <a:bodyPr/>
          <a:lstStyle/>
          <a:p>
            <a:fld id="{BA76BB95-4E82-42E0-BA7D-D83D0A4C6E8B}" type="datetimeFigureOut">
              <a:rPr lang="sv-SE" smtClean="0"/>
              <a:t>2025-05-16</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375B295E-B61D-4576-A9E9-A135A0897F42}" type="slidenum">
              <a:rPr lang="sv-SE" smtClean="0"/>
              <a:t>‹#›</a:t>
            </a:fld>
            <a:endParaRPr lang="sv-SE"/>
          </a:p>
        </p:txBody>
      </p:sp>
    </p:spTree>
    <p:extLst>
      <p:ext uri="{BB962C8B-B14F-4D97-AF65-F5344CB8AC3E}">
        <p14:creationId xmlns:p14="http://schemas.microsoft.com/office/powerpoint/2010/main" val="1388594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5" name="Date Placeholder 4"/>
          <p:cNvSpPr>
            <a:spLocks noGrp="1"/>
          </p:cNvSpPr>
          <p:nvPr>
            <p:ph type="dt" sz="half" idx="10"/>
          </p:nvPr>
        </p:nvSpPr>
        <p:spPr/>
        <p:txBody>
          <a:bodyPr/>
          <a:lstStyle/>
          <a:p>
            <a:fld id="{BA76BB95-4E82-42E0-BA7D-D83D0A4C6E8B}" type="datetimeFigureOut">
              <a:rPr lang="sv-SE" smtClean="0"/>
              <a:t>2025-05-16</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375B295E-B61D-4576-A9E9-A135A0897F42}" type="slidenum">
              <a:rPr lang="sv-SE" smtClean="0"/>
              <a:t>‹#›</a:t>
            </a:fld>
            <a:endParaRPr lang="sv-SE"/>
          </a:p>
        </p:txBody>
      </p:sp>
    </p:spTree>
    <p:extLst>
      <p:ext uri="{BB962C8B-B14F-4D97-AF65-F5344CB8AC3E}">
        <p14:creationId xmlns:p14="http://schemas.microsoft.com/office/powerpoint/2010/main" val="33445862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sv-SE"/>
              <a:t>Klicka här för att ändra mall för rubrikformat</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Content Placeholder 3"/>
          <p:cNvSpPr>
            <a:spLocks noGrp="1"/>
          </p:cNvSpPr>
          <p:nvPr>
            <p:ph sz="half" idx="2"/>
          </p:nvPr>
        </p:nvSpPr>
        <p:spPr>
          <a:xfrm>
            <a:off x="629842" y="2505075"/>
            <a:ext cx="3868340"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Content Placeholder 5"/>
          <p:cNvSpPr>
            <a:spLocks noGrp="1"/>
          </p:cNvSpPr>
          <p:nvPr>
            <p:ph sz="quarter" idx="4"/>
          </p:nvPr>
        </p:nvSpPr>
        <p:spPr>
          <a:xfrm>
            <a:off x="4629150" y="2505075"/>
            <a:ext cx="3887391"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7" name="Date Placeholder 6"/>
          <p:cNvSpPr>
            <a:spLocks noGrp="1"/>
          </p:cNvSpPr>
          <p:nvPr>
            <p:ph type="dt" sz="half" idx="10"/>
          </p:nvPr>
        </p:nvSpPr>
        <p:spPr/>
        <p:txBody>
          <a:bodyPr/>
          <a:lstStyle/>
          <a:p>
            <a:fld id="{BA76BB95-4E82-42E0-BA7D-D83D0A4C6E8B}" type="datetimeFigureOut">
              <a:rPr lang="sv-SE" smtClean="0"/>
              <a:t>2025-05-16</a:t>
            </a:fld>
            <a:endParaRPr lang="sv-SE"/>
          </a:p>
        </p:txBody>
      </p:sp>
      <p:sp>
        <p:nvSpPr>
          <p:cNvPr id="8" name="Footer Placeholder 7"/>
          <p:cNvSpPr>
            <a:spLocks noGrp="1"/>
          </p:cNvSpPr>
          <p:nvPr>
            <p:ph type="ftr" sz="quarter" idx="11"/>
          </p:nvPr>
        </p:nvSpPr>
        <p:spPr/>
        <p:txBody>
          <a:bodyPr/>
          <a:lstStyle/>
          <a:p>
            <a:endParaRPr lang="sv-SE"/>
          </a:p>
        </p:txBody>
      </p:sp>
      <p:sp>
        <p:nvSpPr>
          <p:cNvPr id="9" name="Slide Number Placeholder 8"/>
          <p:cNvSpPr>
            <a:spLocks noGrp="1"/>
          </p:cNvSpPr>
          <p:nvPr>
            <p:ph type="sldNum" sz="quarter" idx="12"/>
          </p:nvPr>
        </p:nvSpPr>
        <p:spPr/>
        <p:txBody>
          <a:bodyPr/>
          <a:lstStyle/>
          <a:p>
            <a:fld id="{375B295E-B61D-4576-A9E9-A135A0897F42}" type="slidenum">
              <a:rPr lang="sv-SE" smtClean="0"/>
              <a:t>‹#›</a:t>
            </a:fld>
            <a:endParaRPr lang="sv-SE"/>
          </a:p>
        </p:txBody>
      </p:sp>
    </p:spTree>
    <p:extLst>
      <p:ext uri="{BB962C8B-B14F-4D97-AF65-F5344CB8AC3E}">
        <p14:creationId xmlns:p14="http://schemas.microsoft.com/office/powerpoint/2010/main" val="32700830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dirty="0"/>
          </a:p>
        </p:txBody>
      </p:sp>
      <p:sp>
        <p:nvSpPr>
          <p:cNvPr id="3" name="Date Placeholder 2"/>
          <p:cNvSpPr>
            <a:spLocks noGrp="1"/>
          </p:cNvSpPr>
          <p:nvPr>
            <p:ph type="dt" sz="half" idx="10"/>
          </p:nvPr>
        </p:nvSpPr>
        <p:spPr/>
        <p:txBody>
          <a:bodyPr/>
          <a:lstStyle/>
          <a:p>
            <a:fld id="{BA76BB95-4E82-42E0-BA7D-D83D0A4C6E8B}" type="datetimeFigureOut">
              <a:rPr lang="sv-SE" smtClean="0"/>
              <a:t>2025-05-16</a:t>
            </a:fld>
            <a:endParaRPr lang="sv-SE"/>
          </a:p>
        </p:txBody>
      </p:sp>
      <p:sp>
        <p:nvSpPr>
          <p:cNvPr id="4" name="Footer Placeholder 3"/>
          <p:cNvSpPr>
            <a:spLocks noGrp="1"/>
          </p:cNvSpPr>
          <p:nvPr>
            <p:ph type="ftr" sz="quarter" idx="11"/>
          </p:nvPr>
        </p:nvSpPr>
        <p:spPr/>
        <p:txBody>
          <a:bodyPr/>
          <a:lstStyle/>
          <a:p>
            <a:endParaRPr lang="sv-SE"/>
          </a:p>
        </p:txBody>
      </p:sp>
      <p:sp>
        <p:nvSpPr>
          <p:cNvPr id="5" name="Slide Number Placeholder 4"/>
          <p:cNvSpPr>
            <a:spLocks noGrp="1"/>
          </p:cNvSpPr>
          <p:nvPr>
            <p:ph type="sldNum" sz="quarter" idx="12"/>
          </p:nvPr>
        </p:nvSpPr>
        <p:spPr/>
        <p:txBody>
          <a:bodyPr/>
          <a:lstStyle/>
          <a:p>
            <a:fld id="{375B295E-B61D-4576-A9E9-A135A0897F42}" type="slidenum">
              <a:rPr lang="sv-SE" smtClean="0"/>
              <a:t>‹#›</a:t>
            </a:fld>
            <a:endParaRPr lang="sv-SE"/>
          </a:p>
        </p:txBody>
      </p:sp>
    </p:spTree>
    <p:extLst>
      <p:ext uri="{BB962C8B-B14F-4D97-AF65-F5344CB8AC3E}">
        <p14:creationId xmlns:p14="http://schemas.microsoft.com/office/powerpoint/2010/main" val="379156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76BB95-4E82-42E0-BA7D-D83D0A4C6E8B}" type="datetimeFigureOut">
              <a:rPr lang="sv-SE" smtClean="0"/>
              <a:t>2025-05-16</a:t>
            </a:fld>
            <a:endParaRPr lang="sv-SE"/>
          </a:p>
        </p:txBody>
      </p:sp>
      <p:sp>
        <p:nvSpPr>
          <p:cNvPr id="3" name="Footer Placeholder 2"/>
          <p:cNvSpPr>
            <a:spLocks noGrp="1"/>
          </p:cNvSpPr>
          <p:nvPr>
            <p:ph type="ftr" sz="quarter" idx="11"/>
          </p:nvPr>
        </p:nvSpPr>
        <p:spPr/>
        <p:txBody>
          <a:bodyPr/>
          <a:lstStyle/>
          <a:p>
            <a:endParaRPr lang="sv-SE"/>
          </a:p>
        </p:txBody>
      </p:sp>
      <p:sp>
        <p:nvSpPr>
          <p:cNvPr id="4" name="Slide Number Placeholder 3"/>
          <p:cNvSpPr>
            <a:spLocks noGrp="1"/>
          </p:cNvSpPr>
          <p:nvPr>
            <p:ph type="sldNum" sz="quarter" idx="12"/>
          </p:nvPr>
        </p:nvSpPr>
        <p:spPr/>
        <p:txBody>
          <a:bodyPr/>
          <a:lstStyle/>
          <a:p>
            <a:fld id="{375B295E-B61D-4576-A9E9-A135A0897F42}" type="slidenum">
              <a:rPr lang="sv-SE" smtClean="0"/>
              <a:t>‹#›</a:t>
            </a:fld>
            <a:endParaRPr lang="sv-SE"/>
          </a:p>
        </p:txBody>
      </p:sp>
    </p:spTree>
    <p:extLst>
      <p:ext uri="{BB962C8B-B14F-4D97-AF65-F5344CB8AC3E}">
        <p14:creationId xmlns:p14="http://schemas.microsoft.com/office/powerpoint/2010/main" val="17353951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sv-SE"/>
              <a:t>Klicka här för att ändra mall för rubrikformat</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Date Placeholder 4"/>
          <p:cNvSpPr>
            <a:spLocks noGrp="1"/>
          </p:cNvSpPr>
          <p:nvPr>
            <p:ph type="dt" sz="half" idx="10"/>
          </p:nvPr>
        </p:nvSpPr>
        <p:spPr/>
        <p:txBody>
          <a:bodyPr/>
          <a:lstStyle/>
          <a:p>
            <a:fld id="{BA76BB95-4E82-42E0-BA7D-D83D0A4C6E8B}" type="datetimeFigureOut">
              <a:rPr lang="sv-SE" smtClean="0"/>
              <a:t>2025-05-16</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375B295E-B61D-4576-A9E9-A135A0897F42}" type="slidenum">
              <a:rPr lang="sv-SE" smtClean="0"/>
              <a:t>‹#›</a:t>
            </a:fld>
            <a:endParaRPr lang="sv-SE"/>
          </a:p>
        </p:txBody>
      </p:sp>
    </p:spTree>
    <p:extLst>
      <p:ext uri="{BB962C8B-B14F-4D97-AF65-F5344CB8AC3E}">
        <p14:creationId xmlns:p14="http://schemas.microsoft.com/office/powerpoint/2010/main" val="27046455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sv-SE"/>
              <a:t>Klicka här för att ändra mall för rubrikformat</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Date Placeholder 4"/>
          <p:cNvSpPr>
            <a:spLocks noGrp="1"/>
          </p:cNvSpPr>
          <p:nvPr>
            <p:ph type="dt" sz="half" idx="10"/>
          </p:nvPr>
        </p:nvSpPr>
        <p:spPr/>
        <p:txBody>
          <a:bodyPr/>
          <a:lstStyle/>
          <a:p>
            <a:fld id="{BA76BB95-4E82-42E0-BA7D-D83D0A4C6E8B}" type="datetimeFigureOut">
              <a:rPr lang="sv-SE" smtClean="0"/>
              <a:t>2025-05-16</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375B295E-B61D-4576-A9E9-A135A0897F42}" type="slidenum">
              <a:rPr lang="sv-SE" smtClean="0"/>
              <a:t>‹#›</a:t>
            </a:fld>
            <a:endParaRPr lang="sv-SE"/>
          </a:p>
        </p:txBody>
      </p:sp>
    </p:spTree>
    <p:extLst>
      <p:ext uri="{BB962C8B-B14F-4D97-AF65-F5344CB8AC3E}">
        <p14:creationId xmlns:p14="http://schemas.microsoft.com/office/powerpoint/2010/main" val="36075013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sv-SE"/>
              <a:t>Klicka här för att ändra mall för rubrikformat</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76BB95-4E82-42E0-BA7D-D83D0A4C6E8B}" type="datetimeFigureOut">
              <a:rPr lang="sv-SE" smtClean="0"/>
              <a:t>2025-05-16</a:t>
            </a:fld>
            <a:endParaRPr lang="sv-S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5B295E-B61D-4576-A9E9-A135A0897F42}" type="slidenum">
              <a:rPr lang="sv-SE" smtClean="0"/>
              <a:t>‹#›</a:t>
            </a:fld>
            <a:endParaRPr lang="sv-SE"/>
          </a:p>
        </p:txBody>
      </p:sp>
    </p:spTree>
    <p:extLst>
      <p:ext uri="{BB962C8B-B14F-4D97-AF65-F5344CB8AC3E}">
        <p14:creationId xmlns:p14="http://schemas.microsoft.com/office/powerpoint/2010/main" val="39945176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msb.se/sv/verktyg--tjanster/skyddsrumskarta/"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msb.se/sv/rad-till-privatpersoner/"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em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derrubrik 2">
            <a:extLst>
              <a:ext uri="{FF2B5EF4-FFF2-40B4-BE49-F238E27FC236}">
                <a16:creationId xmlns:a16="http://schemas.microsoft.com/office/drawing/2014/main" id="{E2327096-5BA5-5C7C-9CC9-F3889E8A597A}"/>
              </a:ext>
            </a:extLst>
          </p:cNvPr>
          <p:cNvSpPr>
            <a:spLocks noGrp="1"/>
          </p:cNvSpPr>
          <p:nvPr>
            <p:ph type="subTitle" idx="1"/>
          </p:nvPr>
        </p:nvSpPr>
        <p:spPr>
          <a:xfrm>
            <a:off x="937725" y="1696050"/>
            <a:ext cx="6858000" cy="3929281"/>
          </a:xfrm>
        </p:spPr>
        <p:txBody>
          <a:bodyPr>
            <a:spAutoFit/>
          </a:bodyPr>
          <a:lstStyle/>
          <a:p>
            <a:r>
              <a:rPr lang="sv-SE" sz="4000" dirty="0"/>
              <a:t>Välkommen </a:t>
            </a:r>
          </a:p>
          <a:p>
            <a:r>
              <a:rPr lang="sv-SE" sz="4000" dirty="0"/>
              <a:t>Till Civilförsvarsförbundet i Haninge</a:t>
            </a:r>
          </a:p>
          <a:p>
            <a:endParaRPr lang="sv-SE" sz="4000" dirty="0"/>
          </a:p>
          <a:p>
            <a:r>
              <a:rPr lang="sv-SE" sz="4000" b="1" dirty="0"/>
              <a:t>Kvällens tema :</a:t>
            </a:r>
          </a:p>
          <a:p>
            <a:r>
              <a:rPr lang="sv-SE" sz="4000" b="1" dirty="0"/>
              <a:t>Hemberedskap!</a:t>
            </a:r>
            <a:endParaRPr lang="sv-SE" sz="3200" b="1" dirty="0"/>
          </a:p>
        </p:txBody>
      </p:sp>
      <p:pic>
        <p:nvPicPr>
          <p:cNvPr id="4" name="Bildobjekt 3">
            <a:extLst>
              <a:ext uri="{FF2B5EF4-FFF2-40B4-BE49-F238E27FC236}">
                <a16:creationId xmlns:a16="http://schemas.microsoft.com/office/drawing/2014/main" id="{7F95AFD8-7795-63A9-5F8D-FEDA4298EABA}"/>
              </a:ext>
            </a:extLst>
          </p:cNvPr>
          <p:cNvPicPr>
            <a:picLocks noChangeAspect="1"/>
          </p:cNvPicPr>
          <p:nvPr/>
        </p:nvPicPr>
        <p:blipFill>
          <a:blip r:embed="rId2"/>
          <a:stretch>
            <a:fillRect/>
          </a:stretch>
        </p:blipFill>
        <p:spPr>
          <a:xfrm>
            <a:off x="524222" y="515863"/>
            <a:ext cx="3374265" cy="1011677"/>
          </a:xfrm>
          <a:prstGeom prst="rect">
            <a:avLst/>
          </a:prstGeom>
        </p:spPr>
      </p:pic>
    </p:spTree>
    <p:extLst>
      <p:ext uri="{BB962C8B-B14F-4D97-AF65-F5344CB8AC3E}">
        <p14:creationId xmlns:p14="http://schemas.microsoft.com/office/powerpoint/2010/main" val="10709960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CE1330-353E-E6BD-57FC-8D1D79F0FBFA}"/>
            </a:ext>
          </a:extLst>
        </p:cNvPr>
        <p:cNvGrpSpPr/>
        <p:nvPr/>
      </p:nvGrpSpPr>
      <p:grpSpPr>
        <a:xfrm>
          <a:off x="0" y="0"/>
          <a:ext cx="0" cy="0"/>
          <a:chOff x="0" y="0"/>
          <a:chExt cx="0" cy="0"/>
        </a:xfrm>
      </p:grpSpPr>
      <p:sp>
        <p:nvSpPr>
          <p:cNvPr id="6" name="Rubrik 1">
            <a:extLst>
              <a:ext uri="{FF2B5EF4-FFF2-40B4-BE49-F238E27FC236}">
                <a16:creationId xmlns:a16="http://schemas.microsoft.com/office/drawing/2014/main" id="{782B099A-6418-1687-7A4D-16057F7A4665}"/>
              </a:ext>
            </a:extLst>
          </p:cNvPr>
          <p:cNvSpPr>
            <a:spLocks noGrp="1"/>
          </p:cNvSpPr>
          <p:nvPr>
            <p:ph type="title"/>
          </p:nvPr>
        </p:nvSpPr>
        <p:spPr>
          <a:xfrm>
            <a:off x="343133" y="1445177"/>
            <a:ext cx="3145428" cy="978729"/>
          </a:xfrm>
        </p:spPr>
        <p:txBody>
          <a:bodyPr wrap="square">
            <a:spAutoFit/>
          </a:bodyPr>
          <a:lstStyle/>
          <a:p>
            <a:r>
              <a:rPr lang="sv-SE" sz="3200" b="1" dirty="0"/>
              <a:t>Hemberedskap, exempel.</a:t>
            </a:r>
          </a:p>
        </p:txBody>
      </p:sp>
      <p:pic>
        <p:nvPicPr>
          <p:cNvPr id="7" name="Bildobjekt 6">
            <a:extLst>
              <a:ext uri="{FF2B5EF4-FFF2-40B4-BE49-F238E27FC236}">
                <a16:creationId xmlns:a16="http://schemas.microsoft.com/office/drawing/2014/main" id="{9F3C1D1F-BBF5-1D57-667C-BA49AC1479CF}"/>
              </a:ext>
            </a:extLst>
          </p:cNvPr>
          <p:cNvPicPr>
            <a:picLocks noChangeAspect="1"/>
          </p:cNvPicPr>
          <p:nvPr/>
        </p:nvPicPr>
        <p:blipFill>
          <a:blip r:embed="rId2"/>
          <a:stretch>
            <a:fillRect/>
          </a:stretch>
        </p:blipFill>
        <p:spPr>
          <a:xfrm>
            <a:off x="345335" y="189119"/>
            <a:ext cx="2099286" cy="629028"/>
          </a:xfrm>
          <a:prstGeom prst="rect">
            <a:avLst/>
          </a:prstGeom>
        </p:spPr>
      </p:pic>
      <p:pic>
        <p:nvPicPr>
          <p:cNvPr id="8" name="Bildobjekt 7">
            <a:extLst>
              <a:ext uri="{FF2B5EF4-FFF2-40B4-BE49-F238E27FC236}">
                <a16:creationId xmlns:a16="http://schemas.microsoft.com/office/drawing/2014/main" id="{90766CFB-AA96-3E13-C70B-3548A3583326}"/>
              </a:ext>
            </a:extLst>
          </p:cNvPr>
          <p:cNvPicPr>
            <a:picLocks noChangeAspect="1"/>
          </p:cNvPicPr>
          <p:nvPr/>
        </p:nvPicPr>
        <p:blipFill>
          <a:blip r:embed="rId3"/>
          <a:stretch>
            <a:fillRect/>
          </a:stretch>
        </p:blipFill>
        <p:spPr>
          <a:xfrm>
            <a:off x="3504985" y="446337"/>
            <a:ext cx="5151549" cy="5188085"/>
          </a:xfrm>
          <a:prstGeom prst="rect">
            <a:avLst/>
          </a:prstGeom>
        </p:spPr>
      </p:pic>
    </p:spTree>
    <p:extLst>
      <p:ext uri="{BB962C8B-B14F-4D97-AF65-F5344CB8AC3E}">
        <p14:creationId xmlns:p14="http://schemas.microsoft.com/office/powerpoint/2010/main" val="22465682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4F786D79-A897-06FC-8C73-87AA0D2DAB44}"/>
              </a:ext>
            </a:extLst>
          </p:cNvPr>
          <p:cNvPicPr>
            <a:picLocks noChangeAspect="1"/>
          </p:cNvPicPr>
          <p:nvPr/>
        </p:nvPicPr>
        <p:blipFill>
          <a:blip r:embed="rId2"/>
          <a:stretch>
            <a:fillRect/>
          </a:stretch>
        </p:blipFill>
        <p:spPr>
          <a:xfrm>
            <a:off x="345335" y="189119"/>
            <a:ext cx="2099286" cy="629028"/>
          </a:xfrm>
          <a:prstGeom prst="rect">
            <a:avLst/>
          </a:prstGeom>
        </p:spPr>
      </p:pic>
      <p:sp>
        <p:nvSpPr>
          <p:cNvPr id="4" name="Rubrik 3">
            <a:extLst>
              <a:ext uri="{FF2B5EF4-FFF2-40B4-BE49-F238E27FC236}">
                <a16:creationId xmlns:a16="http://schemas.microsoft.com/office/drawing/2014/main" id="{D6F9E6A9-44F1-03B4-C15D-FE8D82B5EA6A}"/>
              </a:ext>
            </a:extLst>
          </p:cNvPr>
          <p:cNvSpPr>
            <a:spLocks noGrp="1"/>
          </p:cNvSpPr>
          <p:nvPr>
            <p:ph type="title"/>
          </p:nvPr>
        </p:nvSpPr>
        <p:spPr>
          <a:xfrm>
            <a:off x="628650" y="891646"/>
            <a:ext cx="7886700" cy="701731"/>
          </a:xfrm>
        </p:spPr>
        <p:txBody>
          <a:bodyPr>
            <a:spAutoFit/>
          </a:bodyPr>
          <a:lstStyle/>
          <a:p>
            <a:r>
              <a:rPr lang="sv-SE" u="sng" dirty="0"/>
              <a:t>Heberedskapens 7 grundbehov </a:t>
            </a:r>
          </a:p>
        </p:txBody>
      </p:sp>
      <p:sp>
        <p:nvSpPr>
          <p:cNvPr id="8" name="Platshållare för innehåll 7">
            <a:extLst>
              <a:ext uri="{FF2B5EF4-FFF2-40B4-BE49-F238E27FC236}">
                <a16:creationId xmlns:a16="http://schemas.microsoft.com/office/drawing/2014/main" id="{76ED750C-6C6F-99F2-E219-1F65699493E7}"/>
              </a:ext>
            </a:extLst>
          </p:cNvPr>
          <p:cNvSpPr>
            <a:spLocks noGrp="1"/>
          </p:cNvSpPr>
          <p:nvPr>
            <p:ph idx="1"/>
          </p:nvPr>
        </p:nvSpPr>
        <p:spPr>
          <a:xfrm>
            <a:off x="628650" y="2105544"/>
            <a:ext cx="7886700" cy="3576364"/>
          </a:xfrm>
        </p:spPr>
        <p:txBody>
          <a:bodyPr>
            <a:spAutoFit/>
          </a:bodyPr>
          <a:lstStyle/>
          <a:p>
            <a:r>
              <a:rPr lang="sv-SE" dirty="0"/>
              <a:t>Vatten</a:t>
            </a:r>
            <a:endParaRPr lang="sv-SE" sz="1800" dirty="0"/>
          </a:p>
          <a:p>
            <a:r>
              <a:rPr lang="sv-SE" dirty="0"/>
              <a:t>Värme</a:t>
            </a:r>
          </a:p>
          <a:p>
            <a:r>
              <a:rPr lang="sv-SE" dirty="0"/>
              <a:t>Mat</a:t>
            </a:r>
          </a:p>
          <a:p>
            <a:r>
              <a:rPr lang="sv-SE" dirty="0"/>
              <a:t>Sömn</a:t>
            </a:r>
          </a:p>
          <a:p>
            <a:r>
              <a:rPr lang="sv-SE" dirty="0"/>
              <a:t>Information i krissituationer</a:t>
            </a:r>
          </a:p>
          <a:p>
            <a:r>
              <a:rPr lang="sv-SE" dirty="0"/>
              <a:t>Betalningar och kontanter</a:t>
            </a:r>
          </a:p>
          <a:p>
            <a:r>
              <a:rPr lang="sv-SE" dirty="0"/>
              <a:t> Mediciner</a:t>
            </a:r>
          </a:p>
        </p:txBody>
      </p:sp>
    </p:spTree>
    <p:extLst>
      <p:ext uri="{BB962C8B-B14F-4D97-AF65-F5344CB8AC3E}">
        <p14:creationId xmlns:p14="http://schemas.microsoft.com/office/powerpoint/2010/main" val="7809855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4044B0-D22E-065D-2ADE-5D535BBA5D32}"/>
            </a:ext>
          </a:extLst>
        </p:cNvPr>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800842C6-0089-69D0-35A7-8645D26AA9EE}"/>
              </a:ext>
            </a:extLst>
          </p:cNvPr>
          <p:cNvSpPr>
            <a:spLocks noGrp="1"/>
          </p:cNvSpPr>
          <p:nvPr>
            <p:ph idx="1"/>
          </p:nvPr>
        </p:nvSpPr>
        <p:spPr>
          <a:xfrm>
            <a:off x="936559" y="1543427"/>
            <a:ext cx="7886700" cy="4990084"/>
          </a:xfrm>
        </p:spPr>
        <p:txBody>
          <a:bodyPr>
            <a:spAutoFit/>
          </a:bodyPr>
          <a:lstStyle/>
          <a:p>
            <a:pPr marL="0" indent="0" algn="l">
              <a:buNone/>
            </a:pPr>
            <a:r>
              <a:rPr lang="sv-SE" sz="1200" b="0" i="0" dirty="0">
                <a:solidFill>
                  <a:srgbClr val="333333"/>
                </a:solidFill>
                <a:effectLst/>
              </a:rPr>
              <a:t> </a:t>
            </a:r>
            <a:r>
              <a:rPr lang="sv-SE" sz="1400" b="1" i="0" dirty="0">
                <a:solidFill>
                  <a:srgbClr val="333333"/>
                </a:solidFill>
                <a:effectLst/>
              </a:rPr>
              <a:t>Tänk också på vad ni kan dela på och vad ni kan låna av varandra. </a:t>
            </a:r>
          </a:p>
          <a:p>
            <a:pPr algn="l">
              <a:buFont typeface="Arial" panose="020B0604020202020204" pitchFamily="34" charset="0"/>
              <a:buChar char="•"/>
            </a:pPr>
            <a:r>
              <a:rPr lang="sv-SE" sz="1400" b="1" i="0" dirty="0">
                <a:solidFill>
                  <a:srgbClr val="333333"/>
                </a:solidFill>
                <a:effectLst/>
              </a:rPr>
              <a:t>Radio som går på batterier eller med vev/solceller.</a:t>
            </a:r>
          </a:p>
          <a:p>
            <a:pPr algn="l">
              <a:buFont typeface="Arial" panose="020B0604020202020204" pitchFamily="34" charset="0"/>
              <a:buChar char="•"/>
            </a:pPr>
            <a:r>
              <a:rPr lang="sv-SE" sz="1400" b="1" i="0" dirty="0">
                <a:solidFill>
                  <a:srgbClr val="333333"/>
                </a:solidFill>
                <a:effectLst/>
              </a:rPr>
              <a:t>Ficklampa och pannlampa med extra batterier.</a:t>
            </a:r>
          </a:p>
          <a:p>
            <a:pPr algn="l">
              <a:buFont typeface="Arial" panose="020B0604020202020204" pitchFamily="34" charset="0"/>
              <a:buChar char="•"/>
            </a:pPr>
            <a:r>
              <a:rPr lang="sv-SE" sz="1400" b="1" i="0" dirty="0">
                <a:solidFill>
                  <a:srgbClr val="333333"/>
                </a:solidFill>
                <a:effectLst/>
              </a:rPr>
              <a:t>Flaskor och dunkar med rent vatten.</a:t>
            </a:r>
          </a:p>
          <a:p>
            <a:pPr algn="l">
              <a:buFont typeface="Arial" panose="020B0604020202020204" pitchFamily="34" charset="0"/>
              <a:buChar char="•"/>
            </a:pPr>
            <a:r>
              <a:rPr lang="sv-SE" sz="1400" b="1" i="0" dirty="0">
                <a:solidFill>
                  <a:srgbClr val="333333"/>
                </a:solidFill>
                <a:effectLst/>
              </a:rPr>
              <a:t>Mat som inte behöver kyl eller frys. Mat som kan ätas direkt eller tillagas utan vatten.</a:t>
            </a:r>
          </a:p>
          <a:p>
            <a:pPr algn="l">
              <a:buFont typeface="Arial" panose="020B0604020202020204" pitchFamily="34" charset="0"/>
              <a:buChar char="•"/>
            </a:pPr>
            <a:r>
              <a:rPr lang="sv-SE" sz="1400" b="1" i="0" dirty="0">
                <a:solidFill>
                  <a:srgbClr val="333333"/>
                </a:solidFill>
                <a:effectLst/>
              </a:rPr>
              <a:t>Stormkök och bränsle. Använd helst utomhus.</a:t>
            </a:r>
          </a:p>
          <a:p>
            <a:pPr algn="l">
              <a:buFont typeface="Arial" panose="020B0604020202020204" pitchFamily="34" charset="0"/>
              <a:buChar char="•"/>
            </a:pPr>
            <a:r>
              <a:rPr lang="sv-SE" sz="1400" b="1" i="0" dirty="0">
                <a:solidFill>
                  <a:srgbClr val="333333"/>
                </a:solidFill>
                <a:effectLst/>
              </a:rPr>
              <a:t>Sovsäckar, filtar och varma kläder.</a:t>
            </a:r>
          </a:p>
          <a:p>
            <a:pPr algn="l">
              <a:buFont typeface="Arial" panose="020B0604020202020204" pitchFamily="34" charset="0"/>
              <a:buChar char="•"/>
            </a:pPr>
            <a:r>
              <a:rPr lang="sv-SE" sz="1400" b="1" i="0" dirty="0">
                <a:solidFill>
                  <a:srgbClr val="333333"/>
                </a:solidFill>
                <a:effectLst/>
              </a:rPr>
              <a:t>Tändstickor, stearinljus, värmeljus.</a:t>
            </a:r>
          </a:p>
          <a:p>
            <a:pPr algn="l">
              <a:buFont typeface="Arial" panose="020B0604020202020204" pitchFamily="34" charset="0"/>
              <a:buChar char="•"/>
            </a:pPr>
            <a:r>
              <a:rPr lang="sv-SE" sz="1400" b="1" i="0" dirty="0">
                <a:solidFill>
                  <a:srgbClr val="333333"/>
                </a:solidFill>
                <a:effectLst/>
              </a:rPr>
              <a:t>Fotogenlampa och bränsle, till exempel lampolja eller fotogen. Tänk på att ha bra ventilation.</a:t>
            </a:r>
          </a:p>
          <a:p>
            <a:pPr algn="l">
              <a:buFont typeface="Arial" panose="020B0604020202020204" pitchFamily="34" charset="0"/>
              <a:buChar char="•"/>
            </a:pPr>
            <a:r>
              <a:rPr lang="sv-SE" sz="1400" b="1" i="0" dirty="0">
                <a:solidFill>
                  <a:srgbClr val="333333"/>
                </a:solidFill>
                <a:effectLst/>
              </a:rPr>
              <a:t>Alternativ värmekälla som drivs av fotogen, gasol, diesel eller ved.</a:t>
            </a:r>
          </a:p>
          <a:p>
            <a:pPr algn="l">
              <a:buFont typeface="Arial" panose="020B0604020202020204" pitchFamily="34" charset="0"/>
              <a:buChar char="•"/>
            </a:pPr>
            <a:r>
              <a:rPr lang="sv-SE" sz="1400" b="1" i="0" dirty="0">
                <a:solidFill>
                  <a:srgbClr val="333333"/>
                </a:solidFill>
                <a:effectLst/>
              </a:rPr>
              <a:t>Husapotek, till exempel första hjälpen-kit, sårvård, eventuella viktiga mediciner.</a:t>
            </a:r>
          </a:p>
          <a:p>
            <a:pPr algn="l">
              <a:buFont typeface="Arial" panose="020B0604020202020204" pitchFamily="34" charset="0"/>
              <a:buChar char="•"/>
            </a:pPr>
            <a:r>
              <a:rPr lang="sv-SE" sz="1400" b="1" i="0" dirty="0">
                <a:solidFill>
                  <a:srgbClr val="333333"/>
                </a:solidFill>
                <a:effectLst/>
              </a:rPr>
              <a:t>Hygienartiklar, till exempel våtservetter, handsprit, blöjor och mensskydd.</a:t>
            </a:r>
          </a:p>
          <a:p>
            <a:pPr algn="l">
              <a:buFont typeface="Arial" panose="020B0604020202020204" pitchFamily="34" charset="0"/>
              <a:buChar char="•"/>
            </a:pPr>
            <a:r>
              <a:rPr lang="sv-SE" sz="1400" b="1" i="0" dirty="0">
                <a:solidFill>
                  <a:srgbClr val="333333"/>
                </a:solidFill>
                <a:effectLst/>
              </a:rPr>
              <a:t>Extra batterier, laddade </a:t>
            </a:r>
            <a:r>
              <a:rPr lang="sv-SE" sz="1400" b="1" i="0" dirty="0" err="1">
                <a:solidFill>
                  <a:srgbClr val="333333"/>
                </a:solidFill>
                <a:effectLst/>
              </a:rPr>
              <a:t>powerbanks</a:t>
            </a:r>
            <a:r>
              <a:rPr lang="sv-SE" sz="1400" b="1" i="0" dirty="0">
                <a:solidFill>
                  <a:srgbClr val="333333"/>
                </a:solidFill>
                <a:effectLst/>
              </a:rPr>
              <a:t>.</a:t>
            </a:r>
          </a:p>
          <a:p>
            <a:pPr algn="l">
              <a:buFont typeface="Arial" panose="020B0604020202020204" pitchFamily="34" charset="0"/>
              <a:buChar char="•"/>
            </a:pPr>
            <a:r>
              <a:rPr lang="sv-SE" sz="1400" b="1" i="0" dirty="0">
                <a:solidFill>
                  <a:srgbClr val="333333"/>
                </a:solidFill>
                <a:effectLst/>
              </a:rPr>
              <a:t>Kontanter, om betalkort slutar fungera.</a:t>
            </a:r>
          </a:p>
          <a:p>
            <a:pPr algn="l">
              <a:buFont typeface="Arial" panose="020B0604020202020204" pitchFamily="34" charset="0"/>
              <a:buChar char="•"/>
            </a:pPr>
            <a:r>
              <a:rPr lang="sv-SE" sz="1400" b="1" i="0" dirty="0">
                <a:solidFill>
                  <a:srgbClr val="333333"/>
                </a:solidFill>
                <a:effectLst/>
              </a:rPr>
              <a:t>Lista på papper med telefonnummer till familj, anhöriga, grannar, sjukhus, kommun, räddningstjänst, elleverantör.</a:t>
            </a:r>
          </a:p>
        </p:txBody>
      </p:sp>
      <p:sp>
        <p:nvSpPr>
          <p:cNvPr id="6" name="Rubrik 1">
            <a:extLst>
              <a:ext uri="{FF2B5EF4-FFF2-40B4-BE49-F238E27FC236}">
                <a16:creationId xmlns:a16="http://schemas.microsoft.com/office/drawing/2014/main" id="{916521BB-0731-5CE1-3FCC-F9C1DB42D8E6}"/>
              </a:ext>
            </a:extLst>
          </p:cNvPr>
          <p:cNvSpPr>
            <a:spLocks noGrp="1"/>
          </p:cNvSpPr>
          <p:nvPr>
            <p:ph type="title"/>
          </p:nvPr>
        </p:nvSpPr>
        <p:spPr>
          <a:xfrm>
            <a:off x="824592" y="845863"/>
            <a:ext cx="7886700" cy="535531"/>
          </a:xfrm>
        </p:spPr>
        <p:txBody>
          <a:bodyPr>
            <a:spAutoFit/>
          </a:bodyPr>
          <a:lstStyle/>
          <a:p>
            <a:r>
              <a:rPr lang="sv-SE" sz="3200" b="1" dirty="0"/>
              <a:t>Hemberedskap, grundläggande checklista</a:t>
            </a:r>
          </a:p>
        </p:txBody>
      </p:sp>
      <p:pic>
        <p:nvPicPr>
          <p:cNvPr id="7" name="Bildobjekt 6">
            <a:extLst>
              <a:ext uri="{FF2B5EF4-FFF2-40B4-BE49-F238E27FC236}">
                <a16:creationId xmlns:a16="http://schemas.microsoft.com/office/drawing/2014/main" id="{A1F0D203-364F-D9AB-4883-A5B70525DBDD}"/>
              </a:ext>
            </a:extLst>
          </p:cNvPr>
          <p:cNvPicPr>
            <a:picLocks noChangeAspect="1"/>
          </p:cNvPicPr>
          <p:nvPr/>
        </p:nvPicPr>
        <p:blipFill>
          <a:blip r:embed="rId2"/>
          <a:stretch>
            <a:fillRect/>
          </a:stretch>
        </p:blipFill>
        <p:spPr>
          <a:xfrm>
            <a:off x="345335" y="189119"/>
            <a:ext cx="2099286" cy="629028"/>
          </a:xfrm>
          <a:prstGeom prst="rect">
            <a:avLst/>
          </a:prstGeom>
        </p:spPr>
      </p:pic>
    </p:spTree>
    <p:extLst>
      <p:ext uri="{BB962C8B-B14F-4D97-AF65-F5344CB8AC3E}">
        <p14:creationId xmlns:p14="http://schemas.microsoft.com/office/powerpoint/2010/main" val="14408841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BE891B-5018-84A7-3A20-F60D84BA8916}"/>
            </a:ext>
          </a:extLst>
        </p:cNvPr>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E461635D-1DCC-C345-CD76-DE04EA4FBA74}"/>
              </a:ext>
            </a:extLst>
          </p:cNvPr>
          <p:cNvSpPr>
            <a:spLocks noGrp="1"/>
          </p:cNvSpPr>
          <p:nvPr>
            <p:ph idx="1"/>
          </p:nvPr>
        </p:nvSpPr>
        <p:spPr>
          <a:xfrm>
            <a:off x="730703" y="1392810"/>
            <a:ext cx="7886700" cy="5099858"/>
          </a:xfrm>
        </p:spPr>
        <p:txBody>
          <a:bodyPr>
            <a:spAutoFit/>
          </a:bodyPr>
          <a:lstStyle/>
          <a:p>
            <a:pPr marL="0" indent="0" algn="l">
              <a:buNone/>
            </a:pPr>
            <a:r>
              <a:rPr lang="sv-SE" sz="1800" b="1" i="0" dirty="0">
                <a:effectLst/>
              </a:rPr>
              <a:t>Vid en kris eller ett elavbrott påverkas även vattenförsörjningen..</a:t>
            </a:r>
          </a:p>
          <a:p>
            <a:r>
              <a:rPr lang="sv-SE" sz="1800" b="0" i="0" dirty="0">
                <a:effectLst/>
              </a:rPr>
              <a:t>Med PET-flaskor, en vanlig frys och möjlighet att koka ditt vatten kommer du långt. </a:t>
            </a:r>
            <a:r>
              <a:rPr lang="sv-SE" sz="1800" b="1" i="0" dirty="0">
                <a:effectLst/>
              </a:rPr>
              <a:t>Minst tre till fem liter vatten per person behövs varje dag.</a:t>
            </a:r>
          </a:p>
          <a:p>
            <a:r>
              <a:rPr lang="sv-SE" sz="1800" b="0" i="0" dirty="0">
                <a:solidFill>
                  <a:srgbClr val="333333"/>
                </a:solidFill>
                <a:effectLst/>
              </a:rPr>
              <a:t>Förvara vattnet mörkt och kallare än rumstemperatur så håller det sig fräscht längre. Gränsen för hur länge det går att förvara dricksvatten har mer med lukten och smaken att göra än med risk för sjukdom.</a:t>
            </a:r>
          </a:p>
          <a:p>
            <a:r>
              <a:rPr lang="sv-SE" sz="1800" b="0" i="0" dirty="0">
                <a:solidFill>
                  <a:srgbClr val="333333"/>
                </a:solidFill>
                <a:effectLst/>
              </a:rPr>
              <a:t>Om det blir brist på vatten kan kommunen ställa ut vattentankar på bestämda platser, dit du får gå för att hämta vatten i egna kärl. Räkna med att du får hämta begränsade mängder</a:t>
            </a:r>
            <a:endParaRPr lang="sv-SE" sz="1800" dirty="0">
              <a:solidFill>
                <a:srgbClr val="333333"/>
              </a:solidFill>
            </a:endParaRPr>
          </a:p>
          <a:p>
            <a:pPr algn="l">
              <a:buFont typeface="Arial" panose="020B0604020202020204" pitchFamily="34" charset="0"/>
              <a:buChar char="•"/>
            </a:pPr>
            <a:r>
              <a:rPr lang="sv-SE" sz="1800" b="0" i="0" dirty="0">
                <a:solidFill>
                  <a:srgbClr val="333333"/>
                </a:solidFill>
                <a:effectLst/>
              </a:rPr>
              <a:t>Koka upp vattnet tills det bubblar kraftigt med stora bubblor. </a:t>
            </a:r>
            <a:br>
              <a:rPr lang="sv-SE" sz="1800" b="0" i="0" dirty="0">
                <a:solidFill>
                  <a:srgbClr val="333333"/>
                </a:solidFill>
                <a:effectLst/>
              </a:rPr>
            </a:br>
            <a:r>
              <a:rPr lang="sv-SE" sz="1800" b="0" i="0" dirty="0">
                <a:solidFill>
                  <a:srgbClr val="333333"/>
                </a:solidFill>
                <a:effectLst/>
              </a:rPr>
              <a:t>Bakterier, virus och parasiter dör när vattnet kokas.</a:t>
            </a:r>
            <a:br>
              <a:rPr lang="sv-SE" sz="1800" b="0" i="0" dirty="0">
                <a:solidFill>
                  <a:srgbClr val="333333"/>
                </a:solidFill>
                <a:effectLst/>
              </a:rPr>
            </a:br>
            <a:r>
              <a:rPr lang="sv-SE" sz="1800" b="0" i="0" dirty="0">
                <a:solidFill>
                  <a:srgbClr val="333333"/>
                </a:solidFill>
                <a:effectLst/>
              </a:rPr>
              <a:t>Häll upp det kokta dricksvattnet i en ren kanna eller flaska, och låt det svalna.</a:t>
            </a:r>
          </a:p>
          <a:p>
            <a:pPr algn="l"/>
            <a:r>
              <a:rPr lang="sv-SE" sz="1800" b="1" i="0" dirty="0">
                <a:solidFill>
                  <a:srgbClr val="333333"/>
                </a:solidFill>
                <a:effectLst/>
              </a:rPr>
              <a:t>När du ska kissa</a:t>
            </a:r>
            <a:br>
              <a:rPr lang="sv-SE" sz="1800" b="1" i="0" dirty="0">
                <a:solidFill>
                  <a:srgbClr val="333333"/>
                </a:solidFill>
                <a:effectLst/>
              </a:rPr>
            </a:br>
            <a:r>
              <a:rPr lang="sv-SE" sz="1800" b="0" i="0" dirty="0" err="1">
                <a:solidFill>
                  <a:srgbClr val="333333"/>
                </a:solidFill>
                <a:effectLst/>
              </a:rPr>
              <a:t>Kissa</a:t>
            </a:r>
            <a:r>
              <a:rPr lang="sv-SE" sz="1800" b="0" i="0" dirty="0">
                <a:solidFill>
                  <a:srgbClr val="333333"/>
                </a:solidFill>
                <a:effectLst/>
              </a:rPr>
              <a:t> i toaletten men lägg papperet i en papperskorg bredvid. Lägg på ett lock som sluter tätt, så sprider sig inte lukten i resten av bostaden.</a:t>
            </a:r>
          </a:p>
          <a:p>
            <a:pPr algn="l"/>
            <a:r>
              <a:rPr lang="sv-SE" sz="1800" b="1" i="0" dirty="0">
                <a:solidFill>
                  <a:srgbClr val="333333"/>
                </a:solidFill>
                <a:effectLst/>
              </a:rPr>
              <a:t>När du ska bajsa</a:t>
            </a:r>
            <a:br>
              <a:rPr lang="sv-SE" sz="1800" b="1" i="0" dirty="0">
                <a:solidFill>
                  <a:srgbClr val="333333"/>
                </a:solidFill>
                <a:effectLst/>
              </a:rPr>
            </a:br>
            <a:r>
              <a:rPr lang="sv-SE" sz="1800" b="0" i="0" dirty="0">
                <a:solidFill>
                  <a:srgbClr val="333333"/>
                </a:solidFill>
                <a:effectLst/>
              </a:rPr>
              <a:t>Använd dig av en latrintunna eller annan hink med tätslutande lock. </a:t>
            </a:r>
          </a:p>
        </p:txBody>
      </p:sp>
      <p:sp>
        <p:nvSpPr>
          <p:cNvPr id="4" name="Rubrik 1">
            <a:extLst>
              <a:ext uri="{FF2B5EF4-FFF2-40B4-BE49-F238E27FC236}">
                <a16:creationId xmlns:a16="http://schemas.microsoft.com/office/drawing/2014/main" id="{48190C44-4EDB-5749-EF9B-3FC9193F1CFF}"/>
              </a:ext>
            </a:extLst>
          </p:cNvPr>
          <p:cNvSpPr>
            <a:spLocks noGrp="1"/>
          </p:cNvSpPr>
          <p:nvPr>
            <p:ph type="title"/>
          </p:nvPr>
        </p:nvSpPr>
        <p:spPr>
          <a:xfrm>
            <a:off x="5856709" y="550381"/>
            <a:ext cx="1685343" cy="535531"/>
          </a:xfrm>
        </p:spPr>
        <p:txBody>
          <a:bodyPr wrap="square">
            <a:spAutoFit/>
          </a:bodyPr>
          <a:lstStyle/>
          <a:p>
            <a:r>
              <a:rPr lang="sv-SE" sz="3200" b="1" u="sng" dirty="0"/>
              <a:t>Vatten</a:t>
            </a:r>
          </a:p>
        </p:txBody>
      </p:sp>
      <p:pic>
        <p:nvPicPr>
          <p:cNvPr id="5" name="Bildobjekt 4">
            <a:extLst>
              <a:ext uri="{FF2B5EF4-FFF2-40B4-BE49-F238E27FC236}">
                <a16:creationId xmlns:a16="http://schemas.microsoft.com/office/drawing/2014/main" id="{51216766-F390-0E11-7E91-5E4CB892C4F8}"/>
              </a:ext>
            </a:extLst>
          </p:cNvPr>
          <p:cNvPicPr>
            <a:picLocks noChangeAspect="1"/>
          </p:cNvPicPr>
          <p:nvPr/>
        </p:nvPicPr>
        <p:blipFill>
          <a:blip r:embed="rId2"/>
          <a:stretch>
            <a:fillRect/>
          </a:stretch>
        </p:blipFill>
        <p:spPr>
          <a:xfrm>
            <a:off x="345335" y="189119"/>
            <a:ext cx="2099286" cy="629028"/>
          </a:xfrm>
          <a:prstGeom prst="rect">
            <a:avLst/>
          </a:prstGeom>
        </p:spPr>
      </p:pic>
    </p:spTree>
    <p:extLst>
      <p:ext uri="{BB962C8B-B14F-4D97-AF65-F5344CB8AC3E}">
        <p14:creationId xmlns:p14="http://schemas.microsoft.com/office/powerpoint/2010/main" val="6977421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4D2ED4DB-6EF7-0CCB-0B1D-3F1C9C2F7762}"/>
              </a:ext>
            </a:extLst>
          </p:cNvPr>
          <p:cNvSpPr>
            <a:spLocks noGrp="1"/>
          </p:cNvSpPr>
          <p:nvPr>
            <p:ph idx="1"/>
          </p:nvPr>
        </p:nvSpPr>
        <p:spPr>
          <a:xfrm>
            <a:off x="778328" y="1183244"/>
            <a:ext cx="7886700" cy="5370701"/>
          </a:xfrm>
        </p:spPr>
        <p:txBody>
          <a:bodyPr>
            <a:spAutoFit/>
          </a:bodyPr>
          <a:lstStyle/>
          <a:p>
            <a:pPr marL="0" indent="0" algn="l">
              <a:buNone/>
            </a:pPr>
            <a:r>
              <a:rPr lang="sv-SE" sz="1800" b="0" i="0" dirty="0">
                <a:solidFill>
                  <a:srgbClr val="333333"/>
                </a:solidFill>
                <a:effectLst/>
              </a:rPr>
              <a:t>Vid elbrist eller ett längre elavbrott under den kalla årstiden kan bostaden snabbt bli utkyld. </a:t>
            </a:r>
            <a:r>
              <a:rPr lang="sv-SE" sz="1800" b="0" i="0" dirty="0">
                <a:effectLst/>
              </a:rPr>
              <a:t>..</a:t>
            </a:r>
          </a:p>
          <a:p>
            <a:r>
              <a:rPr lang="sv-SE" sz="1800" b="0" i="0" dirty="0">
                <a:solidFill>
                  <a:srgbClr val="333333"/>
                </a:solidFill>
                <a:effectLst/>
              </a:rPr>
              <a:t>Det som blir kallt först är golven. Lägg på extra mattor eller filtar. Täta fönster- och dörrspringor med tejp, filtar eller plast för att spara på värmen</a:t>
            </a:r>
          </a:p>
          <a:p>
            <a:r>
              <a:rPr lang="sv-SE" sz="1800" b="1" dirty="0"/>
              <a:t>Checklista: Värme </a:t>
            </a:r>
          </a:p>
          <a:p>
            <a:pPr>
              <a:buFont typeface="Arial" panose="020B0604020202020204" pitchFamily="34" charset="0"/>
              <a:buChar char="•"/>
            </a:pPr>
            <a:r>
              <a:rPr lang="sv-SE" sz="1800" dirty="0"/>
              <a:t>Ullplagg</a:t>
            </a:r>
          </a:p>
          <a:p>
            <a:pPr>
              <a:buFont typeface="Arial" panose="020B0604020202020204" pitchFamily="34" charset="0"/>
              <a:buChar char="•"/>
            </a:pPr>
            <a:r>
              <a:rPr lang="sv-SE" sz="1800" dirty="0"/>
              <a:t>Varma och oömma ytterkläder</a:t>
            </a:r>
          </a:p>
          <a:p>
            <a:pPr>
              <a:buFont typeface="Arial" panose="020B0604020202020204" pitchFamily="34" charset="0"/>
              <a:buChar char="•"/>
            </a:pPr>
            <a:r>
              <a:rPr lang="sv-SE" sz="1800" dirty="0"/>
              <a:t>Mössor, vantar, halsdukar</a:t>
            </a:r>
          </a:p>
          <a:p>
            <a:pPr>
              <a:buFont typeface="Arial" panose="020B0604020202020204" pitchFamily="34" charset="0"/>
              <a:buChar char="•"/>
            </a:pPr>
            <a:r>
              <a:rPr lang="sv-SE" sz="1800" dirty="0"/>
              <a:t>Filtar, liggunderlag, sovsäckar</a:t>
            </a:r>
          </a:p>
          <a:p>
            <a:pPr>
              <a:buFont typeface="Arial" panose="020B0604020202020204" pitchFamily="34" charset="0"/>
              <a:buChar char="•"/>
            </a:pPr>
            <a:r>
              <a:rPr lang="sv-SE" sz="1800" dirty="0"/>
              <a:t>Stearinljus, värmeljus</a:t>
            </a:r>
          </a:p>
          <a:p>
            <a:pPr>
              <a:buFont typeface="Arial" panose="020B0604020202020204" pitchFamily="34" charset="0"/>
              <a:buChar char="•"/>
            </a:pPr>
            <a:r>
              <a:rPr lang="sv-SE" sz="1800" dirty="0"/>
              <a:t>Tändstickor, braständare</a:t>
            </a:r>
          </a:p>
          <a:p>
            <a:pPr>
              <a:buFont typeface="Arial" panose="020B0604020202020204" pitchFamily="34" charset="0"/>
              <a:buChar char="•"/>
            </a:pPr>
            <a:r>
              <a:rPr lang="sv-SE" sz="1800" dirty="0"/>
              <a:t>Alternativ värmekälla (t ex gasolvärmare, fotogendrivna element)</a:t>
            </a:r>
          </a:p>
          <a:p>
            <a:pPr algn="l">
              <a:buFont typeface="Arial" panose="020B0604020202020204" pitchFamily="34" charset="0"/>
              <a:buChar char="•"/>
            </a:pPr>
            <a:r>
              <a:rPr lang="sv-SE" sz="1800" b="0" i="0" dirty="0">
                <a:solidFill>
                  <a:srgbClr val="333333"/>
                </a:solidFill>
                <a:effectLst/>
              </a:rPr>
              <a:t>Sov i samma rum.</a:t>
            </a:r>
          </a:p>
          <a:p>
            <a:pPr algn="l">
              <a:buFont typeface="Arial" panose="020B0604020202020204" pitchFamily="34" charset="0"/>
              <a:buChar char="•"/>
            </a:pPr>
            <a:r>
              <a:rPr lang="sv-SE" sz="1800" b="0" i="0" dirty="0">
                <a:solidFill>
                  <a:srgbClr val="333333"/>
                </a:solidFill>
                <a:effectLst/>
              </a:rPr>
              <a:t>Vistas på en liten yta.</a:t>
            </a:r>
          </a:p>
          <a:p>
            <a:pPr algn="l">
              <a:buFont typeface="Arial" panose="020B0604020202020204" pitchFamily="34" charset="0"/>
              <a:buChar char="•"/>
            </a:pPr>
            <a:r>
              <a:rPr lang="sv-SE" sz="1800" b="0" i="0" dirty="0">
                <a:solidFill>
                  <a:srgbClr val="333333"/>
                </a:solidFill>
                <a:effectLst/>
              </a:rPr>
              <a:t>Nyttja förenings- och samlingslokaler att samla (trygghetspunkter)</a:t>
            </a:r>
          </a:p>
        </p:txBody>
      </p:sp>
      <p:sp>
        <p:nvSpPr>
          <p:cNvPr id="4" name="Rubrik 1">
            <a:extLst>
              <a:ext uri="{FF2B5EF4-FFF2-40B4-BE49-F238E27FC236}">
                <a16:creationId xmlns:a16="http://schemas.microsoft.com/office/drawing/2014/main" id="{EEC6DECF-8324-541E-5086-B7B4FF5CABB9}"/>
              </a:ext>
            </a:extLst>
          </p:cNvPr>
          <p:cNvSpPr>
            <a:spLocks noGrp="1"/>
          </p:cNvSpPr>
          <p:nvPr>
            <p:ph type="title"/>
          </p:nvPr>
        </p:nvSpPr>
        <p:spPr>
          <a:xfrm>
            <a:off x="5417003" y="378374"/>
            <a:ext cx="1841047" cy="535531"/>
          </a:xfrm>
        </p:spPr>
        <p:txBody>
          <a:bodyPr wrap="square">
            <a:spAutoFit/>
          </a:bodyPr>
          <a:lstStyle/>
          <a:p>
            <a:r>
              <a:rPr lang="sv-SE" sz="3200" b="1" u="sng" dirty="0"/>
              <a:t>Värme</a:t>
            </a:r>
          </a:p>
        </p:txBody>
      </p:sp>
      <p:pic>
        <p:nvPicPr>
          <p:cNvPr id="5" name="Bildobjekt 4">
            <a:extLst>
              <a:ext uri="{FF2B5EF4-FFF2-40B4-BE49-F238E27FC236}">
                <a16:creationId xmlns:a16="http://schemas.microsoft.com/office/drawing/2014/main" id="{143946A0-7C4E-82AB-4793-02BFD32A06A3}"/>
              </a:ext>
            </a:extLst>
          </p:cNvPr>
          <p:cNvPicPr>
            <a:picLocks noChangeAspect="1"/>
          </p:cNvPicPr>
          <p:nvPr/>
        </p:nvPicPr>
        <p:blipFill>
          <a:blip r:embed="rId2"/>
          <a:stretch>
            <a:fillRect/>
          </a:stretch>
        </p:blipFill>
        <p:spPr>
          <a:xfrm>
            <a:off x="345335" y="189119"/>
            <a:ext cx="2099286" cy="629028"/>
          </a:xfrm>
          <a:prstGeom prst="rect">
            <a:avLst/>
          </a:prstGeom>
        </p:spPr>
      </p:pic>
    </p:spTree>
    <p:extLst>
      <p:ext uri="{BB962C8B-B14F-4D97-AF65-F5344CB8AC3E}">
        <p14:creationId xmlns:p14="http://schemas.microsoft.com/office/powerpoint/2010/main" val="4986600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6862C7-B597-9BF4-86C2-67C4FEAAC822}"/>
            </a:ext>
          </a:extLst>
        </p:cNvPr>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86515930-5DD6-49D8-C9CC-4B00D02708A1}"/>
              </a:ext>
            </a:extLst>
          </p:cNvPr>
          <p:cNvSpPr>
            <a:spLocks noGrp="1"/>
          </p:cNvSpPr>
          <p:nvPr>
            <p:ph idx="1"/>
          </p:nvPr>
        </p:nvSpPr>
        <p:spPr>
          <a:xfrm>
            <a:off x="759278" y="1686503"/>
            <a:ext cx="7886700" cy="4743863"/>
          </a:xfrm>
        </p:spPr>
        <p:txBody>
          <a:bodyPr>
            <a:spAutoFit/>
          </a:bodyPr>
          <a:lstStyle/>
          <a:p>
            <a:pPr>
              <a:buFont typeface="Arial" panose="020B0604020202020204" pitchFamily="34" charset="0"/>
              <a:buChar char="•"/>
            </a:pPr>
            <a:r>
              <a:rPr lang="sv-SE" sz="1800" dirty="0"/>
              <a:t>Potatis, kål, morötter, ägg</a:t>
            </a:r>
          </a:p>
          <a:p>
            <a:pPr>
              <a:buFont typeface="Arial" panose="020B0604020202020204" pitchFamily="34" charset="0"/>
              <a:buChar char="•"/>
            </a:pPr>
            <a:r>
              <a:rPr lang="sv-SE" sz="1800" dirty="0"/>
              <a:t>Bröd med lång hållbarhet, till exempel tortilla, hårt bröd, kex, skorpor</a:t>
            </a:r>
          </a:p>
          <a:p>
            <a:pPr>
              <a:buFont typeface="Arial" panose="020B0604020202020204" pitchFamily="34" charset="0"/>
              <a:buChar char="•"/>
            </a:pPr>
            <a:r>
              <a:rPr lang="sv-SE" sz="1800" dirty="0"/>
              <a:t>Mjukost, messmör och andra pålägg på tub</a:t>
            </a:r>
          </a:p>
          <a:p>
            <a:pPr>
              <a:buFont typeface="Arial" panose="020B0604020202020204" pitchFamily="34" charset="0"/>
              <a:buChar char="•"/>
            </a:pPr>
            <a:r>
              <a:rPr lang="sv-SE" sz="1800" dirty="0"/>
              <a:t>Havredryck, sojadryck, torrmjölkspulver</a:t>
            </a:r>
          </a:p>
          <a:p>
            <a:pPr>
              <a:buFont typeface="Arial" panose="020B0604020202020204" pitchFamily="34" charset="0"/>
              <a:buChar char="•"/>
            </a:pPr>
            <a:r>
              <a:rPr lang="sv-SE" sz="1800" dirty="0"/>
              <a:t>Matolja, hårdost</a:t>
            </a:r>
          </a:p>
          <a:p>
            <a:pPr>
              <a:buFont typeface="Arial" panose="020B0604020202020204" pitchFamily="34" charset="0"/>
              <a:buChar char="•"/>
            </a:pPr>
            <a:r>
              <a:rPr lang="sv-SE" sz="1800" dirty="0"/>
              <a:t>Snabbpasta, ris, gryn, potatismospulver</a:t>
            </a:r>
          </a:p>
          <a:p>
            <a:pPr>
              <a:buFont typeface="Arial" panose="020B0604020202020204" pitchFamily="34" charset="0"/>
              <a:buChar char="•"/>
            </a:pPr>
            <a:r>
              <a:rPr lang="sv-SE" sz="1800" dirty="0"/>
              <a:t>Färdigkokta linser, bönor, grönsaker, hummus på burk</a:t>
            </a:r>
          </a:p>
          <a:p>
            <a:pPr>
              <a:buFont typeface="Arial" panose="020B0604020202020204" pitchFamily="34" charset="0"/>
              <a:buChar char="•"/>
            </a:pPr>
            <a:r>
              <a:rPr lang="sv-SE" sz="1800" dirty="0"/>
              <a:t>Krossade tomater att till exempel koka pasta i</a:t>
            </a:r>
          </a:p>
          <a:p>
            <a:pPr>
              <a:buFont typeface="Arial" panose="020B0604020202020204" pitchFamily="34" charset="0"/>
              <a:buChar char="•"/>
            </a:pPr>
            <a:r>
              <a:rPr lang="sv-SE" sz="1800" dirty="0"/>
              <a:t>Konserver med köttfärssås, makrill, sardiner, ravioli, laxbullar, kokt kött, soppor</a:t>
            </a:r>
          </a:p>
          <a:p>
            <a:pPr>
              <a:buFont typeface="Arial" panose="020B0604020202020204" pitchFamily="34" charset="0"/>
              <a:buChar char="•"/>
            </a:pPr>
            <a:r>
              <a:rPr lang="sv-SE" sz="1800" dirty="0"/>
              <a:t>Fruktkräm, sylt, marmelad</a:t>
            </a:r>
          </a:p>
          <a:p>
            <a:pPr>
              <a:buFont typeface="Arial" panose="020B0604020202020204" pitchFamily="34" charset="0"/>
              <a:buChar char="•"/>
            </a:pPr>
            <a:r>
              <a:rPr lang="sv-SE" sz="1800" dirty="0"/>
              <a:t>Färdig blåbärs- och nyponsoppa, juice eller annan dryck som håller i rumstemperatur</a:t>
            </a:r>
          </a:p>
          <a:p>
            <a:pPr>
              <a:buFont typeface="Arial" panose="020B0604020202020204" pitchFamily="34" charset="0"/>
              <a:buChar char="•"/>
            </a:pPr>
            <a:r>
              <a:rPr lang="sv-SE" sz="1800" dirty="0"/>
              <a:t>Kaffe, te, choklad, energibars, honung, mandlar, nötter, </a:t>
            </a:r>
            <a:r>
              <a:rPr lang="sv-SE" sz="1800" dirty="0" err="1"/>
              <a:t>nötsmör</a:t>
            </a:r>
            <a:r>
              <a:rPr lang="sv-SE" sz="1800" dirty="0"/>
              <a:t>, frön</a:t>
            </a:r>
          </a:p>
        </p:txBody>
      </p:sp>
      <p:sp>
        <p:nvSpPr>
          <p:cNvPr id="4" name="Rubrik 1">
            <a:extLst>
              <a:ext uri="{FF2B5EF4-FFF2-40B4-BE49-F238E27FC236}">
                <a16:creationId xmlns:a16="http://schemas.microsoft.com/office/drawing/2014/main" id="{EF4C731B-6762-7807-5DA5-8FE00DCEEB34}"/>
              </a:ext>
            </a:extLst>
          </p:cNvPr>
          <p:cNvSpPr>
            <a:spLocks noGrp="1"/>
          </p:cNvSpPr>
          <p:nvPr>
            <p:ph type="title"/>
          </p:nvPr>
        </p:nvSpPr>
        <p:spPr>
          <a:xfrm>
            <a:off x="759278" y="913905"/>
            <a:ext cx="7886700" cy="535531"/>
          </a:xfrm>
        </p:spPr>
        <p:txBody>
          <a:bodyPr>
            <a:spAutoFit/>
          </a:bodyPr>
          <a:lstStyle/>
          <a:p>
            <a:r>
              <a:rPr lang="sv-SE" sz="3200" b="1" u="sng" dirty="0"/>
              <a:t>Mat, checklista för mat i kris</a:t>
            </a:r>
          </a:p>
        </p:txBody>
      </p:sp>
      <p:pic>
        <p:nvPicPr>
          <p:cNvPr id="5" name="Bildobjekt 4">
            <a:extLst>
              <a:ext uri="{FF2B5EF4-FFF2-40B4-BE49-F238E27FC236}">
                <a16:creationId xmlns:a16="http://schemas.microsoft.com/office/drawing/2014/main" id="{4654D35A-B9CB-EB80-295B-71516C1BAFD2}"/>
              </a:ext>
            </a:extLst>
          </p:cNvPr>
          <p:cNvPicPr>
            <a:picLocks noChangeAspect="1"/>
          </p:cNvPicPr>
          <p:nvPr/>
        </p:nvPicPr>
        <p:blipFill>
          <a:blip r:embed="rId2"/>
          <a:stretch>
            <a:fillRect/>
          </a:stretch>
        </p:blipFill>
        <p:spPr>
          <a:xfrm>
            <a:off x="345335" y="189119"/>
            <a:ext cx="2099286" cy="629028"/>
          </a:xfrm>
          <a:prstGeom prst="rect">
            <a:avLst/>
          </a:prstGeom>
        </p:spPr>
      </p:pic>
    </p:spTree>
    <p:extLst>
      <p:ext uri="{BB962C8B-B14F-4D97-AF65-F5344CB8AC3E}">
        <p14:creationId xmlns:p14="http://schemas.microsoft.com/office/powerpoint/2010/main" val="31857434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C92049-85D8-479A-F5AA-3D7CE8E7AD8A}"/>
            </a:ext>
          </a:extLst>
        </p:cNvPr>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1727B854-01CD-F0BD-0C44-587278A7753A}"/>
              </a:ext>
            </a:extLst>
          </p:cNvPr>
          <p:cNvSpPr>
            <a:spLocks noGrp="1"/>
          </p:cNvSpPr>
          <p:nvPr>
            <p:ph idx="1"/>
          </p:nvPr>
        </p:nvSpPr>
        <p:spPr>
          <a:xfrm>
            <a:off x="787853" y="1081225"/>
            <a:ext cx="7886700" cy="5669757"/>
          </a:xfrm>
        </p:spPr>
        <p:txBody>
          <a:bodyPr>
            <a:spAutoFit/>
          </a:bodyPr>
          <a:lstStyle/>
          <a:p>
            <a:pPr>
              <a:buFont typeface="Arial" panose="020B0604020202020204" pitchFamily="34" charset="0"/>
              <a:buChar char="•"/>
            </a:pPr>
            <a:r>
              <a:rPr lang="sv-SE" sz="1800" b="1" i="0" dirty="0">
                <a:solidFill>
                  <a:srgbClr val="333333"/>
                </a:solidFill>
                <a:effectLst/>
              </a:rPr>
              <a:t>I en kris ska du ska lyssna på din lokala P4-kanal.</a:t>
            </a:r>
          </a:p>
          <a:p>
            <a:pPr>
              <a:buFont typeface="Arial" panose="020B0604020202020204" pitchFamily="34" charset="0"/>
              <a:buChar char="•"/>
            </a:pPr>
            <a:r>
              <a:rPr lang="sv-SE" sz="1800" i="0" dirty="0">
                <a:solidFill>
                  <a:srgbClr val="333333"/>
                </a:solidFill>
                <a:effectLst/>
              </a:rPr>
              <a:t>Om du akut behöver ringa 112 och telefonen inte funkar, kan du bege dig till närmaste brandstation och låna en nödtelefon där.</a:t>
            </a:r>
            <a:endParaRPr lang="sv-SE" sz="1800" dirty="0">
              <a:solidFill>
                <a:srgbClr val="333333"/>
              </a:solidFill>
            </a:endParaRPr>
          </a:p>
          <a:p>
            <a:pPr>
              <a:buFont typeface="Arial" panose="020B0604020202020204" pitchFamily="34" charset="0"/>
              <a:buChar char="•"/>
            </a:pPr>
            <a:r>
              <a:rPr lang="sv-SE" sz="1800" b="1" i="0" dirty="0">
                <a:solidFill>
                  <a:srgbClr val="333333"/>
                </a:solidFill>
                <a:effectLst/>
              </a:rPr>
              <a:t>113 13 är Sveriges nationella informationsnummer</a:t>
            </a:r>
            <a:r>
              <a:rPr lang="sv-SE" sz="1800" i="0" dirty="0">
                <a:solidFill>
                  <a:srgbClr val="333333"/>
                </a:solidFill>
                <a:effectLst/>
              </a:rPr>
              <a:t>. Dit kan du ringa om du vill få information vid allvarliga olyckor och kriser i samhället. </a:t>
            </a:r>
          </a:p>
          <a:p>
            <a:pPr>
              <a:buFont typeface="Arial" panose="020B0604020202020204" pitchFamily="34" charset="0"/>
              <a:buChar char="•"/>
            </a:pPr>
            <a:r>
              <a:rPr lang="sv-SE" sz="1800" i="0" dirty="0">
                <a:solidFill>
                  <a:srgbClr val="333333"/>
                </a:solidFill>
                <a:effectLst/>
              </a:rPr>
              <a:t>Ha dina viktigaste telefonnummer uppskrivna på en papperslapp och lägg den i krislådan. </a:t>
            </a:r>
            <a:endParaRPr lang="sv-SE" sz="1800" dirty="0">
              <a:solidFill>
                <a:srgbClr val="333333"/>
              </a:solidFill>
            </a:endParaRPr>
          </a:p>
          <a:p>
            <a:pPr>
              <a:buFont typeface="Arial" panose="020B0604020202020204" pitchFamily="34" charset="0"/>
              <a:buChar char="•"/>
            </a:pPr>
            <a:r>
              <a:rPr lang="sv-SE" sz="1800" i="0" dirty="0">
                <a:solidFill>
                  <a:srgbClr val="333333"/>
                </a:solidFill>
                <a:effectLst/>
              </a:rPr>
              <a:t>På en del ställen öppnas det speciella </a:t>
            </a:r>
            <a:r>
              <a:rPr lang="sv-SE" sz="1800" b="1" i="0" dirty="0">
                <a:solidFill>
                  <a:srgbClr val="333333"/>
                </a:solidFill>
                <a:effectLst/>
              </a:rPr>
              <a:t>trygghetspunkter</a:t>
            </a:r>
            <a:r>
              <a:rPr lang="sv-SE" sz="1800" i="0" dirty="0">
                <a:solidFill>
                  <a:srgbClr val="333333"/>
                </a:solidFill>
                <a:effectLst/>
              </a:rPr>
              <a:t> om det blir en kris. </a:t>
            </a:r>
            <a:br>
              <a:rPr lang="sv-SE" sz="1800" i="0" dirty="0">
                <a:solidFill>
                  <a:srgbClr val="333333"/>
                </a:solidFill>
                <a:effectLst/>
              </a:rPr>
            </a:br>
            <a:r>
              <a:rPr lang="sv-SE" sz="1800" i="0" dirty="0">
                <a:solidFill>
                  <a:srgbClr val="333333"/>
                </a:solidFill>
                <a:effectLst/>
              </a:rPr>
              <a:t>Det kan vara i en skola, en gymnastiksal, ett församlingshem eller i en kyrka</a:t>
            </a:r>
          </a:p>
          <a:p>
            <a:r>
              <a:rPr lang="sv-SE" sz="1800" dirty="0"/>
              <a:t>Checklista: Kommunikation vid en kris</a:t>
            </a:r>
          </a:p>
          <a:p>
            <a:pPr lvl="1"/>
            <a:r>
              <a:rPr lang="sv-SE" sz="1800" dirty="0"/>
              <a:t>Radio som drivs med batteri, solceller eller vev</a:t>
            </a:r>
          </a:p>
          <a:p>
            <a:pPr lvl="1"/>
            <a:r>
              <a:rPr lang="sv-SE" sz="1800" dirty="0"/>
              <a:t>Bilradio</a:t>
            </a:r>
          </a:p>
          <a:p>
            <a:pPr lvl="1"/>
            <a:r>
              <a:rPr lang="sv-SE" sz="1800" dirty="0"/>
              <a:t>Papperslista med viktiga telefonnummer</a:t>
            </a:r>
          </a:p>
          <a:p>
            <a:pPr lvl="1"/>
            <a:r>
              <a:rPr lang="sv-SE" sz="1800" dirty="0"/>
              <a:t>Extrabatteri/</a:t>
            </a:r>
            <a:r>
              <a:rPr lang="sv-SE" sz="1800" dirty="0" err="1"/>
              <a:t>power</a:t>
            </a:r>
            <a:r>
              <a:rPr lang="sv-SE" sz="1800" dirty="0"/>
              <a:t> bank till bland annat mobiltelefon</a:t>
            </a:r>
          </a:p>
          <a:p>
            <a:pPr lvl="1"/>
            <a:r>
              <a:rPr lang="sv-SE" sz="1800" dirty="0"/>
              <a:t>Laddare till telefonen att använda i bilen</a:t>
            </a:r>
          </a:p>
          <a:p>
            <a:pPr lvl="1"/>
            <a:r>
              <a:rPr lang="sv-SE" sz="1800" dirty="0"/>
              <a:t>Kommunikationsradio/walkie talkie</a:t>
            </a:r>
          </a:p>
          <a:p>
            <a:pPr lvl="1"/>
            <a:r>
              <a:rPr lang="sv-SE" sz="1800" i="0" dirty="0">
                <a:solidFill>
                  <a:srgbClr val="333333"/>
                </a:solidFill>
                <a:effectLst/>
              </a:rPr>
              <a:t>Bestäm en mötesplats med familj eller vänner där ni kan ses om ni inte kan få tag i varandra</a:t>
            </a:r>
            <a:r>
              <a:rPr lang="sv-SE" sz="1600" i="0" dirty="0">
                <a:solidFill>
                  <a:srgbClr val="333333"/>
                </a:solidFill>
                <a:effectLst/>
              </a:rPr>
              <a:t>.</a:t>
            </a:r>
          </a:p>
        </p:txBody>
      </p:sp>
      <p:sp>
        <p:nvSpPr>
          <p:cNvPr id="4" name="Rubrik 1">
            <a:extLst>
              <a:ext uri="{FF2B5EF4-FFF2-40B4-BE49-F238E27FC236}">
                <a16:creationId xmlns:a16="http://schemas.microsoft.com/office/drawing/2014/main" id="{64F705B8-DDC7-8E81-5239-5D1F5180BF2B}"/>
              </a:ext>
            </a:extLst>
          </p:cNvPr>
          <p:cNvSpPr>
            <a:spLocks noGrp="1"/>
          </p:cNvSpPr>
          <p:nvPr>
            <p:ph type="title"/>
          </p:nvPr>
        </p:nvSpPr>
        <p:spPr>
          <a:xfrm>
            <a:off x="4997903" y="378374"/>
            <a:ext cx="3165022" cy="535531"/>
          </a:xfrm>
        </p:spPr>
        <p:txBody>
          <a:bodyPr wrap="square">
            <a:spAutoFit/>
          </a:bodyPr>
          <a:lstStyle/>
          <a:p>
            <a:r>
              <a:rPr lang="sv-SE" sz="3200" b="1" u="sng" dirty="0"/>
              <a:t>Kommunikation</a:t>
            </a:r>
          </a:p>
        </p:txBody>
      </p:sp>
      <p:pic>
        <p:nvPicPr>
          <p:cNvPr id="5" name="Bildobjekt 4">
            <a:extLst>
              <a:ext uri="{FF2B5EF4-FFF2-40B4-BE49-F238E27FC236}">
                <a16:creationId xmlns:a16="http://schemas.microsoft.com/office/drawing/2014/main" id="{4B36EF78-AA8A-D678-C383-8197BA37AAF0}"/>
              </a:ext>
            </a:extLst>
          </p:cNvPr>
          <p:cNvPicPr>
            <a:picLocks noChangeAspect="1"/>
          </p:cNvPicPr>
          <p:nvPr/>
        </p:nvPicPr>
        <p:blipFill>
          <a:blip r:embed="rId2"/>
          <a:stretch>
            <a:fillRect/>
          </a:stretch>
        </p:blipFill>
        <p:spPr>
          <a:xfrm>
            <a:off x="345335" y="189119"/>
            <a:ext cx="2099286" cy="629028"/>
          </a:xfrm>
          <a:prstGeom prst="rect">
            <a:avLst/>
          </a:prstGeom>
        </p:spPr>
      </p:pic>
    </p:spTree>
    <p:extLst>
      <p:ext uri="{BB962C8B-B14F-4D97-AF65-F5344CB8AC3E}">
        <p14:creationId xmlns:p14="http://schemas.microsoft.com/office/powerpoint/2010/main" val="18715528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2ECAA1-2574-FB62-A7F1-961ACDCCEEC5}"/>
            </a:ext>
          </a:extLst>
        </p:cNvPr>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11F8B27B-FD54-918D-4E3A-8DF3D43BCA89}"/>
              </a:ext>
            </a:extLst>
          </p:cNvPr>
          <p:cNvSpPr>
            <a:spLocks noGrp="1"/>
          </p:cNvSpPr>
          <p:nvPr>
            <p:ph idx="1"/>
          </p:nvPr>
        </p:nvSpPr>
        <p:spPr>
          <a:xfrm>
            <a:off x="498022" y="1545196"/>
            <a:ext cx="7886700" cy="4636141"/>
          </a:xfrm>
        </p:spPr>
        <p:txBody>
          <a:bodyPr>
            <a:spAutoFit/>
          </a:bodyPr>
          <a:lstStyle/>
          <a:p>
            <a:pPr marL="0" indent="0" algn="l">
              <a:buNone/>
            </a:pPr>
            <a:r>
              <a:rPr lang="sv-SE" sz="2000" b="0" i="0" dirty="0">
                <a:solidFill>
                  <a:srgbClr val="333333"/>
                </a:solidFill>
                <a:effectLst/>
                <a:latin typeface="Open Sans" panose="020B0606030504020204" pitchFamily="34" charset="0"/>
              </a:rPr>
              <a:t>Gäller dig som under längre tid behandlas med receptbelagda mediciner, till exempel medicin som används vid:</a:t>
            </a:r>
          </a:p>
          <a:p>
            <a:pPr algn="l">
              <a:buFont typeface="Arial" panose="020B0604020202020204" pitchFamily="34" charset="0"/>
              <a:buChar char="•"/>
            </a:pPr>
            <a:r>
              <a:rPr lang="sv-SE" sz="2000" b="0" i="0" dirty="0">
                <a:solidFill>
                  <a:srgbClr val="333333"/>
                </a:solidFill>
                <a:effectLst/>
                <a:latin typeface="Open Sans" panose="020B0606030504020204" pitchFamily="34" charset="0"/>
              </a:rPr>
              <a:t>Förhöjt blodtryck</a:t>
            </a:r>
          </a:p>
          <a:p>
            <a:pPr algn="l">
              <a:buFont typeface="Arial" panose="020B0604020202020204" pitchFamily="34" charset="0"/>
              <a:buChar char="•"/>
            </a:pPr>
            <a:r>
              <a:rPr lang="sv-SE" sz="2000" b="0" i="0" dirty="0">
                <a:solidFill>
                  <a:srgbClr val="333333"/>
                </a:solidFill>
                <a:effectLst/>
                <a:latin typeface="Open Sans" panose="020B0606030504020204" pitchFamily="34" charset="0"/>
              </a:rPr>
              <a:t>Hjärtåkomma</a:t>
            </a:r>
          </a:p>
          <a:p>
            <a:pPr algn="l">
              <a:buFont typeface="Arial" panose="020B0604020202020204" pitchFamily="34" charset="0"/>
              <a:buChar char="•"/>
            </a:pPr>
            <a:r>
              <a:rPr lang="sv-SE" sz="2000" b="0" i="0" dirty="0">
                <a:solidFill>
                  <a:srgbClr val="333333"/>
                </a:solidFill>
                <a:effectLst/>
                <a:latin typeface="Open Sans" panose="020B0606030504020204" pitchFamily="34" charset="0"/>
              </a:rPr>
              <a:t>Astma, KOL och andra lungsjukdomar</a:t>
            </a:r>
          </a:p>
          <a:p>
            <a:pPr algn="l">
              <a:buFont typeface="Arial" panose="020B0604020202020204" pitchFamily="34" charset="0"/>
              <a:buChar char="•"/>
            </a:pPr>
            <a:r>
              <a:rPr lang="sv-SE" sz="2000" b="0" i="0" dirty="0">
                <a:solidFill>
                  <a:srgbClr val="333333"/>
                </a:solidFill>
                <a:effectLst/>
                <a:latin typeface="Open Sans" panose="020B0606030504020204" pitchFamily="34" charset="0"/>
              </a:rPr>
              <a:t>Mag- tarmsjukdomar</a:t>
            </a:r>
          </a:p>
          <a:p>
            <a:pPr algn="l">
              <a:buFont typeface="Arial" panose="020B0604020202020204" pitchFamily="34" charset="0"/>
              <a:buChar char="•"/>
            </a:pPr>
            <a:r>
              <a:rPr lang="sv-SE" sz="2000" b="0" i="0" dirty="0">
                <a:solidFill>
                  <a:srgbClr val="333333"/>
                </a:solidFill>
                <a:effectLst/>
                <a:latin typeface="Open Sans" panose="020B0606030504020204" pitchFamily="34" charset="0"/>
              </a:rPr>
              <a:t>Njursjukdomar</a:t>
            </a:r>
          </a:p>
          <a:p>
            <a:pPr algn="l">
              <a:buFont typeface="Arial" panose="020B0604020202020204" pitchFamily="34" charset="0"/>
              <a:buChar char="•"/>
            </a:pPr>
            <a:r>
              <a:rPr lang="sv-SE" sz="2000" b="0" i="0" dirty="0">
                <a:solidFill>
                  <a:srgbClr val="333333"/>
                </a:solidFill>
                <a:effectLst/>
                <a:latin typeface="Open Sans" panose="020B0606030504020204" pitchFamily="34" charset="0"/>
              </a:rPr>
              <a:t>Diabetes</a:t>
            </a:r>
          </a:p>
          <a:p>
            <a:pPr marL="0" indent="0" algn="l">
              <a:buNone/>
            </a:pPr>
            <a:r>
              <a:rPr lang="sv-SE" sz="2000" b="0" i="0" dirty="0">
                <a:solidFill>
                  <a:srgbClr val="333333"/>
                </a:solidFill>
                <a:effectLst/>
                <a:latin typeface="Open Sans" panose="020B0606030504020204" pitchFamily="34" charset="0"/>
              </a:rPr>
              <a:t>Rekommendationen gäller också dig som under en längre tid använder förbrukningsartiklar som du fått utskrivna av hälso- och sjukvården, till exempel utrustning för kontroll av blodsockret.</a:t>
            </a:r>
          </a:p>
          <a:p>
            <a:pPr marL="0" indent="0" algn="l">
              <a:buNone/>
            </a:pPr>
            <a:endParaRPr lang="sv-SE" sz="1400" b="0" i="0" dirty="0">
              <a:solidFill>
                <a:srgbClr val="333333"/>
              </a:solidFill>
              <a:effectLst/>
              <a:latin typeface="Open Sans" panose="020B0606030504020204" pitchFamily="34" charset="0"/>
            </a:endParaRPr>
          </a:p>
        </p:txBody>
      </p:sp>
      <p:sp>
        <p:nvSpPr>
          <p:cNvPr id="4" name="Rubrik 1">
            <a:extLst>
              <a:ext uri="{FF2B5EF4-FFF2-40B4-BE49-F238E27FC236}">
                <a16:creationId xmlns:a16="http://schemas.microsoft.com/office/drawing/2014/main" id="{28E14D52-8A9B-5F7D-3D56-ED27C8A8A8E7}"/>
              </a:ext>
            </a:extLst>
          </p:cNvPr>
          <p:cNvSpPr>
            <a:spLocks noGrp="1"/>
          </p:cNvSpPr>
          <p:nvPr>
            <p:ph type="title"/>
          </p:nvPr>
        </p:nvSpPr>
        <p:spPr>
          <a:xfrm>
            <a:off x="759278" y="858506"/>
            <a:ext cx="5698672" cy="646331"/>
          </a:xfrm>
        </p:spPr>
        <p:txBody>
          <a:bodyPr wrap="square">
            <a:spAutoFit/>
          </a:bodyPr>
          <a:lstStyle/>
          <a:p>
            <a:pPr algn="l"/>
            <a:r>
              <a:rPr lang="sv-SE" sz="2800" b="1" i="0" dirty="0">
                <a:solidFill>
                  <a:srgbClr val="333333"/>
                </a:solidFill>
                <a:effectLst/>
                <a:latin typeface="+mn-lt"/>
              </a:rPr>
              <a:t>Medicin för en </a:t>
            </a:r>
            <a:r>
              <a:rPr lang="sv-SE" sz="4000" b="1" i="0" dirty="0">
                <a:solidFill>
                  <a:srgbClr val="333333"/>
                </a:solidFill>
                <a:effectLst/>
              </a:rPr>
              <a:t>månad</a:t>
            </a:r>
            <a:r>
              <a:rPr lang="sv-SE" sz="2800" b="1" i="0" dirty="0">
                <a:solidFill>
                  <a:srgbClr val="333333"/>
                </a:solidFill>
                <a:effectLst/>
                <a:latin typeface="+mn-lt"/>
              </a:rPr>
              <a:t> hemma</a:t>
            </a:r>
          </a:p>
        </p:txBody>
      </p:sp>
      <p:pic>
        <p:nvPicPr>
          <p:cNvPr id="5" name="Bildobjekt 4">
            <a:extLst>
              <a:ext uri="{FF2B5EF4-FFF2-40B4-BE49-F238E27FC236}">
                <a16:creationId xmlns:a16="http://schemas.microsoft.com/office/drawing/2014/main" id="{48AF8DE8-3BF9-50B2-69D9-D53AEFE66871}"/>
              </a:ext>
            </a:extLst>
          </p:cNvPr>
          <p:cNvPicPr>
            <a:picLocks noChangeAspect="1"/>
          </p:cNvPicPr>
          <p:nvPr/>
        </p:nvPicPr>
        <p:blipFill>
          <a:blip r:embed="rId2"/>
          <a:stretch>
            <a:fillRect/>
          </a:stretch>
        </p:blipFill>
        <p:spPr>
          <a:xfrm>
            <a:off x="345335" y="189119"/>
            <a:ext cx="2099286" cy="629028"/>
          </a:xfrm>
          <a:prstGeom prst="rect">
            <a:avLst/>
          </a:prstGeom>
        </p:spPr>
      </p:pic>
    </p:spTree>
    <p:extLst>
      <p:ext uri="{BB962C8B-B14F-4D97-AF65-F5344CB8AC3E}">
        <p14:creationId xmlns:p14="http://schemas.microsoft.com/office/powerpoint/2010/main" val="20964134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3993ED-92CB-A2FF-C334-B4D035FB76F4}"/>
            </a:ext>
          </a:extLst>
        </p:cNvPr>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C3A187D-C48A-5209-DEE3-CC52185470D7}"/>
              </a:ext>
            </a:extLst>
          </p:cNvPr>
          <p:cNvSpPr>
            <a:spLocks noGrp="1"/>
          </p:cNvSpPr>
          <p:nvPr>
            <p:ph idx="1"/>
          </p:nvPr>
        </p:nvSpPr>
        <p:spPr>
          <a:xfrm>
            <a:off x="628650" y="1097521"/>
            <a:ext cx="7886700" cy="5442516"/>
          </a:xfrm>
        </p:spPr>
        <p:txBody>
          <a:bodyPr>
            <a:spAutoFit/>
          </a:bodyPr>
          <a:lstStyle/>
          <a:p>
            <a:pPr marL="0" indent="0">
              <a:buNone/>
            </a:pPr>
            <a:r>
              <a:rPr lang="sv-SE" sz="2000" b="1" dirty="0"/>
              <a:t>Se för det första till att du klarar dig en vecka utan att handla mat.</a:t>
            </a:r>
            <a:br>
              <a:rPr lang="sv-SE" sz="2000" b="1" dirty="0"/>
            </a:br>
            <a:br>
              <a:rPr lang="sv-SE" sz="2000" b="1" dirty="0"/>
            </a:br>
            <a:r>
              <a:rPr lang="sv-SE" sz="2000" dirty="0"/>
              <a:t> På det sättet minskar du behovet av att kunna betala i samband med en kris. </a:t>
            </a:r>
            <a:br>
              <a:rPr lang="sv-SE" sz="2000" dirty="0"/>
            </a:br>
            <a:r>
              <a:rPr lang="sv-SE" sz="2000" dirty="0"/>
              <a:t>Räkna på en veckas tid. Ställ er frågor som:</a:t>
            </a:r>
          </a:p>
          <a:p>
            <a:pPr>
              <a:buFont typeface="Arial" panose="020B0604020202020204" pitchFamily="34" charset="0"/>
              <a:buChar char="•"/>
            </a:pPr>
            <a:r>
              <a:rPr lang="sv-SE" sz="2000" dirty="0"/>
              <a:t>Vilken hemberedskap har ni i form av vattendunkar, mat med lång hållbarhet som inte behöver tillagas, mediciner </a:t>
            </a:r>
            <a:r>
              <a:rPr lang="sv-SE" sz="2000" dirty="0" err="1"/>
              <a:t>etc</a:t>
            </a:r>
            <a:r>
              <a:rPr lang="sv-SE" sz="2000" dirty="0"/>
              <a:t>?</a:t>
            </a:r>
          </a:p>
          <a:p>
            <a:pPr>
              <a:buFont typeface="Arial" panose="020B0604020202020204" pitchFamily="34" charset="0"/>
              <a:buChar char="•"/>
            </a:pPr>
            <a:r>
              <a:rPr lang="sv-SE" sz="2000" dirty="0"/>
              <a:t>Vad har ni inte hemma som kan komma att behöva inhandlas under de första veckan?</a:t>
            </a:r>
          </a:p>
          <a:p>
            <a:pPr>
              <a:buFont typeface="Arial" panose="020B0604020202020204" pitchFamily="34" charset="0"/>
              <a:buChar char="•"/>
            </a:pPr>
            <a:r>
              <a:rPr lang="sv-SE" sz="2000" dirty="0"/>
              <a:t>Vilka alternativ har ni om er bank eller er betalkortsleverantör (såsom VISA eller Mastercard) drabbas av problem som gör det svårt för er att betala?</a:t>
            </a:r>
          </a:p>
          <a:p>
            <a:pPr>
              <a:buFont typeface="Arial" panose="020B0604020202020204" pitchFamily="34" charset="0"/>
              <a:buChar char="•"/>
            </a:pPr>
            <a:r>
              <a:rPr lang="sv-SE" sz="2000" dirty="0"/>
              <a:t>Vilka alternativ har ni om er vanliga butik drabbas av problem som gör det svårt för er att betala? Finns det andra butiker där ni kan handla och kan ni ta er dit?</a:t>
            </a:r>
          </a:p>
          <a:p>
            <a:pPr>
              <a:buFont typeface="Arial" panose="020B0604020202020204" pitchFamily="34" charset="0"/>
              <a:buChar char="•"/>
            </a:pPr>
            <a:r>
              <a:rPr lang="sv-SE" sz="2000" dirty="0"/>
              <a:t>Vad har ni för andra möjligheter att hjälpa andra och vilka i din närhet kan hjälpa dig?</a:t>
            </a:r>
          </a:p>
        </p:txBody>
      </p:sp>
      <p:sp>
        <p:nvSpPr>
          <p:cNvPr id="4" name="Rubrik 1">
            <a:extLst>
              <a:ext uri="{FF2B5EF4-FFF2-40B4-BE49-F238E27FC236}">
                <a16:creationId xmlns:a16="http://schemas.microsoft.com/office/drawing/2014/main" id="{69249FD9-6023-09F0-B12B-7C658D03F36E}"/>
              </a:ext>
            </a:extLst>
          </p:cNvPr>
          <p:cNvSpPr>
            <a:spLocks noGrp="1"/>
          </p:cNvSpPr>
          <p:nvPr>
            <p:ph type="title"/>
          </p:nvPr>
        </p:nvSpPr>
        <p:spPr>
          <a:xfrm>
            <a:off x="2959553" y="378375"/>
            <a:ext cx="5698672" cy="535531"/>
          </a:xfrm>
        </p:spPr>
        <p:txBody>
          <a:bodyPr wrap="square">
            <a:spAutoFit/>
          </a:bodyPr>
          <a:lstStyle/>
          <a:p>
            <a:pPr algn="l"/>
            <a:r>
              <a:rPr lang="sv-SE" sz="3200" b="1" i="0" u="sng" dirty="0">
                <a:solidFill>
                  <a:srgbClr val="333333"/>
                </a:solidFill>
                <a:effectLst/>
              </a:rPr>
              <a:t>Betalningar och kontanter </a:t>
            </a:r>
          </a:p>
        </p:txBody>
      </p:sp>
      <p:pic>
        <p:nvPicPr>
          <p:cNvPr id="5" name="Bildobjekt 4">
            <a:extLst>
              <a:ext uri="{FF2B5EF4-FFF2-40B4-BE49-F238E27FC236}">
                <a16:creationId xmlns:a16="http://schemas.microsoft.com/office/drawing/2014/main" id="{DABAFED2-B394-9484-01E4-DF531287718F}"/>
              </a:ext>
            </a:extLst>
          </p:cNvPr>
          <p:cNvPicPr>
            <a:picLocks noChangeAspect="1"/>
          </p:cNvPicPr>
          <p:nvPr/>
        </p:nvPicPr>
        <p:blipFill>
          <a:blip r:embed="rId2"/>
          <a:stretch>
            <a:fillRect/>
          </a:stretch>
        </p:blipFill>
        <p:spPr>
          <a:xfrm>
            <a:off x="345335" y="189119"/>
            <a:ext cx="2099286" cy="629028"/>
          </a:xfrm>
          <a:prstGeom prst="rect">
            <a:avLst/>
          </a:prstGeom>
        </p:spPr>
      </p:pic>
    </p:spTree>
    <p:extLst>
      <p:ext uri="{BB962C8B-B14F-4D97-AF65-F5344CB8AC3E}">
        <p14:creationId xmlns:p14="http://schemas.microsoft.com/office/powerpoint/2010/main" val="25393518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2B1E41-C011-521E-953E-5B656AD72090}"/>
            </a:ext>
          </a:extLst>
        </p:cNvPr>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7C292B1E-B459-6EB2-1A2C-CB8FEC1332B2}"/>
              </a:ext>
            </a:extLst>
          </p:cNvPr>
          <p:cNvSpPr>
            <a:spLocks noGrp="1"/>
          </p:cNvSpPr>
          <p:nvPr>
            <p:ph idx="1"/>
          </p:nvPr>
        </p:nvSpPr>
        <p:spPr>
          <a:xfrm>
            <a:off x="628650" y="1345171"/>
            <a:ext cx="7886700" cy="4594078"/>
          </a:xfrm>
        </p:spPr>
        <p:txBody>
          <a:bodyPr>
            <a:spAutoFit/>
          </a:bodyPr>
          <a:lstStyle/>
          <a:p>
            <a:pPr marL="0" indent="0">
              <a:buNone/>
            </a:pPr>
            <a:r>
              <a:rPr lang="sv-SE" sz="2400" b="1" dirty="0"/>
              <a:t>Se till att kunna betala på flera olika sätt</a:t>
            </a:r>
          </a:p>
          <a:p>
            <a:r>
              <a:rPr lang="sv-SE" sz="2400" dirty="0"/>
              <a:t>Det skapar motståndskraft att ha flera alternativ att ta sig ur en situation. I ditt hushåll kan ni till exempel:</a:t>
            </a:r>
            <a:br>
              <a:rPr lang="sv-SE" sz="2400" dirty="0"/>
            </a:br>
            <a:r>
              <a:rPr lang="sv-SE" sz="2400" dirty="0"/>
              <a:t>Ha konton i olika banker, kort från olika betalkortsleverantörer och tillgång till mobil betalningslösning, exempelvis </a:t>
            </a:r>
            <a:r>
              <a:rPr lang="sv-SE" sz="2400" dirty="0" err="1"/>
              <a:t>Swish</a:t>
            </a:r>
            <a:r>
              <a:rPr lang="sv-SE" sz="2400" dirty="0"/>
              <a:t>.</a:t>
            </a:r>
          </a:p>
          <a:p>
            <a:pPr>
              <a:buFont typeface="Arial" panose="020B0604020202020204" pitchFamily="34" charset="0"/>
              <a:buChar char="•"/>
            </a:pPr>
            <a:r>
              <a:rPr lang="sv-SE" sz="2400" dirty="0"/>
              <a:t>Ha flera alternativ för internetuppkoppling.</a:t>
            </a:r>
          </a:p>
          <a:p>
            <a:pPr>
              <a:buFont typeface="Arial" panose="020B0604020202020204" pitchFamily="34" charset="0"/>
              <a:buChar char="•"/>
            </a:pPr>
            <a:r>
              <a:rPr lang="sv-SE" sz="2400" dirty="0"/>
              <a:t>Ha flera alternativ att identifiera dig elektroniskt.</a:t>
            </a:r>
          </a:p>
          <a:p>
            <a:pPr>
              <a:buFont typeface="Arial" panose="020B0604020202020204" pitchFamily="34" charset="0"/>
              <a:buChar char="•"/>
            </a:pPr>
            <a:r>
              <a:rPr lang="sv-SE" sz="2400" dirty="0"/>
              <a:t>Ha en reserv av kontanter i mindre valörer hemma.</a:t>
            </a:r>
            <a:br>
              <a:rPr lang="sv-SE" sz="2400" dirty="0"/>
            </a:br>
            <a:r>
              <a:rPr lang="sv-SE" sz="2400" b="0" i="0" dirty="0">
                <a:solidFill>
                  <a:srgbClr val="333333"/>
                </a:solidFill>
                <a:effectLst/>
              </a:rPr>
              <a:t>Fundera på hur hemberedskapen ser ut för ditt hushåll och hur mycket kontanter ni behöver för att klara er en vecka utan samhällets hjälp,</a:t>
            </a:r>
            <a:endParaRPr lang="sv-SE" sz="2400" dirty="0"/>
          </a:p>
        </p:txBody>
      </p:sp>
      <p:sp>
        <p:nvSpPr>
          <p:cNvPr id="4" name="Rubrik 1">
            <a:extLst>
              <a:ext uri="{FF2B5EF4-FFF2-40B4-BE49-F238E27FC236}">
                <a16:creationId xmlns:a16="http://schemas.microsoft.com/office/drawing/2014/main" id="{EC3B3B84-639F-A3EF-35F1-AA9F5D386FDA}"/>
              </a:ext>
            </a:extLst>
          </p:cNvPr>
          <p:cNvSpPr>
            <a:spLocks noGrp="1"/>
          </p:cNvSpPr>
          <p:nvPr>
            <p:ph type="title"/>
          </p:nvPr>
        </p:nvSpPr>
        <p:spPr>
          <a:xfrm>
            <a:off x="2959553" y="378375"/>
            <a:ext cx="5698672" cy="535531"/>
          </a:xfrm>
        </p:spPr>
        <p:txBody>
          <a:bodyPr wrap="square">
            <a:spAutoFit/>
          </a:bodyPr>
          <a:lstStyle/>
          <a:p>
            <a:pPr algn="l"/>
            <a:r>
              <a:rPr lang="sv-SE" sz="3200" b="1" i="0" u="sng" dirty="0">
                <a:solidFill>
                  <a:srgbClr val="333333"/>
                </a:solidFill>
                <a:effectLst/>
              </a:rPr>
              <a:t>Betalningar och kontanter </a:t>
            </a:r>
          </a:p>
        </p:txBody>
      </p:sp>
      <p:pic>
        <p:nvPicPr>
          <p:cNvPr id="5" name="Bildobjekt 4">
            <a:extLst>
              <a:ext uri="{FF2B5EF4-FFF2-40B4-BE49-F238E27FC236}">
                <a16:creationId xmlns:a16="http://schemas.microsoft.com/office/drawing/2014/main" id="{0E2725F2-4C18-1D59-A66F-6BECB35FD83C}"/>
              </a:ext>
            </a:extLst>
          </p:cNvPr>
          <p:cNvPicPr>
            <a:picLocks noChangeAspect="1"/>
          </p:cNvPicPr>
          <p:nvPr/>
        </p:nvPicPr>
        <p:blipFill>
          <a:blip r:embed="rId2"/>
          <a:stretch>
            <a:fillRect/>
          </a:stretch>
        </p:blipFill>
        <p:spPr>
          <a:xfrm>
            <a:off x="345335" y="189119"/>
            <a:ext cx="2099286" cy="629028"/>
          </a:xfrm>
          <a:prstGeom prst="rect">
            <a:avLst/>
          </a:prstGeom>
        </p:spPr>
      </p:pic>
    </p:spTree>
    <p:extLst>
      <p:ext uri="{BB962C8B-B14F-4D97-AF65-F5344CB8AC3E}">
        <p14:creationId xmlns:p14="http://schemas.microsoft.com/office/powerpoint/2010/main" val="41534215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7617422-4C22-CBBB-A561-3CD52AD8C80E}"/>
              </a:ext>
            </a:extLst>
          </p:cNvPr>
          <p:cNvSpPr>
            <a:spLocks noGrp="1"/>
          </p:cNvSpPr>
          <p:nvPr>
            <p:ph type="title"/>
          </p:nvPr>
        </p:nvSpPr>
        <p:spPr>
          <a:xfrm>
            <a:off x="759278" y="1277067"/>
            <a:ext cx="7886700" cy="535531"/>
          </a:xfrm>
        </p:spPr>
        <p:txBody>
          <a:bodyPr>
            <a:spAutoFit/>
          </a:bodyPr>
          <a:lstStyle/>
          <a:p>
            <a:r>
              <a:rPr lang="sv-SE" sz="3200" b="1" dirty="0"/>
              <a:t>Civilförsvarsföreningens roll i samhället</a:t>
            </a:r>
          </a:p>
        </p:txBody>
      </p:sp>
      <p:sp>
        <p:nvSpPr>
          <p:cNvPr id="3" name="Platshållare för innehåll 2">
            <a:extLst>
              <a:ext uri="{FF2B5EF4-FFF2-40B4-BE49-F238E27FC236}">
                <a16:creationId xmlns:a16="http://schemas.microsoft.com/office/drawing/2014/main" id="{592444B4-7F5C-FB38-71F6-EDC2C4590B65}"/>
              </a:ext>
            </a:extLst>
          </p:cNvPr>
          <p:cNvSpPr>
            <a:spLocks noGrp="1"/>
          </p:cNvSpPr>
          <p:nvPr>
            <p:ph idx="1"/>
          </p:nvPr>
        </p:nvSpPr>
        <p:spPr>
          <a:xfrm>
            <a:off x="544674" y="2434054"/>
            <a:ext cx="7886700" cy="3806891"/>
          </a:xfrm>
        </p:spPr>
        <p:txBody>
          <a:bodyPr>
            <a:normAutofit/>
          </a:bodyPr>
          <a:lstStyle/>
          <a:p>
            <a:r>
              <a:rPr lang="sv-SE" b="0" i="0" dirty="0">
                <a:effectLst/>
              </a:rPr>
              <a:t>Civilförsvarsförbundet är en frivillig försvarsorganisation.</a:t>
            </a:r>
          </a:p>
          <a:p>
            <a:r>
              <a:rPr lang="sv-SE" dirty="0"/>
              <a:t>A</a:t>
            </a:r>
            <a:r>
              <a:rPr lang="sv-SE" b="0" i="0" dirty="0">
                <a:effectLst/>
              </a:rPr>
              <a:t>rbetar med frågor som rör trygghet, säkerhet, skydd och överlevnad. </a:t>
            </a:r>
          </a:p>
          <a:p>
            <a:r>
              <a:rPr lang="sv-SE" b="0" i="0" dirty="0">
                <a:effectLst/>
              </a:rPr>
              <a:t>Vi har sedan starten 1937 varit en del av det civila försvaret. </a:t>
            </a:r>
          </a:p>
          <a:p>
            <a:r>
              <a:rPr lang="sv-SE" b="1" i="0" dirty="0">
                <a:effectLst/>
              </a:rPr>
              <a:t>En av våra viktigaste uppgifter är att lära människor att klara sig i utsatta lägen.</a:t>
            </a:r>
          </a:p>
          <a:p>
            <a:endParaRPr lang="sv-SE" dirty="0"/>
          </a:p>
        </p:txBody>
      </p:sp>
      <p:pic>
        <p:nvPicPr>
          <p:cNvPr id="4" name="Bildobjekt 3">
            <a:extLst>
              <a:ext uri="{FF2B5EF4-FFF2-40B4-BE49-F238E27FC236}">
                <a16:creationId xmlns:a16="http://schemas.microsoft.com/office/drawing/2014/main" id="{9BEB7CB3-4A9E-7A45-19C2-3ADEBCB42B13}"/>
              </a:ext>
            </a:extLst>
          </p:cNvPr>
          <p:cNvPicPr>
            <a:picLocks noChangeAspect="1"/>
          </p:cNvPicPr>
          <p:nvPr/>
        </p:nvPicPr>
        <p:blipFill>
          <a:blip r:embed="rId2"/>
          <a:stretch>
            <a:fillRect/>
          </a:stretch>
        </p:blipFill>
        <p:spPr>
          <a:xfrm>
            <a:off x="345335" y="189119"/>
            <a:ext cx="2099286" cy="629028"/>
          </a:xfrm>
          <a:prstGeom prst="rect">
            <a:avLst/>
          </a:prstGeom>
        </p:spPr>
      </p:pic>
    </p:spTree>
    <p:extLst>
      <p:ext uri="{BB962C8B-B14F-4D97-AF65-F5344CB8AC3E}">
        <p14:creationId xmlns:p14="http://schemas.microsoft.com/office/powerpoint/2010/main" val="22794006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D86664-2D84-250F-305A-3637B47B68C3}"/>
            </a:ext>
          </a:extLst>
        </p:cNvPr>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EC82348-C304-244E-759E-B2128F983AD0}"/>
              </a:ext>
            </a:extLst>
          </p:cNvPr>
          <p:cNvSpPr>
            <a:spLocks noGrp="1"/>
          </p:cNvSpPr>
          <p:nvPr>
            <p:ph idx="1"/>
          </p:nvPr>
        </p:nvSpPr>
        <p:spPr>
          <a:xfrm>
            <a:off x="840317" y="2682905"/>
            <a:ext cx="7886700" cy="2509405"/>
          </a:xfrm>
        </p:spPr>
        <p:txBody>
          <a:bodyPr>
            <a:spAutoFit/>
          </a:bodyPr>
          <a:lstStyle/>
          <a:p>
            <a:pPr marL="0" indent="0">
              <a:buNone/>
            </a:pPr>
            <a:r>
              <a:rPr lang="sv-SE" sz="3600" b="1" dirty="0"/>
              <a:t>MSB har en skyddsrumskarta</a:t>
            </a:r>
            <a:br>
              <a:rPr lang="sv-SE" sz="3600" b="1" dirty="0"/>
            </a:br>
            <a:r>
              <a:rPr lang="sv-SE" sz="2400" b="0" i="0" dirty="0">
                <a:solidFill>
                  <a:srgbClr val="444444"/>
                </a:solidFill>
                <a:effectLst/>
                <a:latin typeface="Roboto" panose="02000000000000000000" pitchFamily="2" charset="0"/>
                <a:hlinkClick r:id="rId2"/>
              </a:rPr>
              <a:t>www.msb.se/sv/verktyg--tjanster/skyddsrumskarta/</a:t>
            </a:r>
            <a:endParaRPr lang="sv-SE" sz="2400" b="0" i="0" dirty="0">
              <a:solidFill>
                <a:srgbClr val="444444"/>
              </a:solidFill>
              <a:effectLst/>
              <a:latin typeface="Roboto" panose="02000000000000000000" pitchFamily="2" charset="0"/>
            </a:endParaRPr>
          </a:p>
          <a:p>
            <a:pPr marL="0" indent="0">
              <a:buNone/>
            </a:pPr>
            <a:endParaRPr lang="sv-SE" sz="2400" dirty="0">
              <a:solidFill>
                <a:srgbClr val="444444"/>
              </a:solidFill>
              <a:latin typeface="Roboto" panose="02000000000000000000" pitchFamily="2" charset="0"/>
            </a:endParaRPr>
          </a:p>
          <a:p>
            <a:pPr marL="0" indent="0">
              <a:buNone/>
            </a:pPr>
            <a:r>
              <a:rPr lang="sv-SE" sz="3600" b="1" dirty="0">
                <a:solidFill>
                  <a:srgbClr val="444444"/>
                </a:solidFill>
                <a:latin typeface="Roboto" panose="02000000000000000000" pitchFamily="2" charset="0"/>
              </a:rPr>
              <a:t>Fråga också din hyresvärd och/eller bostadsrättsförening</a:t>
            </a:r>
            <a:endParaRPr lang="sv-SE" sz="4800" b="1" dirty="0"/>
          </a:p>
        </p:txBody>
      </p:sp>
      <p:sp>
        <p:nvSpPr>
          <p:cNvPr id="4" name="Rubrik 1">
            <a:extLst>
              <a:ext uri="{FF2B5EF4-FFF2-40B4-BE49-F238E27FC236}">
                <a16:creationId xmlns:a16="http://schemas.microsoft.com/office/drawing/2014/main" id="{4464D25A-E634-29C2-44A5-02827341307F}"/>
              </a:ext>
            </a:extLst>
          </p:cNvPr>
          <p:cNvSpPr>
            <a:spLocks noGrp="1"/>
          </p:cNvSpPr>
          <p:nvPr>
            <p:ph type="title"/>
          </p:nvPr>
        </p:nvSpPr>
        <p:spPr>
          <a:xfrm>
            <a:off x="2092778" y="1356818"/>
            <a:ext cx="2755447" cy="535531"/>
          </a:xfrm>
        </p:spPr>
        <p:txBody>
          <a:bodyPr wrap="square">
            <a:spAutoFit/>
          </a:bodyPr>
          <a:lstStyle/>
          <a:p>
            <a:pPr algn="l"/>
            <a:r>
              <a:rPr lang="sv-SE" sz="3200" b="1" i="0" u="sng" dirty="0">
                <a:solidFill>
                  <a:srgbClr val="333333"/>
                </a:solidFill>
                <a:effectLst/>
              </a:rPr>
              <a:t>Skyddsrum</a:t>
            </a:r>
          </a:p>
        </p:txBody>
      </p:sp>
      <p:pic>
        <p:nvPicPr>
          <p:cNvPr id="5" name="Bildobjekt 4">
            <a:extLst>
              <a:ext uri="{FF2B5EF4-FFF2-40B4-BE49-F238E27FC236}">
                <a16:creationId xmlns:a16="http://schemas.microsoft.com/office/drawing/2014/main" id="{552B618D-9535-3C11-6AC6-70B9B56DFF6A}"/>
              </a:ext>
            </a:extLst>
          </p:cNvPr>
          <p:cNvPicPr>
            <a:picLocks noChangeAspect="1"/>
          </p:cNvPicPr>
          <p:nvPr/>
        </p:nvPicPr>
        <p:blipFill>
          <a:blip r:embed="rId3"/>
          <a:stretch>
            <a:fillRect/>
          </a:stretch>
        </p:blipFill>
        <p:spPr>
          <a:xfrm>
            <a:off x="345335" y="189119"/>
            <a:ext cx="2099286" cy="629028"/>
          </a:xfrm>
          <a:prstGeom prst="rect">
            <a:avLst/>
          </a:prstGeom>
        </p:spPr>
      </p:pic>
    </p:spTree>
    <p:extLst>
      <p:ext uri="{BB962C8B-B14F-4D97-AF65-F5344CB8AC3E}">
        <p14:creationId xmlns:p14="http://schemas.microsoft.com/office/powerpoint/2010/main" val="2513095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E447CA-B01E-0F84-F148-D44CBFC11792}"/>
            </a:ext>
          </a:extLst>
        </p:cNvPr>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57A9E00-06B5-8CD2-218C-9B16BFF772FC}"/>
              </a:ext>
            </a:extLst>
          </p:cNvPr>
          <p:cNvSpPr>
            <a:spLocks noGrp="1"/>
          </p:cNvSpPr>
          <p:nvPr>
            <p:ph idx="1"/>
          </p:nvPr>
        </p:nvSpPr>
        <p:spPr>
          <a:xfrm>
            <a:off x="628650" y="2792971"/>
            <a:ext cx="7886700" cy="1882567"/>
          </a:xfrm>
        </p:spPr>
        <p:txBody>
          <a:bodyPr>
            <a:spAutoFit/>
          </a:bodyPr>
          <a:lstStyle/>
          <a:p>
            <a:pPr marL="0" indent="0">
              <a:buNone/>
            </a:pPr>
            <a:r>
              <a:rPr lang="sv-SE" sz="3600" b="1" dirty="0"/>
              <a:t>På MSB hemsida o fliken ”Råd till privatpersoner”</a:t>
            </a:r>
          </a:p>
          <a:p>
            <a:r>
              <a:rPr lang="sv-SE" sz="2400" dirty="0">
                <a:hlinkClick r:id="rId2"/>
              </a:rPr>
              <a:t>Råd till privahttps://www.msb.se/sv/rad-till-privatpersoner/tpersoner (msb.se)</a:t>
            </a:r>
            <a:endParaRPr lang="sv-SE" sz="3600" dirty="0"/>
          </a:p>
        </p:txBody>
      </p:sp>
      <p:sp>
        <p:nvSpPr>
          <p:cNvPr id="4" name="Rubrik 1">
            <a:extLst>
              <a:ext uri="{FF2B5EF4-FFF2-40B4-BE49-F238E27FC236}">
                <a16:creationId xmlns:a16="http://schemas.microsoft.com/office/drawing/2014/main" id="{CDB8B15A-B18F-2236-D4EE-BD33D6050911}"/>
              </a:ext>
            </a:extLst>
          </p:cNvPr>
          <p:cNvSpPr>
            <a:spLocks noGrp="1"/>
          </p:cNvSpPr>
          <p:nvPr>
            <p:ph type="title"/>
          </p:nvPr>
        </p:nvSpPr>
        <p:spPr>
          <a:xfrm>
            <a:off x="2092778" y="1356818"/>
            <a:ext cx="2755447" cy="535531"/>
          </a:xfrm>
        </p:spPr>
        <p:txBody>
          <a:bodyPr wrap="square">
            <a:spAutoFit/>
          </a:bodyPr>
          <a:lstStyle/>
          <a:p>
            <a:pPr algn="l"/>
            <a:r>
              <a:rPr lang="sv-SE" sz="3200" b="1" i="0" u="sng" dirty="0">
                <a:solidFill>
                  <a:srgbClr val="333333"/>
                </a:solidFill>
                <a:effectLst/>
              </a:rPr>
              <a:t>Veta mera</a:t>
            </a:r>
          </a:p>
        </p:txBody>
      </p:sp>
      <p:pic>
        <p:nvPicPr>
          <p:cNvPr id="5" name="Bildobjekt 4">
            <a:extLst>
              <a:ext uri="{FF2B5EF4-FFF2-40B4-BE49-F238E27FC236}">
                <a16:creationId xmlns:a16="http://schemas.microsoft.com/office/drawing/2014/main" id="{6E6B5766-8698-9E35-2872-22C3DA67F260}"/>
              </a:ext>
            </a:extLst>
          </p:cNvPr>
          <p:cNvPicPr>
            <a:picLocks noChangeAspect="1"/>
          </p:cNvPicPr>
          <p:nvPr/>
        </p:nvPicPr>
        <p:blipFill>
          <a:blip r:embed="rId3"/>
          <a:stretch>
            <a:fillRect/>
          </a:stretch>
        </p:blipFill>
        <p:spPr>
          <a:xfrm>
            <a:off x="345335" y="189119"/>
            <a:ext cx="2099286" cy="629028"/>
          </a:xfrm>
          <a:prstGeom prst="rect">
            <a:avLst/>
          </a:prstGeom>
        </p:spPr>
      </p:pic>
    </p:spTree>
    <p:extLst>
      <p:ext uri="{BB962C8B-B14F-4D97-AF65-F5344CB8AC3E}">
        <p14:creationId xmlns:p14="http://schemas.microsoft.com/office/powerpoint/2010/main" val="24959930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E24FCC-E1BE-C1A0-A149-9B1BFFF9DB42}"/>
            </a:ext>
          </a:extLst>
        </p:cNvPr>
        <p:cNvGrpSpPr/>
        <p:nvPr/>
      </p:nvGrpSpPr>
      <p:grpSpPr>
        <a:xfrm>
          <a:off x="0" y="0"/>
          <a:ext cx="0" cy="0"/>
          <a:chOff x="0" y="0"/>
          <a:chExt cx="0" cy="0"/>
        </a:xfrm>
      </p:grpSpPr>
      <p:pic>
        <p:nvPicPr>
          <p:cNvPr id="3" name="Bildobjekt 2" descr="En bild som visar text, Teckensnitt, logotyp, symbol&#10;&#10;Automatiskt genererad beskrivning">
            <a:extLst>
              <a:ext uri="{FF2B5EF4-FFF2-40B4-BE49-F238E27FC236}">
                <a16:creationId xmlns:a16="http://schemas.microsoft.com/office/drawing/2014/main" id="{773C026E-695C-2DA2-6821-39E61229C632}"/>
              </a:ext>
            </a:extLst>
          </p:cNvPr>
          <p:cNvPicPr>
            <a:picLocks noChangeAspect="1"/>
          </p:cNvPicPr>
          <p:nvPr/>
        </p:nvPicPr>
        <p:blipFill>
          <a:blip r:embed="rId2"/>
          <a:stretch>
            <a:fillRect/>
          </a:stretch>
        </p:blipFill>
        <p:spPr>
          <a:xfrm>
            <a:off x="7196280" y="5303576"/>
            <a:ext cx="1794818" cy="539905"/>
          </a:xfrm>
          <a:prstGeom prst="rect">
            <a:avLst/>
          </a:prstGeom>
        </p:spPr>
      </p:pic>
      <p:pic>
        <p:nvPicPr>
          <p:cNvPr id="56" name="Google Shape;56;p13"/>
          <p:cNvPicPr preferRelativeResize="0"/>
          <p:nvPr/>
        </p:nvPicPr>
        <p:blipFill>
          <a:blip r:embed="rId3">
            <a:alphaModFix/>
          </a:blip>
          <a:stretch>
            <a:fillRect/>
          </a:stretch>
        </p:blipFill>
        <p:spPr>
          <a:xfrm>
            <a:off x="360677" y="1156539"/>
            <a:ext cx="3215375" cy="4544925"/>
          </a:xfrm>
          <a:prstGeom prst="rect">
            <a:avLst/>
          </a:prstGeom>
          <a:noFill/>
          <a:ln>
            <a:noFill/>
          </a:ln>
        </p:spPr>
      </p:pic>
      <p:sp>
        <p:nvSpPr>
          <p:cNvPr id="5" name="Shape 704">
            <a:extLst>
              <a:ext uri="{FF2B5EF4-FFF2-40B4-BE49-F238E27FC236}">
                <a16:creationId xmlns:a16="http://schemas.microsoft.com/office/drawing/2014/main" id="{A196EC33-F082-8486-7D54-6EEB9D9826C8}"/>
              </a:ext>
            </a:extLst>
          </p:cNvPr>
          <p:cNvSpPr/>
          <p:nvPr/>
        </p:nvSpPr>
        <p:spPr>
          <a:xfrm>
            <a:off x="3846789" y="1225936"/>
            <a:ext cx="5023247" cy="3878575"/>
          </a:xfrm>
          <a:prstGeom prst="wedgeRoundRectCallout">
            <a:avLst>
              <a:gd name="adj1" fmla="val -53308"/>
              <a:gd name="adj2" fmla="val -6558"/>
              <a:gd name="adj3" fmla="val 16667"/>
            </a:avLst>
          </a:prstGeom>
          <a:solidFill>
            <a:schemeClr val="accent6">
              <a:lumMod val="40000"/>
              <a:lumOff val="60000"/>
            </a:schemeClr>
          </a:solidFill>
          <a:ln w="25400" cap="flat" cmpd="sng">
            <a:solidFill>
              <a:srgbClr val="395E8A"/>
            </a:solidFill>
            <a:prstDash val="solid"/>
            <a:round/>
            <a:headEnd type="none" w="med" len="med"/>
            <a:tailEnd type="none" w="med" len="med"/>
          </a:ln>
        </p:spPr>
        <p:txBody>
          <a:bodyPr lIns="36000" tIns="45700" rIns="36000" bIns="45700" anchor="t" anchorCtr="0">
            <a:noAutofit/>
          </a:bodyPr>
          <a:lstStyle/>
          <a:p>
            <a:pPr>
              <a:buSzPct val="100000"/>
              <a:tabLst>
                <a:tab pos="714375" algn="l"/>
              </a:tabLst>
            </a:pPr>
            <a:r>
              <a:rPr lang="sv-SE" sz="2000" b="1" dirty="0"/>
              <a:t>Vad handlar broschyren om?</a:t>
            </a:r>
          </a:p>
          <a:p>
            <a:pPr>
              <a:buSzPct val="100000"/>
              <a:tabLst>
                <a:tab pos="714375" algn="l"/>
              </a:tabLst>
            </a:pPr>
            <a:endParaRPr lang="sv-SE" b="1" dirty="0">
              <a:solidFill>
                <a:srgbClr val="FF0000"/>
              </a:solidFill>
            </a:endParaRPr>
          </a:p>
          <a:p>
            <a:pPr marL="285750" indent="-285750">
              <a:buFont typeface="Arial" panose="020B0604020202020204" pitchFamily="34" charset="0"/>
              <a:buChar char="•"/>
            </a:pPr>
            <a:r>
              <a:rPr lang="sv-SE" dirty="0">
                <a:latin typeface="Arial Narrow" panose="020B0606020202030204" pitchFamily="34" charset="0"/>
              </a:rPr>
              <a:t>Det här kan hota oss</a:t>
            </a:r>
          </a:p>
          <a:p>
            <a:pPr marL="285750" indent="-285750">
              <a:buFont typeface="Arial" panose="020B0604020202020204" pitchFamily="34" charset="0"/>
              <a:buChar char="•"/>
            </a:pPr>
            <a:r>
              <a:rPr lang="sv-SE" dirty="0">
                <a:latin typeface="Arial Narrow" panose="020B0606020202030204" pitchFamily="34" charset="0"/>
              </a:rPr>
              <a:t>Så här kan du och samhället påverkas</a:t>
            </a:r>
          </a:p>
          <a:p>
            <a:pPr marL="285750" indent="-285750">
              <a:buFont typeface="Arial" panose="020B0604020202020204" pitchFamily="34" charset="0"/>
              <a:buChar char="•"/>
            </a:pPr>
            <a:r>
              <a:rPr lang="sv-SE" dirty="0">
                <a:latin typeface="Arial Narrow" panose="020B0606020202030204" pitchFamily="34" charset="0"/>
              </a:rPr>
              <a:t>Så här kan du förbereda dig</a:t>
            </a:r>
          </a:p>
          <a:p>
            <a:pPr marL="285750" indent="-285750">
              <a:buFont typeface="Arial" panose="020B0604020202020204" pitchFamily="34" charset="0"/>
              <a:buChar char="•"/>
            </a:pPr>
            <a:r>
              <a:rPr lang="sv-SE" dirty="0">
                <a:latin typeface="Arial Narrow" panose="020B0606020202030204" pitchFamily="34" charset="0"/>
              </a:rPr>
              <a:t>Om det händer – gör så här.</a:t>
            </a:r>
            <a:endParaRPr lang="sv-SE" dirty="0">
              <a:solidFill>
                <a:srgbClr val="FF0000"/>
              </a:solidFill>
              <a:latin typeface="Arial Narrow" panose="020B0606020202030204" pitchFamily="34" charset="0"/>
            </a:endParaRPr>
          </a:p>
          <a:p>
            <a:pPr>
              <a:buSzPct val="100000"/>
              <a:tabLst>
                <a:tab pos="714375" algn="l"/>
              </a:tabLst>
            </a:pPr>
            <a:endParaRPr lang="sv-SE" b="1" dirty="0">
              <a:solidFill>
                <a:srgbClr val="FF0000"/>
              </a:solidFill>
            </a:endParaRPr>
          </a:p>
          <a:p>
            <a:endParaRPr lang="sv-SE" sz="1600" b="1" dirty="0"/>
          </a:p>
        </p:txBody>
      </p:sp>
    </p:spTree>
    <p:extLst>
      <p:ext uri="{BB962C8B-B14F-4D97-AF65-F5344CB8AC3E}">
        <p14:creationId xmlns:p14="http://schemas.microsoft.com/office/powerpoint/2010/main" val="888946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B570D773-1475-A8E9-CC5A-EB2D13CA3554}"/>
              </a:ext>
            </a:extLst>
          </p:cNvPr>
          <p:cNvSpPr>
            <a:spLocks noGrp="1"/>
          </p:cNvSpPr>
          <p:nvPr>
            <p:ph idx="1"/>
          </p:nvPr>
        </p:nvSpPr>
        <p:spPr>
          <a:xfrm>
            <a:off x="759278" y="1676334"/>
            <a:ext cx="7886700" cy="4929555"/>
          </a:xfrm>
        </p:spPr>
        <p:txBody>
          <a:bodyPr>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sv-SE" sz="2000" b="1" dirty="0">
                <a:solidFill>
                  <a:srgbClr val="1B1816"/>
                </a:solidFill>
              </a:rPr>
              <a:t>Vi utbildar</a:t>
            </a:r>
            <a:br>
              <a:rPr kumimoji="0" lang="sv-SE" sz="2000" b="0" i="0" u="none" strike="noStrike" kern="1200" cap="none" spc="0" normalizeH="0" baseline="0" noProof="0" dirty="0">
                <a:ln>
                  <a:noFill/>
                </a:ln>
                <a:solidFill>
                  <a:srgbClr val="1B1816"/>
                </a:solidFill>
                <a:effectLst/>
                <a:uLnTx/>
                <a:uFillTx/>
                <a:ea typeface="+mn-ea"/>
                <a:cs typeface="+mn-cs"/>
              </a:rPr>
            </a:br>
            <a:r>
              <a:rPr lang="sv-SE" sz="2000" b="0" i="0" dirty="0">
                <a:solidFill>
                  <a:srgbClr val="1B1816"/>
                </a:solidFill>
                <a:effectLst/>
              </a:rPr>
              <a:t>Vi ökar ditt riskmedvetande. På våra kurser lär du dig klara olyckor och krislägen, som exempelvis längre elavbrott, förorenat dricksvatten och en längre tids isolering. </a:t>
            </a:r>
            <a:br>
              <a:rPr lang="sv-SE" sz="2000" b="0" i="0" dirty="0">
                <a:solidFill>
                  <a:srgbClr val="1B1816"/>
                </a:solidFill>
                <a:effectLst/>
              </a:rPr>
            </a:br>
            <a:r>
              <a:rPr lang="sv-SE" sz="2000" b="0" i="0" dirty="0">
                <a:solidFill>
                  <a:srgbClr val="1B1816"/>
                </a:solidFill>
                <a:effectLst/>
              </a:rPr>
              <a:t>Civilförsvarsförbundet utbildar och utvecklar även frivilliga förstärkningsresurser; Frivilliga Resursgruppen </a:t>
            </a:r>
            <a:r>
              <a:rPr lang="sv-SE" sz="2000" b="1" i="0" dirty="0">
                <a:solidFill>
                  <a:srgbClr val="1B1816"/>
                </a:solidFill>
                <a:effectLst/>
              </a:rPr>
              <a:t>(FRG), </a:t>
            </a:r>
            <a:r>
              <a:rPr lang="sv-SE" sz="2000" b="0" i="0" dirty="0">
                <a:solidFill>
                  <a:srgbClr val="1B1816"/>
                </a:solidFill>
                <a:effectLst/>
              </a:rPr>
              <a:t>akutgrupper och eftersöksgrupper.</a:t>
            </a:r>
            <a:br>
              <a:rPr kumimoji="0" lang="sv-SE" sz="2000" b="0" i="0" u="none" strike="noStrike" kern="1200" cap="none" spc="0" normalizeH="0" baseline="0" noProof="0" dirty="0">
                <a:ln>
                  <a:noFill/>
                </a:ln>
                <a:solidFill>
                  <a:srgbClr val="1B1816"/>
                </a:solidFill>
                <a:effectLst/>
                <a:uLnTx/>
                <a:uFillTx/>
                <a:ea typeface="+mn-ea"/>
                <a:cs typeface="+mn-cs"/>
              </a:rPr>
            </a:br>
            <a:br>
              <a:rPr lang="sv-SE" sz="2000" dirty="0">
                <a:solidFill>
                  <a:srgbClr val="1B1816"/>
                </a:solidFill>
              </a:rPr>
            </a:br>
            <a:r>
              <a:rPr lang="sv-SE" sz="2000" b="1" dirty="0"/>
              <a:t>Vi informerar</a:t>
            </a:r>
            <a:br>
              <a:rPr lang="sv-SE" sz="2000" dirty="0"/>
            </a:br>
            <a:r>
              <a:rPr lang="sv-SE" sz="2000" b="0" i="0" dirty="0">
                <a:solidFill>
                  <a:srgbClr val="1B1816"/>
                </a:solidFill>
                <a:effectLst/>
              </a:rPr>
              <a:t>Vi ger tips och råd om säkerhet i vardagen. </a:t>
            </a:r>
            <a:br>
              <a:rPr lang="sv-SE" sz="2000" b="0" i="0" dirty="0">
                <a:solidFill>
                  <a:srgbClr val="1B1816"/>
                </a:solidFill>
                <a:effectLst/>
              </a:rPr>
            </a:br>
            <a:r>
              <a:rPr lang="sv-SE" sz="2000" b="0" i="0" dirty="0">
                <a:solidFill>
                  <a:srgbClr val="1B1816"/>
                </a:solidFill>
                <a:effectLst/>
              </a:rPr>
              <a:t>Är du bra förberedd i vardagen klarar du även kriser bättre. Mycket kan förebyggas med enkla medel..</a:t>
            </a:r>
          </a:p>
          <a:p>
            <a:r>
              <a:rPr lang="sv-SE" sz="2000" b="1" dirty="0">
                <a:solidFill>
                  <a:srgbClr val="1B1816"/>
                </a:solidFill>
              </a:rPr>
              <a:t>Vi stöttar</a:t>
            </a:r>
            <a:br>
              <a:rPr lang="sv-SE" sz="2000" dirty="0">
                <a:solidFill>
                  <a:srgbClr val="1B1816"/>
                </a:solidFill>
              </a:rPr>
            </a:br>
            <a:r>
              <a:rPr lang="sv-SE" sz="2000" b="0" i="0" dirty="0">
                <a:solidFill>
                  <a:srgbClr val="1B1816"/>
                </a:solidFill>
                <a:effectLst/>
              </a:rPr>
              <a:t>Genom akutgrupper och regionala förstärkningsresurser kan vi stötta upp vid evenemang och situationer där kommuner och länsstyrelser kan behöva extra hjälp. Våra uppdrag får vi från statliga myndigheter, kommuner och regioner samt organisationer</a:t>
            </a:r>
            <a:r>
              <a:rPr lang="sv-SE" sz="1400" b="0" i="0" dirty="0">
                <a:solidFill>
                  <a:srgbClr val="1B1816"/>
                </a:solidFill>
                <a:effectLst/>
                <a:latin typeface="ralewayregular"/>
              </a:rPr>
              <a:t>.</a:t>
            </a:r>
            <a:endParaRPr lang="sv-SE" sz="2000" dirty="0">
              <a:solidFill>
                <a:srgbClr val="1B1816"/>
              </a:solidFill>
            </a:endParaRPr>
          </a:p>
        </p:txBody>
      </p:sp>
      <p:sp>
        <p:nvSpPr>
          <p:cNvPr id="4" name="Rubrik 1">
            <a:extLst>
              <a:ext uri="{FF2B5EF4-FFF2-40B4-BE49-F238E27FC236}">
                <a16:creationId xmlns:a16="http://schemas.microsoft.com/office/drawing/2014/main" id="{55959A8F-56CE-77EB-F9D4-04672791CD84}"/>
              </a:ext>
            </a:extLst>
          </p:cNvPr>
          <p:cNvSpPr>
            <a:spLocks noGrp="1"/>
          </p:cNvSpPr>
          <p:nvPr>
            <p:ph type="title"/>
          </p:nvPr>
        </p:nvSpPr>
        <p:spPr>
          <a:xfrm>
            <a:off x="759278" y="1058283"/>
            <a:ext cx="7886700" cy="535531"/>
          </a:xfrm>
        </p:spPr>
        <p:txBody>
          <a:bodyPr>
            <a:spAutoFit/>
          </a:bodyPr>
          <a:lstStyle/>
          <a:p>
            <a:r>
              <a:rPr lang="sv-SE" sz="3200" b="1" dirty="0"/>
              <a:t>Vad gör vi?</a:t>
            </a:r>
          </a:p>
        </p:txBody>
      </p:sp>
      <p:pic>
        <p:nvPicPr>
          <p:cNvPr id="5" name="Bildobjekt 4">
            <a:extLst>
              <a:ext uri="{FF2B5EF4-FFF2-40B4-BE49-F238E27FC236}">
                <a16:creationId xmlns:a16="http://schemas.microsoft.com/office/drawing/2014/main" id="{BE967FC9-7C58-0781-375F-4B469F9B7E26}"/>
              </a:ext>
            </a:extLst>
          </p:cNvPr>
          <p:cNvPicPr>
            <a:picLocks noChangeAspect="1"/>
          </p:cNvPicPr>
          <p:nvPr/>
        </p:nvPicPr>
        <p:blipFill>
          <a:blip r:embed="rId2"/>
          <a:stretch>
            <a:fillRect/>
          </a:stretch>
        </p:blipFill>
        <p:spPr>
          <a:xfrm>
            <a:off x="345335" y="189119"/>
            <a:ext cx="2099286" cy="629028"/>
          </a:xfrm>
          <a:prstGeom prst="rect">
            <a:avLst/>
          </a:prstGeom>
        </p:spPr>
      </p:pic>
    </p:spTree>
    <p:extLst>
      <p:ext uri="{BB962C8B-B14F-4D97-AF65-F5344CB8AC3E}">
        <p14:creationId xmlns:p14="http://schemas.microsoft.com/office/powerpoint/2010/main" val="26577889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B22AAAB3-5907-3FB2-861F-C95CCB5E59E9}"/>
              </a:ext>
            </a:extLst>
          </p:cNvPr>
          <p:cNvPicPr>
            <a:picLocks noChangeAspect="1"/>
          </p:cNvPicPr>
          <p:nvPr/>
        </p:nvPicPr>
        <p:blipFill>
          <a:blip r:embed="rId2"/>
          <a:stretch>
            <a:fillRect/>
          </a:stretch>
        </p:blipFill>
        <p:spPr>
          <a:xfrm>
            <a:off x="524222" y="515863"/>
            <a:ext cx="3374265" cy="1011677"/>
          </a:xfrm>
          <a:prstGeom prst="rect">
            <a:avLst/>
          </a:prstGeom>
        </p:spPr>
      </p:pic>
      <p:sp>
        <p:nvSpPr>
          <p:cNvPr id="9" name="textruta 8">
            <a:extLst>
              <a:ext uri="{FF2B5EF4-FFF2-40B4-BE49-F238E27FC236}">
                <a16:creationId xmlns:a16="http://schemas.microsoft.com/office/drawing/2014/main" id="{039EB4E3-4B8A-1F12-7AA7-D8EE4050A03B}"/>
              </a:ext>
            </a:extLst>
          </p:cNvPr>
          <p:cNvSpPr txBox="1"/>
          <p:nvPr/>
        </p:nvSpPr>
        <p:spPr>
          <a:xfrm>
            <a:off x="811763" y="2928224"/>
            <a:ext cx="7503522" cy="3108543"/>
          </a:xfrm>
          <a:prstGeom prst="rect">
            <a:avLst/>
          </a:prstGeom>
          <a:noFill/>
        </p:spPr>
        <p:txBody>
          <a:bodyPr wrap="square">
            <a:spAutoFit/>
          </a:bodyPr>
          <a:lstStyle/>
          <a:p>
            <a:pPr marL="285750" indent="-285750">
              <a:buFont typeface="Arial" panose="020B0604020202020204" pitchFamily="34" charset="0"/>
              <a:buChar char="•"/>
            </a:pPr>
            <a:r>
              <a:rPr lang="sv-SE" sz="2800" dirty="0"/>
              <a:t>Civilförsvarsförbundet, vad är det?</a:t>
            </a:r>
            <a:br>
              <a:rPr lang="sv-SE" sz="2800" dirty="0"/>
            </a:br>
            <a:endParaRPr lang="sv-SE" sz="2800" dirty="0"/>
          </a:p>
          <a:p>
            <a:pPr marL="285750" indent="-285750">
              <a:buFont typeface="Arial" panose="020B0604020202020204" pitchFamily="34" charset="0"/>
              <a:buChar char="•"/>
            </a:pPr>
            <a:r>
              <a:rPr lang="sv-SE" sz="2800" dirty="0"/>
              <a:t>Hemberedskap</a:t>
            </a:r>
          </a:p>
          <a:p>
            <a:pPr marL="285750" indent="-285750">
              <a:buFont typeface="Arial" panose="020B0604020202020204" pitchFamily="34" charset="0"/>
              <a:buChar char="•"/>
            </a:pPr>
            <a:endParaRPr lang="sv-SE" sz="2800" dirty="0"/>
          </a:p>
          <a:p>
            <a:pPr marL="285750" indent="-285750">
              <a:buFont typeface="Arial" panose="020B0604020202020204" pitchFamily="34" charset="0"/>
              <a:buChar char="•"/>
            </a:pPr>
            <a:r>
              <a:rPr lang="sv-SE" sz="2800" dirty="0"/>
              <a:t>Skyddsrum</a:t>
            </a:r>
          </a:p>
          <a:p>
            <a:endParaRPr lang="sv-SE" sz="2800" dirty="0"/>
          </a:p>
          <a:p>
            <a:pPr marL="285750" indent="-285750">
              <a:buFont typeface="Arial" panose="020B0604020202020204" pitchFamily="34" charset="0"/>
              <a:buChar char="•"/>
            </a:pPr>
            <a:r>
              <a:rPr lang="sv-SE" sz="2800" dirty="0"/>
              <a:t>Veta mera</a:t>
            </a:r>
          </a:p>
        </p:txBody>
      </p:sp>
      <p:sp>
        <p:nvSpPr>
          <p:cNvPr id="10" name="textruta 9">
            <a:extLst>
              <a:ext uri="{FF2B5EF4-FFF2-40B4-BE49-F238E27FC236}">
                <a16:creationId xmlns:a16="http://schemas.microsoft.com/office/drawing/2014/main" id="{B67E4791-43BB-6B6E-361B-9E5A40FBB0CC}"/>
              </a:ext>
            </a:extLst>
          </p:cNvPr>
          <p:cNvSpPr txBox="1"/>
          <p:nvPr/>
        </p:nvSpPr>
        <p:spPr>
          <a:xfrm>
            <a:off x="811763" y="1785773"/>
            <a:ext cx="2164375" cy="584775"/>
          </a:xfrm>
          <a:prstGeom prst="rect">
            <a:avLst/>
          </a:prstGeom>
          <a:noFill/>
        </p:spPr>
        <p:txBody>
          <a:bodyPr wrap="none" rtlCol="0">
            <a:spAutoFit/>
          </a:bodyPr>
          <a:lstStyle/>
          <a:p>
            <a:r>
              <a:rPr lang="sv-SE" sz="3200" b="1" dirty="0">
                <a:latin typeface="+mj-lt"/>
              </a:rPr>
              <a:t>Dagordning:</a:t>
            </a:r>
          </a:p>
        </p:txBody>
      </p:sp>
    </p:spTree>
    <p:extLst>
      <p:ext uri="{BB962C8B-B14F-4D97-AF65-F5344CB8AC3E}">
        <p14:creationId xmlns:p14="http://schemas.microsoft.com/office/powerpoint/2010/main" val="38598528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A0D58EE-2CF3-7984-B086-C51E062A921B}"/>
              </a:ext>
            </a:extLst>
          </p:cNvPr>
          <p:cNvSpPr>
            <a:spLocks noGrp="1"/>
          </p:cNvSpPr>
          <p:nvPr>
            <p:ph idx="1"/>
          </p:nvPr>
        </p:nvSpPr>
        <p:spPr>
          <a:xfrm>
            <a:off x="923809" y="3769548"/>
            <a:ext cx="7886700" cy="2746375"/>
          </a:xfrm>
        </p:spPr>
        <p:txBody>
          <a:bodyPr>
            <a:normAutofit/>
          </a:bodyPr>
          <a:lstStyle/>
          <a:p>
            <a:pPr marL="0" indent="0" algn="l">
              <a:buNone/>
            </a:pPr>
            <a:r>
              <a:rPr lang="sv-SE" b="1" i="0" dirty="0">
                <a:effectLst/>
              </a:rPr>
              <a:t>Vad är hemberedskap?</a:t>
            </a:r>
            <a:endParaRPr lang="sv-SE" b="1" dirty="0"/>
          </a:p>
          <a:p>
            <a:pPr marL="0" indent="0" algn="l">
              <a:buNone/>
            </a:pPr>
            <a:r>
              <a:rPr lang="sv-SE" b="0" i="0" dirty="0">
                <a:effectLst/>
              </a:rPr>
              <a:t>Hemberedskap är att vara förberedd innan kriser sker. </a:t>
            </a:r>
            <a:br>
              <a:rPr lang="sv-SE" b="0" i="0" dirty="0">
                <a:effectLst/>
              </a:rPr>
            </a:br>
            <a:r>
              <a:rPr lang="sv-SE" b="0" i="0" dirty="0">
                <a:effectLst/>
              </a:rPr>
              <a:t>Du kompletterar den beredskap som kommunen och statliga myndigheter har och därmed öka vår egen förmåga att klara oss i en krissituation.</a:t>
            </a:r>
          </a:p>
          <a:p>
            <a:endParaRPr lang="sv-SE" dirty="0"/>
          </a:p>
        </p:txBody>
      </p:sp>
      <p:sp>
        <p:nvSpPr>
          <p:cNvPr id="6" name="Rubrik 1">
            <a:extLst>
              <a:ext uri="{FF2B5EF4-FFF2-40B4-BE49-F238E27FC236}">
                <a16:creationId xmlns:a16="http://schemas.microsoft.com/office/drawing/2014/main" id="{BE91FD92-34B8-F1CE-7C0C-34940DE00D9F}"/>
              </a:ext>
            </a:extLst>
          </p:cNvPr>
          <p:cNvSpPr>
            <a:spLocks noGrp="1"/>
          </p:cNvSpPr>
          <p:nvPr>
            <p:ph type="title"/>
          </p:nvPr>
        </p:nvSpPr>
        <p:spPr>
          <a:xfrm>
            <a:off x="1051560" y="985952"/>
            <a:ext cx="3538402" cy="535531"/>
          </a:xfrm>
        </p:spPr>
        <p:txBody>
          <a:bodyPr wrap="square">
            <a:spAutoFit/>
          </a:bodyPr>
          <a:lstStyle/>
          <a:p>
            <a:r>
              <a:rPr lang="sv-SE" sz="3200" b="1" dirty="0"/>
              <a:t>Hemberedskap!</a:t>
            </a:r>
          </a:p>
        </p:txBody>
      </p:sp>
      <p:pic>
        <p:nvPicPr>
          <p:cNvPr id="7" name="Bildobjekt 6">
            <a:extLst>
              <a:ext uri="{FF2B5EF4-FFF2-40B4-BE49-F238E27FC236}">
                <a16:creationId xmlns:a16="http://schemas.microsoft.com/office/drawing/2014/main" id="{4F786D79-A897-06FC-8C73-87AA0D2DAB44}"/>
              </a:ext>
            </a:extLst>
          </p:cNvPr>
          <p:cNvPicPr>
            <a:picLocks noChangeAspect="1"/>
          </p:cNvPicPr>
          <p:nvPr/>
        </p:nvPicPr>
        <p:blipFill>
          <a:blip r:embed="rId2"/>
          <a:stretch>
            <a:fillRect/>
          </a:stretch>
        </p:blipFill>
        <p:spPr>
          <a:xfrm>
            <a:off x="345335" y="189119"/>
            <a:ext cx="2099286" cy="629028"/>
          </a:xfrm>
          <a:prstGeom prst="rect">
            <a:avLst/>
          </a:prstGeom>
        </p:spPr>
      </p:pic>
      <p:pic>
        <p:nvPicPr>
          <p:cNvPr id="4" name="Bildobjekt 3">
            <a:extLst>
              <a:ext uri="{FF2B5EF4-FFF2-40B4-BE49-F238E27FC236}">
                <a16:creationId xmlns:a16="http://schemas.microsoft.com/office/drawing/2014/main" id="{346E275F-B46C-7004-21EF-20750627D404}"/>
              </a:ext>
            </a:extLst>
          </p:cNvPr>
          <p:cNvPicPr>
            <a:picLocks noChangeAspect="1"/>
          </p:cNvPicPr>
          <p:nvPr/>
        </p:nvPicPr>
        <p:blipFill>
          <a:blip r:embed="rId3"/>
          <a:stretch>
            <a:fillRect/>
          </a:stretch>
        </p:blipFill>
        <p:spPr>
          <a:xfrm>
            <a:off x="1051560" y="1673963"/>
            <a:ext cx="5394960" cy="1943105"/>
          </a:xfrm>
          <a:prstGeom prst="rect">
            <a:avLst/>
          </a:prstGeom>
        </p:spPr>
      </p:pic>
    </p:spTree>
    <p:extLst>
      <p:ext uri="{BB962C8B-B14F-4D97-AF65-F5344CB8AC3E}">
        <p14:creationId xmlns:p14="http://schemas.microsoft.com/office/powerpoint/2010/main" val="160453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C3453D-F875-F2AF-2D9D-717CDF8EC148}"/>
            </a:ext>
          </a:extLst>
        </p:cNvPr>
        <p:cNvGrpSpPr/>
        <p:nvPr/>
      </p:nvGrpSpPr>
      <p:grpSpPr>
        <a:xfrm>
          <a:off x="0" y="0"/>
          <a:ext cx="0" cy="0"/>
          <a:chOff x="0" y="0"/>
          <a:chExt cx="0" cy="0"/>
        </a:xfrm>
      </p:grpSpPr>
      <p:pic>
        <p:nvPicPr>
          <p:cNvPr id="4" name="Bildobjekt 3">
            <a:extLst>
              <a:ext uri="{FF2B5EF4-FFF2-40B4-BE49-F238E27FC236}">
                <a16:creationId xmlns:a16="http://schemas.microsoft.com/office/drawing/2014/main" id="{EE6A69CE-FB52-D145-49F8-1B870D5EA0AF}"/>
              </a:ext>
            </a:extLst>
          </p:cNvPr>
          <p:cNvPicPr>
            <a:picLocks noChangeAspect="1"/>
          </p:cNvPicPr>
          <p:nvPr/>
        </p:nvPicPr>
        <p:blipFill>
          <a:blip r:embed="rId2"/>
          <a:stretch>
            <a:fillRect/>
          </a:stretch>
        </p:blipFill>
        <p:spPr>
          <a:xfrm>
            <a:off x="524222" y="515863"/>
            <a:ext cx="3374265" cy="1011677"/>
          </a:xfrm>
          <a:prstGeom prst="rect">
            <a:avLst/>
          </a:prstGeom>
        </p:spPr>
      </p:pic>
      <p:pic>
        <p:nvPicPr>
          <p:cNvPr id="7" name="Platshållare för innehåll 4">
            <a:extLst>
              <a:ext uri="{FF2B5EF4-FFF2-40B4-BE49-F238E27FC236}">
                <a16:creationId xmlns:a16="http://schemas.microsoft.com/office/drawing/2014/main" id="{376175BE-5160-7E25-6E82-CDFD0F7B0BA4}"/>
              </a:ext>
            </a:extLst>
          </p:cNvPr>
          <p:cNvPicPr>
            <a:picLocks noChangeAspect="1"/>
          </p:cNvPicPr>
          <p:nvPr/>
        </p:nvPicPr>
        <p:blipFill>
          <a:blip r:embed="rId3"/>
          <a:stretch>
            <a:fillRect/>
          </a:stretch>
        </p:blipFill>
        <p:spPr>
          <a:xfrm>
            <a:off x="1311098" y="1825625"/>
            <a:ext cx="6521803" cy="4351338"/>
          </a:xfrm>
          <a:prstGeom prst="rect">
            <a:avLst/>
          </a:prstGeom>
        </p:spPr>
      </p:pic>
      <p:sp>
        <p:nvSpPr>
          <p:cNvPr id="8" name="textruta 7">
            <a:extLst>
              <a:ext uri="{FF2B5EF4-FFF2-40B4-BE49-F238E27FC236}">
                <a16:creationId xmlns:a16="http://schemas.microsoft.com/office/drawing/2014/main" id="{6FC75971-710E-2767-6CC6-171519DB46C5}"/>
              </a:ext>
            </a:extLst>
          </p:cNvPr>
          <p:cNvSpPr txBox="1"/>
          <p:nvPr/>
        </p:nvSpPr>
        <p:spPr>
          <a:xfrm>
            <a:off x="3918615" y="2192693"/>
            <a:ext cx="1306768" cy="369332"/>
          </a:xfrm>
          <a:prstGeom prst="rect">
            <a:avLst/>
          </a:prstGeom>
          <a:noFill/>
        </p:spPr>
        <p:txBody>
          <a:bodyPr wrap="none" rtlCol="0">
            <a:spAutoFit/>
          </a:bodyPr>
          <a:lstStyle/>
          <a:p>
            <a:r>
              <a:rPr lang="sv-SE" dirty="0">
                <a:solidFill>
                  <a:schemeClr val="bg2"/>
                </a:solidFill>
              </a:rPr>
              <a:t>HÄNDELSER</a:t>
            </a:r>
          </a:p>
        </p:txBody>
      </p:sp>
      <p:sp>
        <p:nvSpPr>
          <p:cNvPr id="10" name="textruta 9">
            <a:extLst>
              <a:ext uri="{FF2B5EF4-FFF2-40B4-BE49-F238E27FC236}">
                <a16:creationId xmlns:a16="http://schemas.microsoft.com/office/drawing/2014/main" id="{5CC26F3D-8836-8B48-084A-3C1095CADB51}"/>
              </a:ext>
            </a:extLst>
          </p:cNvPr>
          <p:cNvSpPr txBox="1"/>
          <p:nvPr/>
        </p:nvSpPr>
        <p:spPr>
          <a:xfrm>
            <a:off x="3851031" y="3572580"/>
            <a:ext cx="1570892" cy="369332"/>
          </a:xfrm>
          <a:prstGeom prst="rect">
            <a:avLst/>
          </a:prstGeom>
          <a:noFill/>
        </p:spPr>
        <p:txBody>
          <a:bodyPr wrap="square">
            <a:spAutoFit/>
          </a:bodyPr>
          <a:lstStyle/>
          <a:p>
            <a:r>
              <a:rPr lang="sv-SE" sz="1800" b="0" i="0" u="none" strike="noStrike" baseline="0" dirty="0">
                <a:solidFill>
                  <a:srgbClr val="FFFFFF"/>
                </a:solidFill>
                <a:latin typeface="Calibri" panose="020F0502020204030204" pitchFamily="34" charset="0"/>
              </a:rPr>
              <a:t>terrorattentat</a:t>
            </a:r>
            <a:endParaRPr lang="sv-SE" dirty="0"/>
          </a:p>
        </p:txBody>
      </p:sp>
      <p:sp>
        <p:nvSpPr>
          <p:cNvPr id="12" name="textruta 11">
            <a:extLst>
              <a:ext uri="{FF2B5EF4-FFF2-40B4-BE49-F238E27FC236}">
                <a16:creationId xmlns:a16="http://schemas.microsoft.com/office/drawing/2014/main" id="{E8E4BE60-798F-2763-361E-0EB25E12070C}"/>
              </a:ext>
            </a:extLst>
          </p:cNvPr>
          <p:cNvSpPr txBox="1"/>
          <p:nvPr/>
        </p:nvSpPr>
        <p:spPr>
          <a:xfrm>
            <a:off x="1611923" y="2719699"/>
            <a:ext cx="849923" cy="369332"/>
          </a:xfrm>
          <a:prstGeom prst="rect">
            <a:avLst/>
          </a:prstGeom>
          <a:noFill/>
        </p:spPr>
        <p:txBody>
          <a:bodyPr wrap="square">
            <a:spAutoFit/>
          </a:bodyPr>
          <a:lstStyle/>
          <a:p>
            <a:r>
              <a:rPr lang="sv-SE" sz="1800" b="0" i="0" u="none" strike="noStrike" baseline="0" dirty="0">
                <a:solidFill>
                  <a:srgbClr val="FFFFFF"/>
                </a:solidFill>
                <a:latin typeface="Calibri" panose="020F0502020204030204" pitchFamily="34" charset="0"/>
              </a:rPr>
              <a:t>storm</a:t>
            </a:r>
            <a:endParaRPr lang="sv-SE" dirty="0"/>
          </a:p>
        </p:txBody>
      </p:sp>
      <p:sp>
        <p:nvSpPr>
          <p:cNvPr id="14" name="textruta 13">
            <a:extLst>
              <a:ext uri="{FF2B5EF4-FFF2-40B4-BE49-F238E27FC236}">
                <a16:creationId xmlns:a16="http://schemas.microsoft.com/office/drawing/2014/main" id="{AFB423DC-4444-B453-586B-A2F08A594C95}"/>
              </a:ext>
            </a:extLst>
          </p:cNvPr>
          <p:cNvSpPr txBox="1"/>
          <p:nvPr/>
        </p:nvSpPr>
        <p:spPr>
          <a:xfrm>
            <a:off x="6435969" y="3701534"/>
            <a:ext cx="791308" cy="369332"/>
          </a:xfrm>
          <a:prstGeom prst="rect">
            <a:avLst/>
          </a:prstGeom>
          <a:noFill/>
        </p:spPr>
        <p:txBody>
          <a:bodyPr wrap="square">
            <a:spAutoFit/>
          </a:bodyPr>
          <a:lstStyle/>
          <a:p>
            <a:r>
              <a:rPr lang="sv-SE" sz="1800" b="0" i="0" u="none" strike="noStrike" baseline="0" dirty="0">
                <a:solidFill>
                  <a:srgbClr val="FFFFFF"/>
                </a:solidFill>
                <a:latin typeface="Calibri" panose="020F0502020204030204" pitchFamily="34" charset="0"/>
              </a:rPr>
              <a:t>brand</a:t>
            </a:r>
            <a:endParaRPr lang="sv-SE" dirty="0"/>
          </a:p>
        </p:txBody>
      </p:sp>
      <p:sp>
        <p:nvSpPr>
          <p:cNvPr id="16" name="textruta 15">
            <a:extLst>
              <a:ext uri="{FF2B5EF4-FFF2-40B4-BE49-F238E27FC236}">
                <a16:creationId xmlns:a16="http://schemas.microsoft.com/office/drawing/2014/main" id="{53602C00-A94A-C5C9-F161-1BBE804C8E20}"/>
              </a:ext>
            </a:extLst>
          </p:cNvPr>
          <p:cNvSpPr txBox="1"/>
          <p:nvPr/>
        </p:nvSpPr>
        <p:spPr>
          <a:xfrm>
            <a:off x="5867400" y="4569916"/>
            <a:ext cx="849923" cy="369332"/>
          </a:xfrm>
          <a:prstGeom prst="rect">
            <a:avLst/>
          </a:prstGeom>
          <a:noFill/>
        </p:spPr>
        <p:txBody>
          <a:bodyPr wrap="square">
            <a:spAutoFit/>
          </a:bodyPr>
          <a:lstStyle/>
          <a:p>
            <a:r>
              <a:rPr lang="sv-SE" sz="1800" b="0" i="0" u="none" strike="noStrike" baseline="0" dirty="0">
                <a:solidFill>
                  <a:srgbClr val="FFFFFF"/>
                </a:solidFill>
                <a:latin typeface="Calibri" panose="020F0502020204030204" pitchFamily="34" charset="0"/>
              </a:rPr>
              <a:t>smitta</a:t>
            </a:r>
            <a:endParaRPr lang="sv-SE" dirty="0"/>
          </a:p>
        </p:txBody>
      </p:sp>
      <p:sp>
        <p:nvSpPr>
          <p:cNvPr id="18" name="textruta 17">
            <a:extLst>
              <a:ext uri="{FF2B5EF4-FFF2-40B4-BE49-F238E27FC236}">
                <a16:creationId xmlns:a16="http://schemas.microsoft.com/office/drawing/2014/main" id="{F452EE8F-2D1A-23C7-A8A5-431A71158385}"/>
              </a:ext>
            </a:extLst>
          </p:cNvPr>
          <p:cNvSpPr txBox="1"/>
          <p:nvPr/>
        </p:nvSpPr>
        <p:spPr>
          <a:xfrm>
            <a:off x="1951893" y="5137611"/>
            <a:ext cx="1612487" cy="369332"/>
          </a:xfrm>
          <a:prstGeom prst="rect">
            <a:avLst/>
          </a:prstGeom>
          <a:noFill/>
        </p:spPr>
        <p:txBody>
          <a:bodyPr wrap="square">
            <a:spAutoFit/>
          </a:bodyPr>
          <a:lstStyle/>
          <a:p>
            <a:r>
              <a:rPr lang="sv-SE" sz="1800" b="0" i="0" u="none" strike="noStrike" baseline="0" dirty="0">
                <a:solidFill>
                  <a:srgbClr val="FFFFFF"/>
                </a:solidFill>
                <a:latin typeface="Calibri" panose="020F0502020204030204" pitchFamily="34" charset="0"/>
              </a:rPr>
              <a:t>översvämning</a:t>
            </a:r>
            <a:endParaRPr lang="sv-SE" dirty="0"/>
          </a:p>
        </p:txBody>
      </p:sp>
    </p:spTree>
    <p:extLst>
      <p:ext uri="{BB962C8B-B14F-4D97-AF65-F5344CB8AC3E}">
        <p14:creationId xmlns:p14="http://schemas.microsoft.com/office/powerpoint/2010/main" val="2655399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1C126C-EA20-DDFE-9906-47CF59663642}"/>
            </a:ext>
          </a:extLst>
        </p:cNvPr>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D78DC6B-825E-E186-6ACD-0A11E1B6B5E9}"/>
              </a:ext>
            </a:extLst>
          </p:cNvPr>
          <p:cNvSpPr>
            <a:spLocks noGrp="1"/>
          </p:cNvSpPr>
          <p:nvPr>
            <p:ph idx="1"/>
          </p:nvPr>
        </p:nvSpPr>
        <p:spPr>
          <a:xfrm>
            <a:off x="759278" y="2302426"/>
            <a:ext cx="7886700" cy="1882567"/>
          </a:xfrm>
        </p:spPr>
        <p:txBody>
          <a:bodyPr>
            <a:spAutoFit/>
          </a:bodyPr>
          <a:lstStyle/>
          <a:p>
            <a:pPr marL="0" indent="0" algn="l">
              <a:buNone/>
            </a:pPr>
            <a:r>
              <a:rPr lang="sv-SE" b="1" i="0" dirty="0">
                <a:effectLst/>
              </a:rPr>
              <a:t>Myndighetens krav (MSB)</a:t>
            </a:r>
            <a:endParaRPr lang="sv-SE" b="1" dirty="0"/>
          </a:p>
          <a:p>
            <a:pPr marL="0" indent="0">
              <a:buNone/>
            </a:pPr>
            <a:r>
              <a:rPr lang="sv-SE" dirty="0"/>
              <a:t>Att vi som privatpersoner skall ha en hemberedskap som medger att vi kan klara oss själva</a:t>
            </a:r>
            <a:br>
              <a:rPr lang="sv-SE" dirty="0"/>
            </a:br>
            <a:r>
              <a:rPr lang="sv-SE" dirty="0"/>
              <a:t>(familj eller liknande) i </a:t>
            </a:r>
            <a:r>
              <a:rPr lang="sv-SE" sz="3600" b="1" dirty="0"/>
              <a:t>en vecka.</a:t>
            </a:r>
            <a:endParaRPr lang="sv-SE" b="1" dirty="0"/>
          </a:p>
        </p:txBody>
      </p:sp>
      <p:sp>
        <p:nvSpPr>
          <p:cNvPr id="6" name="Rubrik 1">
            <a:extLst>
              <a:ext uri="{FF2B5EF4-FFF2-40B4-BE49-F238E27FC236}">
                <a16:creationId xmlns:a16="http://schemas.microsoft.com/office/drawing/2014/main" id="{C2959951-D73A-7848-FBE1-F4D7D69A362F}"/>
              </a:ext>
            </a:extLst>
          </p:cNvPr>
          <p:cNvSpPr>
            <a:spLocks noGrp="1"/>
          </p:cNvSpPr>
          <p:nvPr>
            <p:ph type="title"/>
          </p:nvPr>
        </p:nvSpPr>
        <p:spPr>
          <a:xfrm>
            <a:off x="759278" y="1111576"/>
            <a:ext cx="7886700" cy="1015803"/>
          </a:xfrm>
        </p:spPr>
        <p:txBody>
          <a:bodyPr>
            <a:normAutofit/>
          </a:bodyPr>
          <a:lstStyle/>
          <a:p>
            <a:r>
              <a:rPr lang="sv-SE" sz="3200" b="1" dirty="0"/>
              <a:t>Hemberedskap!</a:t>
            </a:r>
          </a:p>
        </p:txBody>
      </p:sp>
      <p:pic>
        <p:nvPicPr>
          <p:cNvPr id="7" name="Bildobjekt 6">
            <a:extLst>
              <a:ext uri="{FF2B5EF4-FFF2-40B4-BE49-F238E27FC236}">
                <a16:creationId xmlns:a16="http://schemas.microsoft.com/office/drawing/2014/main" id="{E9447255-25D0-30A3-CEEF-2DC4868F9C9B}"/>
              </a:ext>
            </a:extLst>
          </p:cNvPr>
          <p:cNvPicPr>
            <a:picLocks noChangeAspect="1"/>
          </p:cNvPicPr>
          <p:nvPr/>
        </p:nvPicPr>
        <p:blipFill>
          <a:blip r:embed="rId2"/>
          <a:stretch>
            <a:fillRect/>
          </a:stretch>
        </p:blipFill>
        <p:spPr>
          <a:xfrm>
            <a:off x="345335" y="189119"/>
            <a:ext cx="2099286" cy="629028"/>
          </a:xfrm>
          <a:prstGeom prst="rect">
            <a:avLst/>
          </a:prstGeom>
        </p:spPr>
      </p:pic>
    </p:spTree>
    <p:extLst>
      <p:ext uri="{BB962C8B-B14F-4D97-AF65-F5344CB8AC3E}">
        <p14:creationId xmlns:p14="http://schemas.microsoft.com/office/powerpoint/2010/main" val="35495223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A7FE23-EC66-EFD5-8FEF-0544A1B45B10}"/>
            </a:ext>
          </a:extLst>
        </p:cNvPr>
        <p:cNvGrpSpPr/>
        <p:nvPr/>
      </p:nvGrpSpPr>
      <p:grpSpPr>
        <a:xfrm>
          <a:off x="0" y="0"/>
          <a:ext cx="0" cy="0"/>
          <a:chOff x="0" y="0"/>
          <a:chExt cx="0" cy="0"/>
        </a:xfrm>
      </p:grpSpPr>
      <p:pic>
        <p:nvPicPr>
          <p:cNvPr id="4" name="Bildobjekt 3">
            <a:extLst>
              <a:ext uri="{FF2B5EF4-FFF2-40B4-BE49-F238E27FC236}">
                <a16:creationId xmlns:a16="http://schemas.microsoft.com/office/drawing/2014/main" id="{F6504607-B333-68E7-33D5-F12106C58F19}"/>
              </a:ext>
            </a:extLst>
          </p:cNvPr>
          <p:cNvPicPr>
            <a:picLocks noChangeAspect="1"/>
          </p:cNvPicPr>
          <p:nvPr/>
        </p:nvPicPr>
        <p:blipFill>
          <a:blip r:embed="rId2"/>
          <a:stretch>
            <a:fillRect/>
          </a:stretch>
        </p:blipFill>
        <p:spPr>
          <a:xfrm>
            <a:off x="524222" y="515863"/>
            <a:ext cx="3374265" cy="1011677"/>
          </a:xfrm>
          <a:prstGeom prst="rect">
            <a:avLst/>
          </a:prstGeom>
        </p:spPr>
      </p:pic>
      <p:pic>
        <p:nvPicPr>
          <p:cNvPr id="3" name="Bildobjekt 2">
            <a:extLst>
              <a:ext uri="{FF2B5EF4-FFF2-40B4-BE49-F238E27FC236}">
                <a16:creationId xmlns:a16="http://schemas.microsoft.com/office/drawing/2014/main" id="{FC0A6E74-7A52-0FA5-40DB-37B5BB05133B}"/>
              </a:ext>
            </a:extLst>
          </p:cNvPr>
          <p:cNvPicPr>
            <a:picLocks noChangeAspect="1"/>
          </p:cNvPicPr>
          <p:nvPr/>
        </p:nvPicPr>
        <p:blipFill>
          <a:blip r:embed="rId3"/>
          <a:stretch>
            <a:fillRect/>
          </a:stretch>
        </p:blipFill>
        <p:spPr>
          <a:xfrm>
            <a:off x="861042" y="1690825"/>
            <a:ext cx="7421916" cy="4951892"/>
          </a:xfrm>
          <a:prstGeom prst="rect">
            <a:avLst/>
          </a:prstGeom>
        </p:spPr>
      </p:pic>
      <p:sp>
        <p:nvSpPr>
          <p:cNvPr id="6" name="textruta 5">
            <a:extLst>
              <a:ext uri="{FF2B5EF4-FFF2-40B4-BE49-F238E27FC236}">
                <a16:creationId xmlns:a16="http://schemas.microsoft.com/office/drawing/2014/main" id="{AED75071-EF9E-227A-1A5D-3B1B033FA0CE}"/>
              </a:ext>
            </a:extLst>
          </p:cNvPr>
          <p:cNvSpPr txBox="1"/>
          <p:nvPr/>
        </p:nvSpPr>
        <p:spPr>
          <a:xfrm>
            <a:off x="1132114" y="3107009"/>
            <a:ext cx="3058886" cy="3139321"/>
          </a:xfrm>
          <a:prstGeom prst="rect">
            <a:avLst/>
          </a:prstGeom>
          <a:noFill/>
        </p:spPr>
        <p:txBody>
          <a:bodyPr wrap="square">
            <a:spAutoFit/>
          </a:bodyPr>
          <a:lstStyle/>
          <a:p>
            <a:r>
              <a:rPr lang="sv-SE" sz="1800" b="0" i="0" u="none" strike="noStrike" baseline="0" dirty="0">
                <a:solidFill>
                  <a:srgbClr val="FFFFFF"/>
                </a:solidFill>
                <a:latin typeface="Calibri" panose="020F0502020204030204" pitchFamily="34" charset="0"/>
              </a:rPr>
              <a:t>Det offentliga har ansvar för att bland annat el-och telekommunikationer, vattenförsörjning, transporter och sjukvård fungerar. </a:t>
            </a:r>
          </a:p>
          <a:p>
            <a:endParaRPr lang="sv-SE" sz="1800" b="0" i="0" u="none" strike="noStrike" baseline="0" dirty="0">
              <a:solidFill>
                <a:srgbClr val="FFFFFF"/>
              </a:solidFill>
              <a:latin typeface="Calibri" panose="020F0502020204030204" pitchFamily="34" charset="0"/>
            </a:endParaRPr>
          </a:p>
          <a:p>
            <a:r>
              <a:rPr lang="sv-SE" sz="1800" b="0" i="0" u="none" strike="noStrike" baseline="0" dirty="0">
                <a:solidFill>
                  <a:srgbClr val="FFFFFF"/>
                </a:solidFill>
                <a:latin typeface="Calibri" panose="020F0502020204030204" pitchFamily="34" charset="0"/>
              </a:rPr>
              <a:t>Enligt lag är kommuner och landsting skyldiga att förbereda sig och ha en plan för hur extraordinära händelser ska hanteras.</a:t>
            </a:r>
            <a:endParaRPr lang="sv-SE" dirty="0"/>
          </a:p>
        </p:txBody>
      </p:sp>
      <p:sp>
        <p:nvSpPr>
          <p:cNvPr id="11" name="textruta 10">
            <a:extLst>
              <a:ext uri="{FF2B5EF4-FFF2-40B4-BE49-F238E27FC236}">
                <a16:creationId xmlns:a16="http://schemas.microsoft.com/office/drawing/2014/main" id="{83FEF1F1-DBCA-CFA9-93E3-8D17655FE4D0}"/>
              </a:ext>
            </a:extLst>
          </p:cNvPr>
          <p:cNvSpPr txBox="1"/>
          <p:nvPr/>
        </p:nvSpPr>
        <p:spPr>
          <a:xfrm>
            <a:off x="1273628" y="2214251"/>
            <a:ext cx="3298371" cy="461665"/>
          </a:xfrm>
          <a:prstGeom prst="rect">
            <a:avLst/>
          </a:prstGeom>
          <a:noFill/>
        </p:spPr>
        <p:txBody>
          <a:bodyPr wrap="square">
            <a:spAutoFit/>
          </a:bodyPr>
          <a:lstStyle/>
          <a:p>
            <a:r>
              <a:rPr lang="sv-SE" sz="2400" b="0" i="0" u="none" strike="noStrike" baseline="0" dirty="0">
                <a:solidFill>
                  <a:srgbClr val="FFFFFF"/>
                </a:solidFill>
                <a:latin typeface="Calibri" panose="020F0502020204030204" pitchFamily="34" charset="0"/>
              </a:rPr>
              <a:t>Det offentligas ansvar</a:t>
            </a:r>
            <a:endParaRPr lang="sv-SE" sz="2400" dirty="0"/>
          </a:p>
        </p:txBody>
      </p:sp>
    </p:spTree>
    <p:extLst>
      <p:ext uri="{BB962C8B-B14F-4D97-AF65-F5344CB8AC3E}">
        <p14:creationId xmlns:p14="http://schemas.microsoft.com/office/powerpoint/2010/main" val="14227523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5B1E5D-8ED6-CFA3-122C-24EB28D1DF44}"/>
            </a:ext>
          </a:extLst>
        </p:cNvPr>
        <p:cNvGrpSpPr/>
        <p:nvPr/>
      </p:nvGrpSpPr>
      <p:grpSpPr>
        <a:xfrm>
          <a:off x="0" y="0"/>
          <a:ext cx="0" cy="0"/>
          <a:chOff x="0" y="0"/>
          <a:chExt cx="0" cy="0"/>
        </a:xfrm>
      </p:grpSpPr>
      <p:pic>
        <p:nvPicPr>
          <p:cNvPr id="4" name="Bildobjekt 3">
            <a:extLst>
              <a:ext uri="{FF2B5EF4-FFF2-40B4-BE49-F238E27FC236}">
                <a16:creationId xmlns:a16="http://schemas.microsoft.com/office/drawing/2014/main" id="{1C75C5CC-D4E3-E6B2-47CD-E2FC11380571}"/>
              </a:ext>
            </a:extLst>
          </p:cNvPr>
          <p:cNvPicPr>
            <a:picLocks noChangeAspect="1"/>
          </p:cNvPicPr>
          <p:nvPr/>
        </p:nvPicPr>
        <p:blipFill>
          <a:blip r:embed="rId2"/>
          <a:stretch>
            <a:fillRect/>
          </a:stretch>
        </p:blipFill>
        <p:spPr>
          <a:xfrm>
            <a:off x="524222" y="515863"/>
            <a:ext cx="3374265" cy="1011677"/>
          </a:xfrm>
          <a:prstGeom prst="rect">
            <a:avLst/>
          </a:prstGeom>
        </p:spPr>
      </p:pic>
      <p:sp>
        <p:nvSpPr>
          <p:cNvPr id="6" name="textruta 5">
            <a:extLst>
              <a:ext uri="{FF2B5EF4-FFF2-40B4-BE49-F238E27FC236}">
                <a16:creationId xmlns:a16="http://schemas.microsoft.com/office/drawing/2014/main" id="{CF20731F-188F-B5BD-5C2A-A6EB14537B41}"/>
              </a:ext>
            </a:extLst>
          </p:cNvPr>
          <p:cNvSpPr txBox="1"/>
          <p:nvPr/>
        </p:nvSpPr>
        <p:spPr>
          <a:xfrm>
            <a:off x="1132114" y="3107009"/>
            <a:ext cx="3058886" cy="3139321"/>
          </a:xfrm>
          <a:prstGeom prst="rect">
            <a:avLst/>
          </a:prstGeom>
          <a:noFill/>
        </p:spPr>
        <p:txBody>
          <a:bodyPr wrap="square">
            <a:spAutoFit/>
          </a:bodyPr>
          <a:lstStyle/>
          <a:p>
            <a:r>
              <a:rPr lang="sv-SE" sz="1800" b="0" i="0" u="none" strike="noStrike" baseline="0" dirty="0">
                <a:solidFill>
                  <a:srgbClr val="FFFFFF"/>
                </a:solidFill>
                <a:latin typeface="Calibri" panose="020F0502020204030204" pitchFamily="34" charset="0"/>
              </a:rPr>
              <a:t>Det offentliga har ansvar för att bland annat el-och telekommunikationer, vattenförsörjning, transporter och sjukvård fungerar. </a:t>
            </a:r>
          </a:p>
          <a:p>
            <a:endParaRPr lang="sv-SE" sz="1800" b="0" i="0" u="none" strike="noStrike" baseline="0" dirty="0">
              <a:solidFill>
                <a:srgbClr val="FFFFFF"/>
              </a:solidFill>
              <a:latin typeface="Calibri" panose="020F0502020204030204" pitchFamily="34" charset="0"/>
            </a:endParaRPr>
          </a:p>
          <a:p>
            <a:r>
              <a:rPr lang="sv-SE" sz="1800" b="0" i="0" u="none" strike="noStrike" baseline="0" dirty="0">
                <a:solidFill>
                  <a:srgbClr val="FFFFFF"/>
                </a:solidFill>
                <a:latin typeface="Calibri" panose="020F0502020204030204" pitchFamily="34" charset="0"/>
              </a:rPr>
              <a:t>Enligt lag är kommuner och landsting skyldiga att förbereda sig och ha en plan för hur extraordinära händelser ska hanteras.</a:t>
            </a:r>
            <a:endParaRPr lang="sv-SE" dirty="0"/>
          </a:p>
        </p:txBody>
      </p:sp>
      <p:sp>
        <p:nvSpPr>
          <p:cNvPr id="11" name="textruta 10">
            <a:extLst>
              <a:ext uri="{FF2B5EF4-FFF2-40B4-BE49-F238E27FC236}">
                <a16:creationId xmlns:a16="http://schemas.microsoft.com/office/drawing/2014/main" id="{E060ACE9-CC0A-67E8-6FA9-7516094994F4}"/>
              </a:ext>
            </a:extLst>
          </p:cNvPr>
          <p:cNvSpPr txBox="1"/>
          <p:nvPr/>
        </p:nvSpPr>
        <p:spPr>
          <a:xfrm>
            <a:off x="1273628" y="2214251"/>
            <a:ext cx="3298371" cy="461665"/>
          </a:xfrm>
          <a:prstGeom prst="rect">
            <a:avLst/>
          </a:prstGeom>
          <a:noFill/>
        </p:spPr>
        <p:txBody>
          <a:bodyPr wrap="square">
            <a:spAutoFit/>
          </a:bodyPr>
          <a:lstStyle/>
          <a:p>
            <a:r>
              <a:rPr lang="sv-SE" sz="2400" b="0" i="0" u="none" strike="noStrike" baseline="0" dirty="0">
                <a:solidFill>
                  <a:srgbClr val="FFFFFF"/>
                </a:solidFill>
                <a:latin typeface="Calibri" panose="020F0502020204030204" pitchFamily="34" charset="0"/>
              </a:rPr>
              <a:t>Det offentligas ansvar</a:t>
            </a:r>
            <a:endParaRPr lang="sv-SE" sz="2400" dirty="0"/>
          </a:p>
        </p:txBody>
      </p:sp>
      <p:pic>
        <p:nvPicPr>
          <p:cNvPr id="5" name="Bildobjekt 4">
            <a:extLst>
              <a:ext uri="{FF2B5EF4-FFF2-40B4-BE49-F238E27FC236}">
                <a16:creationId xmlns:a16="http://schemas.microsoft.com/office/drawing/2014/main" id="{F28FB20F-F6EB-00EB-B5CE-97D06E3923CD}"/>
              </a:ext>
            </a:extLst>
          </p:cNvPr>
          <p:cNvPicPr>
            <a:picLocks noChangeAspect="1"/>
          </p:cNvPicPr>
          <p:nvPr/>
        </p:nvPicPr>
        <p:blipFill>
          <a:blip r:embed="rId3"/>
          <a:stretch>
            <a:fillRect/>
          </a:stretch>
        </p:blipFill>
        <p:spPr>
          <a:xfrm>
            <a:off x="1467809" y="1856769"/>
            <a:ext cx="6970386" cy="4650632"/>
          </a:xfrm>
          <a:prstGeom prst="rect">
            <a:avLst/>
          </a:prstGeom>
        </p:spPr>
      </p:pic>
      <p:sp>
        <p:nvSpPr>
          <p:cNvPr id="8" name="textruta 7">
            <a:extLst>
              <a:ext uri="{FF2B5EF4-FFF2-40B4-BE49-F238E27FC236}">
                <a16:creationId xmlns:a16="http://schemas.microsoft.com/office/drawing/2014/main" id="{9F7E9F20-1885-0A7B-D4A8-9C436C10FD39}"/>
              </a:ext>
            </a:extLst>
          </p:cNvPr>
          <p:cNvSpPr txBox="1"/>
          <p:nvPr/>
        </p:nvSpPr>
        <p:spPr>
          <a:xfrm>
            <a:off x="1788523" y="3858175"/>
            <a:ext cx="3058886" cy="2031325"/>
          </a:xfrm>
          <a:prstGeom prst="rect">
            <a:avLst/>
          </a:prstGeom>
          <a:noFill/>
        </p:spPr>
        <p:txBody>
          <a:bodyPr wrap="square">
            <a:spAutoFit/>
          </a:bodyPr>
          <a:lstStyle/>
          <a:p>
            <a:r>
              <a:rPr lang="sv-SE" sz="1800" b="0" i="0" u="none" strike="noStrike" baseline="0" dirty="0">
                <a:solidFill>
                  <a:srgbClr val="FFFFFF"/>
                </a:solidFill>
                <a:latin typeface="Calibri" panose="020F0502020204030204" pitchFamily="34" charset="0"/>
              </a:rPr>
              <a:t>Var förberedd</a:t>
            </a:r>
            <a:br>
              <a:rPr lang="sv-SE" dirty="0">
                <a:solidFill>
                  <a:srgbClr val="FFFFFF"/>
                </a:solidFill>
                <a:latin typeface="Calibri" panose="020F0502020204030204" pitchFamily="34" charset="0"/>
              </a:rPr>
            </a:br>
            <a:endParaRPr lang="sv-SE" sz="1800" b="0" i="0" u="none" strike="noStrike" baseline="0" dirty="0">
              <a:solidFill>
                <a:srgbClr val="FFFFFF"/>
              </a:solidFill>
              <a:latin typeface="Calibri" panose="020F0502020204030204" pitchFamily="34" charset="0"/>
            </a:endParaRPr>
          </a:p>
          <a:p>
            <a:r>
              <a:rPr lang="sv-SE" sz="1800" b="0" i="0" u="none" strike="noStrike" baseline="0" dirty="0">
                <a:solidFill>
                  <a:srgbClr val="FFFFFF"/>
                </a:solidFill>
                <a:latin typeface="Calibri" panose="020F0502020204030204" pitchFamily="34" charset="0"/>
              </a:rPr>
              <a:t>Klarar du dig själv –så gör det</a:t>
            </a:r>
            <a:br>
              <a:rPr lang="sv-SE" sz="1800" b="0" i="0" u="none" strike="noStrike" baseline="0" dirty="0">
                <a:solidFill>
                  <a:srgbClr val="FFFFFF"/>
                </a:solidFill>
                <a:latin typeface="Calibri" panose="020F0502020204030204" pitchFamily="34" charset="0"/>
              </a:rPr>
            </a:br>
            <a:endParaRPr lang="sv-SE" sz="1800" b="0" i="0" u="none" strike="noStrike" baseline="0" dirty="0">
              <a:solidFill>
                <a:srgbClr val="FFFFFF"/>
              </a:solidFill>
              <a:latin typeface="Calibri" panose="020F0502020204030204" pitchFamily="34" charset="0"/>
            </a:endParaRPr>
          </a:p>
          <a:p>
            <a:r>
              <a:rPr lang="sv-SE" sz="1800" b="0" i="0" u="none" strike="noStrike" baseline="0" dirty="0">
                <a:solidFill>
                  <a:srgbClr val="FFFFFF"/>
                </a:solidFill>
                <a:latin typeface="Calibri" panose="020F0502020204030204" pitchFamily="34" charset="0"/>
              </a:rPr>
              <a:t>Håll dig informerad</a:t>
            </a:r>
            <a:br>
              <a:rPr lang="sv-SE" sz="1800" b="0" i="0" u="none" strike="noStrike" baseline="0" dirty="0">
                <a:solidFill>
                  <a:srgbClr val="FFFFFF"/>
                </a:solidFill>
                <a:latin typeface="Calibri" panose="020F0502020204030204" pitchFamily="34" charset="0"/>
              </a:rPr>
            </a:br>
            <a:endParaRPr lang="sv-SE" sz="1800" b="0" i="0" u="none" strike="noStrike" baseline="0" dirty="0">
              <a:solidFill>
                <a:srgbClr val="FFFFFF"/>
              </a:solidFill>
              <a:latin typeface="Calibri" panose="020F0502020204030204" pitchFamily="34" charset="0"/>
            </a:endParaRPr>
          </a:p>
          <a:p>
            <a:r>
              <a:rPr lang="sv-SE" sz="1800" b="0" i="0" u="none" strike="noStrike" baseline="0" dirty="0">
                <a:solidFill>
                  <a:srgbClr val="FFFFFF"/>
                </a:solidFill>
                <a:latin typeface="Calibri" panose="020F0502020204030204" pitchFamily="34" charset="0"/>
              </a:rPr>
              <a:t>Tillgodose grundbehoven</a:t>
            </a:r>
            <a:endParaRPr lang="sv-SE" dirty="0"/>
          </a:p>
        </p:txBody>
      </p:sp>
      <p:sp>
        <p:nvSpPr>
          <p:cNvPr id="12" name="textruta 11">
            <a:extLst>
              <a:ext uri="{FF2B5EF4-FFF2-40B4-BE49-F238E27FC236}">
                <a16:creationId xmlns:a16="http://schemas.microsoft.com/office/drawing/2014/main" id="{BA67457F-6B26-7096-22EA-3C5BE520C575}"/>
              </a:ext>
            </a:extLst>
          </p:cNvPr>
          <p:cNvSpPr txBox="1"/>
          <p:nvPr/>
        </p:nvSpPr>
        <p:spPr>
          <a:xfrm>
            <a:off x="1859279" y="2476606"/>
            <a:ext cx="2712719" cy="523220"/>
          </a:xfrm>
          <a:prstGeom prst="rect">
            <a:avLst/>
          </a:prstGeom>
          <a:noFill/>
        </p:spPr>
        <p:txBody>
          <a:bodyPr wrap="square">
            <a:spAutoFit/>
          </a:bodyPr>
          <a:lstStyle/>
          <a:p>
            <a:r>
              <a:rPr lang="sv-SE" sz="2800" b="0" i="0" u="none" strike="noStrike" baseline="0" dirty="0">
                <a:solidFill>
                  <a:srgbClr val="FFFFFF"/>
                </a:solidFill>
                <a:latin typeface="Calibri" panose="020F0502020204030204" pitchFamily="34" charset="0"/>
              </a:rPr>
              <a:t>Ditt eget ansvar</a:t>
            </a:r>
            <a:endParaRPr lang="sv-SE" sz="2800" dirty="0"/>
          </a:p>
        </p:txBody>
      </p:sp>
    </p:spTree>
    <p:extLst>
      <p:ext uri="{BB962C8B-B14F-4D97-AF65-F5344CB8AC3E}">
        <p14:creationId xmlns:p14="http://schemas.microsoft.com/office/powerpoint/2010/main" val="1958934980"/>
      </p:ext>
    </p:extLst>
  </p:cSld>
  <p:clrMapOvr>
    <a:masterClrMapping/>
  </p:clrMapOvr>
</p:sld>
</file>

<file path=ppt/theme/theme1.xml><?xml version="1.0" encoding="utf-8"?>
<a:theme xmlns:a="http://schemas.openxmlformats.org/drawingml/2006/main" name="Office-tema">
  <a:themeElements>
    <a:clrScheme name="Office-t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4816</TotalTime>
  <Words>1595</Words>
  <Application>Microsoft Office PowerPoint</Application>
  <PresentationFormat>Bildspel på skärmen (4:3)</PresentationFormat>
  <Paragraphs>154</Paragraphs>
  <Slides>22</Slides>
  <Notes>0</Notes>
  <HiddenSlides>1</HiddenSlides>
  <MMClips>0</MMClips>
  <ScaleCrop>false</ScaleCrop>
  <HeadingPairs>
    <vt:vector size="6" baseType="variant">
      <vt:variant>
        <vt:lpstr>Använt teckensnitt</vt:lpstr>
      </vt:variant>
      <vt:variant>
        <vt:i4>7</vt:i4>
      </vt:variant>
      <vt:variant>
        <vt:lpstr>Tema</vt:lpstr>
      </vt:variant>
      <vt:variant>
        <vt:i4>1</vt:i4>
      </vt:variant>
      <vt:variant>
        <vt:lpstr>Bildrubriker</vt:lpstr>
      </vt:variant>
      <vt:variant>
        <vt:i4>22</vt:i4>
      </vt:variant>
    </vt:vector>
  </HeadingPairs>
  <TitlesOfParts>
    <vt:vector size="30" baseType="lpstr">
      <vt:lpstr>Arial</vt:lpstr>
      <vt:lpstr>Arial Narrow</vt:lpstr>
      <vt:lpstr>Calibri</vt:lpstr>
      <vt:lpstr>Calibri Light</vt:lpstr>
      <vt:lpstr>Open Sans</vt:lpstr>
      <vt:lpstr>ralewayregular</vt:lpstr>
      <vt:lpstr>Roboto</vt:lpstr>
      <vt:lpstr>Office-tema</vt:lpstr>
      <vt:lpstr>PowerPoint-presentation</vt:lpstr>
      <vt:lpstr>Civilförsvarsföreningens roll i samhället</vt:lpstr>
      <vt:lpstr>Vad gör vi?</vt:lpstr>
      <vt:lpstr>PowerPoint-presentation</vt:lpstr>
      <vt:lpstr>Hemberedskap!</vt:lpstr>
      <vt:lpstr>PowerPoint-presentation</vt:lpstr>
      <vt:lpstr>Hemberedskap!</vt:lpstr>
      <vt:lpstr>PowerPoint-presentation</vt:lpstr>
      <vt:lpstr>PowerPoint-presentation</vt:lpstr>
      <vt:lpstr>Hemberedskap, exempel.</vt:lpstr>
      <vt:lpstr>Heberedskapens 7 grundbehov </vt:lpstr>
      <vt:lpstr>Hemberedskap, grundläggande checklista</vt:lpstr>
      <vt:lpstr>Vatten</vt:lpstr>
      <vt:lpstr>Värme</vt:lpstr>
      <vt:lpstr>Mat, checklista för mat i kris</vt:lpstr>
      <vt:lpstr>Kommunikation</vt:lpstr>
      <vt:lpstr>Medicin för en månad hemma</vt:lpstr>
      <vt:lpstr>Betalningar och kontanter </vt:lpstr>
      <vt:lpstr>Betalningar och kontanter </vt:lpstr>
      <vt:lpstr>Skyddsrum</vt:lpstr>
      <vt:lpstr>Veta mera</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Lennart Gran</dc:creator>
  <cp:lastModifiedBy>Lena Vilmar</cp:lastModifiedBy>
  <cp:revision>4</cp:revision>
  <dcterms:created xsi:type="dcterms:W3CDTF">2023-08-31T09:29:15Z</dcterms:created>
  <dcterms:modified xsi:type="dcterms:W3CDTF">2025-05-16T09:37:59Z</dcterms:modified>
</cp:coreProperties>
</file>