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66" r:id="rId2"/>
    <p:sldId id="257" r:id="rId3"/>
    <p:sldId id="367" r:id="rId4"/>
    <p:sldId id="375" r:id="rId5"/>
    <p:sldId id="381" r:id="rId6"/>
    <p:sldId id="382" r:id="rId7"/>
    <p:sldId id="371" r:id="rId8"/>
    <p:sldId id="344" r:id="rId9"/>
    <p:sldId id="387" r:id="rId10"/>
    <p:sldId id="380" r:id="rId11"/>
    <p:sldId id="378" r:id="rId12"/>
    <p:sldId id="376" r:id="rId13"/>
    <p:sldId id="345" r:id="rId14"/>
    <p:sldId id="346" r:id="rId15"/>
    <p:sldId id="347" r:id="rId16"/>
    <p:sldId id="363" r:id="rId17"/>
    <p:sldId id="348" r:id="rId18"/>
    <p:sldId id="351" r:id="rId19"/>
    <p:sldId id="389" r:id="rId20"/>
    <p:sldId id="385" r:id="rId21"/>
    <p:sldId id="352" r:id="rId22"/>
    <p:sldId id="353" r:id="rId23"/>
    <p:sldId id="374" r:id="rId24"/>
    <p:sldId id="386" r:id="rId25"/>
    <p:sldId id="383" r:id="rId26"/>
    <p:sldId id="384" r:id="rId27"/>
    <p:sldId id="388" r:id="rId28"/>
    <p:sldId id="354" r:id="rId29"/>
    <p:sldId id="355" r:id="rId30"/>
    <p:sldId id="356" r:id="rId31"/>
    <p:sldId id="308" r:id="rId32"/>
    <p:sldId id="390" r:id="rId33"/>
    <p:sldId id="377" r:id="rId34"/>
    <p:sldId id="391" r:id="rId35"/>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14">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4F7"/>
    <a:srgbClr val="E75113"/>
    <a:srgbClr val="008FCB"/>
    <a:srgbClr val="EB6909"/>
    <a:srgbClr val="219B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21" autoAdjust="0"/>
  </p:normalViewPr>
  <p:slideViewPr>
    <p:cSldViewPr snapToGrid="0" snapToObjects="1">
      <p:cViewPr>
        <p:scale>
          <a:sx n="123" d="100"/>
          <a:sy n="123" d="100"/>
        </p:scale>
        <p:origin x="-2672" y="-328"/>
      </p:cViewPr>
      <p:guideLst>
        <p:guide orient="horz" pos="2160"/>
        <p:guide orient="horz" pos="1014"/>
        <p:guide pos="2880"/>
      </p:guideLst>
    </p:cSldViewPr>
  </p:slideViewPr>
  <p:notesTextViewPr>
    <p:cViewPr>
      <p:scale>
        <a:sx n="100" d="100"/>
        <a:sy n="100" d="100"/>
      </p:scale>
      <p:origin x="0" y="0"/>
    </p:cViewPr>
  </p:notesTextViewPr>
  <p:notesViewPr>
    <p:cSldViewPr snapToGrid="0" snapToObjects="1">
      <p:cViewPr varScale="1">
        <p:scale>
          <a:sx n="101" d="100"/>
          <a:sy n="101" d="100"/>
        </p:scale>
        <p:origin x="-524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149BF9-6AA7-1A4D-94A6-01CEE272B373}" type="datetimeFigureOut">
              <a:rPr lang="sv-SE" smtClean="0"/>
              <a:t>19-11-20</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F52581-4BC3-BC41-A56C-1FB1B9B35A32}" type="slidenum">
              <a:rPr lang="sv-SE" smtClean="0"/>
              <a:t>‹Nr.›</a:t>
            </a:fld>
            <a:endParaRPr lang="sv-SE"/>
          </a:p>
        </p:txBody>
      </p:sp>
    </p:spTree>
    <p:extLst>
      <p:ext uri="{BB962C8B-B14F-4D97-AF65-F5344CB8AC3E}">
        <p14:creationId xmlns:p14="http://schemas.microsoft.com/office/powerpoint/2010/main" val="3241427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2154E-6706-1242-B5E1-43A53DF99EE7}" type="datetimeFigureOut">
              <a:rPr lang="sv-SE" smtClean="0"/>
              <a:t>19-11-20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E164D-EE8D-B448-BE8E-A1520703B60E}" type="slidenum">
              <a:rPr lang="sv-SE" smtClean="0"/>
              <a:t>‹Nr.›</a:t>
            </a:fld>
            <a:endParaRPr lang="sv-SE"/>
          </a:p>
        </p:txBody>
      </p:sp>
    </p:spTree>
    <p:extLst>
      <p:ext uri="{BB962C8B-B14F-4D97-AF65-F5344CB8AC3E}">
        <p14:creationId xmlns:p14="http://schemas.microsoft.com/office/powerpoint/2010/main" val="41355919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4B0E164D-EE8D-B448-BE8E-A1520703B60E}" type="slidenum">
              <a:rPr lang="sv-SE" smtClean="0"/>
              <a:t>1</a:t>
            </a:fld>
            <a:endParaRPr lang="sv-SE" dirty="0"/>
          </a:p>
        </p:txBody>
      </p:sp>
    </p:spTree>
    <p:extLst>
      <p:ext uri="{BB962C8B-B14F-4D97-AF65-F5344CB8AC3E}">
        <p14:creationId xmlns:p14="http://schemas.microsoft.com/office/powerpoint/2010/main" val="2324413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10</a:t>
            </a:fld>
            <a:endParaRPr lang="sv-SE"/>
          </a:p>
        </p:txBody>
      </p:sp>
    </p:spTree>
    <p:extLst>
      <p:ext uri="{BB962C8B-B14F-4D97-AF65-F5344CB8AC3E}">
        <p14:creationId xmlns:p14="http://schemas.microsoft.com/office/powerpoint/2010/main" val="1312796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Digitaliseringen har inneburit </a:t>
            </a:r>
            <a:r>
              <a:rPr lang="sv-SE" b="1" dirty="0" smtClean="0"/>
              <a:t>genomgripande förändringar i alla delar av samhället</a:t>
            </a:r>
            <a:r>
              <a:rPr lang="sv-SE" dirty="0" smtClean="0"/>
              <a:t>. Utvecklingen har gått </a:t>
            </a:r>
            <a:r>
              <a:rPr lang="sv-SE" b="1" dirty="0" smtClean="0"/>
              <a:t>mkt fort</a:t>
            </a:r>
            <a:r>
              <a:rPr lang="sv-SE" dirty="0" smtClean="0"/>
              <a:t>. För Sverige kommer en fortsatt digitalisering vara avgörande för att vi ska vara </a:t>
            </a:r>
            <a:r>
              <a:rPr lang="sv-SE" b="1" dirty="0" smtClean="0"/>
              <a:t>konkurrenskraftiga</a:t>
            </a:r>
            <a:r>
              <a:rPr lang="sv-SE" dirty="0" smtClean="0"/>
              <a:t> på världsmarknaden och för att vi ska kunna fortsätta ha höga </a:t>
            </a:r>
            <a:r>
              <a:rPr lang="sv-SE" b="1" dirty="0" smtClean="0"/>
              <a:t>välfärdsambitioner</a:t>
            </a:r>
            <a:r>
              <a:rPr lang="sv-SE" dirty="0" smtClean="0"/>
              <a:t>.</a:t>
            </a:r>
            <a:r>
              <a:rPr lang="sv-SE" baseline="0" dirty="0" smtClean="0"/>
              <a:t> </a:t>
            </a:r>
            <a:r>
              <a:rPr lang="sv-SE" dirty="0" smtClean="0"/>
              <a:t>Digitaliseringen har gjort att </a:t>
            </a:r>
            <a:r>
              <a:rPr lang="sv-SE" b="1" dirty="0" smtClean="0"/>
              <a:t>vardagen</a:t>
            </a:r>
            <a:r>
              <a:rPr lang="sv-SE" dirty="0" smtClean="0"/>
              <a:t> för enskilda, företag och det offentliga på en mängd sätt blivit </a:t>
            </a:r>
            <a:r>
              <a:rPr lang="sv-SE" b="1" dirty="0" smtClean="0"/>
              <a:t>enklare</a:t>
            </a:r>
            <a:r>
              <a:rPr lang="sv-SE" dirty="0" smtClean="0"/>
              <a:t>, effektivare och smidigare.</a:t>
            </a:r>
            <a:r>
              <a:rPr lang="sv-SE" baseline="0" dirty="0" smtClean="0"/>
              <a:t> </a:t>
            </a:r>
            <a:r>
              <a:rPr lang="sv-SE" dirty="0" smtClean="0"/>
              <a:t>Men utvecklingen är </a:t>
            </a:r>
            <a:r>
              <a:rPr lang="sv-SE" b="1" dirty="0" smtClean="0"/>
              <a:t>inte problemfri</a:t>
            </a:r>
            <a:r>
              <a:rPr lang="sv-SE" dirty="0" smtClean="0"/>
              <a:t>, en del människor har </a:t>
            </a:r>
            <a:r>
              <a:rPr lang="sv-SE" b="1" dirty="0" smtClean="0"/>
              <a:t>hamnat vid sidan av eller helt utanför </a:t>
            </a:r>
            <a:r>
              <a:rPr lang="sv-SE" dirty="0" smtClean="0"/>
              <a:t>det digitala samhället.</a:t>
            </a:r>
          </a:p>
          <a:p>
            <a:endParaRPr lang="sv-SE" dirty="0" smtClean="0"/>
          </a:p>
        </p:txBody>
      </p:sp>
      <p:sp>
        <p:nvSpPr>
          <p:cNvPr id="4" name="Platshållare för bildnummer 3"/>
          <p:cNvSpPr>
            <a:spLocks noGrp="1"/>
          </p:cNvSpPr>
          <p:nvPr>
            <p:ph type="sldNum" sz="quarter" idx="10"/>
          </p:nvPr>
        </p:nvSpPr>
        <p:spPr/>
        <p:txBody>
          <a:bodyPr/>
          <a:lstStyle/>
          <a:p>
            <a:fld id="{4B0E164D-EE8D-B448-BE8E-A1520703B60E}" type="slidenum">
              <a:rPr lang="sv-SE" smtClean="0"/>
              <a:t>13</a:t>
            </a:fld>
            <a:endParaRPr lang="sv-SE"/>
          </a:p>
        </p:txBody>
      </p:sp>
    </p:spTree>
    <p:extLst>
      <p:ext uri="{BB962C8B-B14F-4D97-AF65-F5344CB8AC3E}">
        <p14:creationId xmlns:p14="http://schemas.microsoft.com/office/powerpoint/2010/main" val="251113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Vi har genom</a:t>
            </a:r>
            <a:r>
              <a:rPr lang="sv-SE" baseline="0" dirty="0" smtClean="0"/>
              <a:t> kontakt med medlemmar fått </a:t>
            </a:r>
            <a:r>
              <a:rPr lang="sv-SE" b="1" baseline="0" dirty="0" smtClean="0"/>
              <a:t>signaler</a:t>
            </a:r>
            <a:r>
              <a:rPr lang="sv-SE" baseline="0" dirty="0" smtClean="0"/>
              <a:t> om att digitaliseringen medför både möjligheter och hinder, sådana kan handla om att kontanter inte tas emot, SJ:s avgift på biljetter som är icke-digitala, Skatteverket hänvisar till ”Mina sidor”, parkeringsavgifter ska betalas i </a:t>
            </a:r>
            <a:r>
              <a:rPr lang="sv-SE" baseline="0" dirty="0" err="1" smtClean="0"/>
              <a:t>app</a:t>
            </a:r>
            <a:r>
              <a:rPr lang="sv-SE" baseline="0" dirty="0" smtClean="0"/>
              <a:t> eller med kort osv.</a:t>
            </a:r>
            <a:endParaRPr lang="sv-SE" dirty="0" smtClean="0"/>
          </a:p>
          <a:p>
            <a:r>
              <a:rPr lang="sv-SE" dirty="0" smtClean="0"/>
              <a:t>Samhället</a:t>
            </a:r>
            <a:r>
              <a:rPr lang="sv-SE" baseline="0" dirty="0" smtClean="0"/>
              <a:t> (</a:t>
            </a:r>
            <a:r>
              <a:rPr lang="sv-SE" dirty="0" smtClean="0"/>
              <a:t>offentliga,</a:t>
            </a:r>
            <a:r>
              <a:rPr lang="sv-SE" baseline="0" dirty="0" smtClean="0"/>
              <a:t> </a:t>
            </a:r>
            <a:r>
              <a:rPr lang="sv-SE" dirty="0" smtClean="0"/>
              <a:t>privata och civilsamhället) </a:t>
            </a:r>
            <a:r>
              <a:rPr lang="sv-SE" b="1" dirty="0" smtClean="0"/>
              <a:t>driver på </a:t>
            </a:r>
            <a:r>
              <a:rPr lang="sv-SE" dirty="0" smtClean="0"/>
              <a:t>den digitala utvecklingen utan att alltid ta någon större hänsyn till de medborgare som hamnar utanför. </a:t>
            </a:r>
            <a:r>
              <a:rPr lang="sv-SE" b="1" dirty="0" smtClean="0"/>
              <a:t>Traditionella lösningar försvinner </a:t>
            </a:r>
            <a:r>
              <a:rPr lang="sv-SE" dirty="0" smtClean="0"/>
              <a:t>samtidigt som </a:t>
            </a:r>
            <a:r>
              <a:rPr lang="sv-SE" b="1" dirty="0" smtClean="0"/>
              <a:t>digital kompetens i regel krävs </a:t>
            </a:r>
            <a:r>
              <a:rPr lang="sv-SE" dirty="0" smtClean="0"/>
              <a:t>inom alla delar av samhället idag. </a:t>
            </a:r>
          </a:p>
          <a:p>
            <a:r>
              <a:rPr lang="sv-SE" dirty="0" smtClean="0"/>
              <a:t>Vi vill </a:t>
            </a:r>
            <a:r>
              <a:rPr lang="sv-SE" b="1" dirty="0" smtClean="0"/>
              <a:t>uppmärksamma de hundratusentals seniorer </a:t>
            </a:r>
            <a:r>
              <a:rPr lang="sv-SE" dirty="0" smtClean="0"/>
              <a:t>som varken kan, vill eller har ekonomiska möjligheter att vara delaktiga i den digitala världen</a:t>
            </a:r>
            <a:r>
              <a:rPr lang="sv-SE" baseline="0" dirty="0" smtClean="0"/>
              <a:t> idag. Vi vill kunna </a:t>
            </a:r>
            <a:r>
              <a:rPr lang="sv-SE" b="1" baseline="0" dirty="0" smtClean="0"/>
              <a:t>bidra till ökad digital inkludering, </a:t>
            </a:r>
            <a:r>
              <a:rPr lang="sv-SE" baseline="0" dirty="0" smtClean="0"/>
              <a:t>peka på både </a:t>
            </a:r>
            <a:r>
              <a:rPr lang="sv-SE" b="1" baseline="0" dirty="0" smtClean="0"/>
              <a:t>risker och möjligheter </a:t>
            </a:r>
            <a:r>
              <a:rPr lang="sv-SE" baseline="0" dirty="0" smtClean="0"/>
              <a:t>med dagens situation. </a:t>
            </a:r>
          </a:p>
          <a:p>
            <a:r>
              <a:rPr lang="sv-SE" dirty="0" smtClean="0"/>
              <a:t>Vi har genomfört en </a:t>
            </a:r>
            <a:r>
              <a:rPr lang="sv-SE" b="1" dirty="0" smtClean="0"/>
              <a:t>egen medlemsundersökning</a:t>
            </a:r>
            <a:r>
              <a:rPr lang="sv-SE" dirty="0" smtClean="0"/>
              <a:t>, per telefon, om deras inställning till det digitala samhället. Även </a:t>
            </a:r>
            <a:r>
              <a:rPr lang="sv-SE" b="1" dirty="0" smtClean="0"/>
              <a:t>Internetstiftelsen i Sveriges</a:t>
            </a:r>
            <a:r>
              <a:rPr lang="sv-SE" dirty="0" smtClean="0"/>
              <a:t> årliga undersökning om svenskarna och internet har varit viktig. Vår egen undersökning har genomförts för att komplettera och </a:t>
            </a:r>
            <a:r>
              <a:rPr lang="sv-SE" b="1" dirty="0" smtClean="0"/>
              <a:t>fördjupa</a:t>
            </a:r>
            <a:r>
              <a:rPr lang="sv-SE" dirty="0" smtClean="0"/>
              <a:t> denna kunskap och därmed ge en bredare förståelse för hur Sveriges seniorer förhåller sig till dagens moderna teknik. </a:t>
            </a:r>
            <a:br>
              <a:rPr lang="sv-SE" dirty="0" smtClean="0"/>
            </a:br>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14</a:t>
            </a:fld>
            <a:endParaRPr lang="sv-SE"/>
          </a:p>
        </p:txBody>
      </p:sp>
    </p:spTree>
    <p:extLst>
      <p:ext uri="{BB962C8B-B14F-4D97-AF65-F5344CB8AC3E}">
        <p14:creationId xmlns:p14="http://schemas.microsoft.com/office/powerpoint/2010/main" val="1477639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Internetstiftelsens fråga</a:t>
            </a:r>
            <a:r>
              <a:rPr lang="sv-SE" b="1" baseline="0" dirty="0" smtClean="0"/>
              <a:t> </a:t>
            </a:r>
            <a:r>
              <a:rPr lang="sv-SE" baseline="0" dirty="0" smtClean="0"/>
              <a:t>om </a:t>
            </a:r>
            <a:r>
              <a:rPr lang="sv-SE" dirty="0" smtClean="0"/>
              <a:t>känna sig delaktig i det digitala samhället: svarar </a:t>
            </a:r>
            <a:r>
              <a:rPr lang="sv-SE" b="1" dirty="0" smtClean="0"/>
              <a:t>hälften</a:t>
            </a:r>
            <a:r>
              <a:rPr lang="sv-SE" dirty="0" smtClean="0"/>
              <a:t> av seniorerna att de känner sig delaktiga till en </a:t>
            </a:r>
            <a:r>
              <a:rPr lang="sv-SE" b="1" dirty="0" smtClean="0"/>
              <a:t>liten del eller inte alls</a:t>
            </a:r>
            <a:r>
              <a:rPr lang="sv-SE" dirty="0" smtClean="0"/>
              <a:t>. Det motsvarar ungefär </a:t>
            </a:r>
            <a:r>
              <a:rPr lang="sv-SE" b="1" dirty="0" smtClean="0"/>
              <a:t>1 miljon </a:t>
            </a:r>
            <a:r>
              <a:rPr lang="sv-SE" dirty="0" smtClean="0"/>
              <a:t>människor.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smtClean="0"/>
              <a:t>IIS</a:t>
            </a:r>
            <a:r>
              <a:rPr lang="sv-SE" dirty="0" smtClean="0"/>
              <a:t>: Bland de internetanvändande seniorerna är användningen något </a:t>
            </a:r>
            <a:r>
              <a:rPr lang="sv-SE" b="1" dirty="0" smtClean="0"/>
              <a:t>mindre frekvent </a:t>
            </a:r>
            <a:r>
              <a:rPr lang="sv-SE" dirty="0" smtClean="0"/>
              <a:t>över en månads tid än bland befolkningen i sin helhet. Att läsa </a:t>
            </a:r>
            <a:r>
              <a:rPr lang="sv-SE" b="1" dirty="0" smtClean="0"/>
              <a:t>dagstidningar</a:t>
            </a:r>
            <a:r>
              <a:rPr lang="sv-SE" dirty="0" smtClean="0"/>
              <a:t> via internet är däremot i det närmaste jämnt fördelat bland de digitala användarna oavsett ålder. Äldre använder i högre grad </a:t>
            </a:r>
            <a:r>
              <a:rPr lang="sv-SE" b="1" dirty="0" smtClean="0"/>
              <a:t>surfplattor</a:t>
            </a:r>
            <a:r>
              <a:rPr lang="sv-SE" dirty="0" smtClean="0"/>
              <a:t> än vad yngre gör, och seniorerna förlitar sig också mer på de </a:t>
            </a:r>
            <a:r>
              <a:rPr lang="sv-SE" b="1" dirty="0" smtClean="0"/>
              <a:t>traditionella analoga </a:t>
            </a:r>
            <a:r>
              <a:rPr lang="sv-SE" dirty="0" smtClean="0"/>
              <a:t>och tryckta medierna.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I </a:t>
            </a:r>
            <a:r>
              <a:rPr lang="sv-SE" b="1" dirty="0" smtClean="0"/>
              <a:t>medlemsundersökningen</a:t>
            </a:r>
            <a:r>
              <a:rPr lang="sv-SE" dirty="0" smtClean="0"/>
              <a:t> ställdes också frågan ”</a:t>
            </a:r>
            <a:r>
              <a:rPr lang="sv-SE" b="1" dirty="0" smtClean="0"/>
              <a:t>Är det något specifikt du tycker är svårt med digitaliseringen?” med ett öppet svarsalternativ</a:t>
            </a:r>
            <a:r>
              <a:rPr lang="sv-SE" dirty="0" smtClean="0"/>
              <a:t>. Nära hälften svarar nej eller inget och ett fåtal svarar vet ej. Men </a:t>
            </a:r>
            <a:r>
              <a:rPr lang="sv-SE" b="1" dirty="0" smtClean="0"/>
              <a:t>ungefär hälften </a:t>
            </a:r>
            <a:r>
              <a:rPr lang="sv-SE" dirty="0" smtClean="0"/>
              <a:t>av de svarande medlemmarna har emellertid </a:t>
            </a:r>
            <a:r>
              <a:rPr lang="sv-SE" b="1" dirty="0" smtClean="0"/>
              <a:t>synpunkter</a:t>
            </a:r>
            <a:r>
              <a:rPr lang="sv-SE" dirty="0" smtClean="0"/>
              <a:t> på någon eller några saker de </a:t>
            </a:r>
            <a:r>
              <a:rPr lang="sv-SE" b="1" dirty="0" smtClean="0"/>
              <a:t>upplever är svåra </a:t>
            </a:r>
            <a:r>
              <a:rPr lang="sv-SE" dirty="0" smtClean="0"/>
              <a:t>med digitaliseringen, </a:t>
            </a:r>
            <a:r>
              <a:rPr lang="sv-SE" b="1" dirty="0" smtClean="0"/>
              <a:t>alltså bland de som ofta använder internet</a:t>
            </a:r>
            <a:r>
              <a:rPr lang="sv-SE" dirty="0" smtClean="0"/>
              <a:t>. Tekniken är </a:t>
            </a:r>
            <a:r>
              <a:rPr lang="sv-SE" b="1" dirty="0" smtClean="0"/>
              <a:t>krånglig</a:t>
            </a:r>
            <a:r>
              <a:rPr lang="sv-SE" dirty="0" smtClean="0"/>
              <a:t>, det kommer </a:t>
            </a:r>
            <a:r>
              <a:rPr lang="sv-SE" b="1" dirty="0" smtClean="0"/>
              <a:t>nya saker och uppdateringar </a:t>
            </a:r>
            <a:r>
              <a:rPr lang="sv-SE" dirty="0" smtClean="0"/>
              <a:t>hela tiden,</a:t>
            </a:r>
            <a:r>
              <a:rPr lang="sv-SE" baseline="0" dirty="0" smtClean="0"/>
              <a:t> </a:t>
            </a:r>
            <a:r>
              <a:rPr lang="sv-SE" dirty="0" smtClean="0"/>
              <a:t>ständigt måste lära nytt, svårt att hänga med. Detta resulterar i att många oroas av att göra fel och har svårt att hitta rätt på hemsidor, ofta i samband med bankärenden och biljettköp. En hel del anser att det behövs mer stöd, </a:t>
            </a:r>
            <a:r>
              <a:rPr lang="sv-SE" b="1" dirty="0" smtClean="0"/>
              <a:t>besvärligt med myndighetskontakter </a:t>
            </a:r>
            <a:r>
              <a:rPr lang="sv-SE" dirty="0" smtClean="0"/>
              <a:t>och att komma ihåg </a:t>
            </a:r>
            <a:r>
              <a:rPr lang="sv-SE" b="1" dirty="0" smtClean="0"/>
              <a:t>koder och lösenord </a:t>
            </a:r>
            <a:r>
              <a:rPr lang="sv-SE" dirty="0" smtClean="0"/>
              <a:t>samt svårt med nya uttryck och meddelanden på engelska. Vidare nämns att </a:t>
            </a:r>
            <a:r>
              <a:rPr lang="sv-SE" b="1" dirty="0" smtClean="0"/>
              <a:t>små skärmar och tangenter </a:t>
            </a:r>
            <a:r>
              <a:rPr lang="sv-SE" dirty="0" smtClean="0"/>
              <a:t>gör internetanvändandet knepigt, man saknar mänskliga möten. Oro för </a:t>
            </a:r>
            <a:r>
              <a:rPr lang="sv-SE" b="1" dirty="0" smtClean="0"/>
              <a:t>internetsäkerheten</a:t>
            </a:r>
            <a:r>
              <a:rPr lang="sv-SE" dirty="0" smtClean="0"/>
              <a:t>. </a:t>
            </a:r>
            <a:r>
              <a:rPr lang="sv-SE" b="1" dirty="0" smtClean="0"/>
              <a:t>Alltså,</a:t>
            </a:r>
            <a:r>
              <a:rPr lang="sv-SE" b="1" baseline="0" dirty="0" smtClean="0"/>
              <a:t> inte en entydigt positiv bild av digitaliseringen. </a:t>
            </a:r>
            <a:endParaRPr lang="sv-SE" b="1" dirty="0" smtClean="0"/>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15</a:t>
            </a:fld>
            <a:endParaRPr lang="sv-SE"/>
          </a:p>
        </p:txBody>
      </p:sp>
    </p:spTree>
    <p:extLst>
      <p:ext uri="{BB962C8B-B14F-4D97-AF65-F5344CB8AC3E}">
        <p14:creationId xmlns:p14="http://schemas.microsoft.com/office/powerpoint/2010/main" val="720406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Enligt </a:t>
            </a:r>
            <a:r>
              <a:rPr lang="sv-SE" b="1" dirty="0" smtClean="0"/>
              <a:t>studier och undersökningar </a:t>
            </a:r>
            <a:r>
              <a:rPr lang="sv-SE" dirty="0" smtClean="0"/>
              <a:t>framkommer dessa främst fem orsaker (kan vara </a:t>
            </a:r>
            <a:r>
              <a:rPr lang="sv-SE" b="1" dirty="0" smtClean="0"/>
              <a:t>en eller flera </a:t>
            </a:r>
            <a:r>
              <a:rPr lang="sv-SE" dirty="0" smtClean="0"/>
              <a:t>för en individ),</a:t>
            </a:r>
            <a:r>
              <a:rPr lang="sv-SE" baseline="0" dirty="0" smtClean="0"/>
              <a:t> gäller för </a:t>
            </a:r>
            <a:r>
              <a:rPr lang="sv-SE" b="1" baseline="0" dirty="0" smtClean="0"/>
              <a:t>hela befolkningen</a:t>
            </a:r>
            <a:r>
              <a:rPr lang="sv-SE" baseline="0" dirty="0" smtClean="0"/>
              <a:t>. </a:t>
            </a:r>
            <a:endParaRPr lang="sv-SE" dirty="0" smtClean="0"/>
          </a:p>
          <a:p>
            <a:r>
              <a:rPr lang="sv-SE" b="1" dirty="0" smtClean="0"/>
              <a:t>1. Krånglig teknik och lite långsammare inlärning </a:t>
            </a:r>
            <a:r>
              <a:rPr lang="sv-SE" dirty="0" smtClean="0"/>
              <a:t>– </a:t>
            </a:r>
            <a:r>
              <a:rPr lang="sv-SE" u="sng" dirty="0" smtClean="0"/>
              <a:t>seniorer har sällan möjlighet till den utbildning </a:t>
            </a:r>
            <a:r>
              <a:rPr lang="sv-SE" dirty="0" smtClean="0"/>
              <a:t>och fortbildning genom </a:t>
            </a:r>
            <a:r>
              <a:rPr lang="sv-SE" u="sng" dirty="0" smtClean="0"/>
              <a:t>arbetsliv eller studier </a:t>
            </a:r>
            <a:r>
              <a:rPr lang="sv-SE" dirty="0" smtClean="0"/>
              <a:t>som yngre har. Med åldern kan det bli lite </a:t>
            </a:r>
            <a:r>
              <a:rPr lang="sv-SE" u="sng" dirty="0" smtClean="0"/>
              <a:t>svårare eller något långsammare att lära sig nya </a:t>
            </a:r>
            <a:r>
              <a:rPr lang="sv-SE" dirty="0" smtClean="0"/>
              <a:t>saker. </a:t>
            </a:r>
            <a:r>
              <a:rPr lang="sv-SE" u="sng" dirty="0" smtClean="0"/>
              <a:t>Ovana, osäkerhet och krånglig teknik</a:t>
            </a:r>
            <a:r>
              <a:rPr lang="sv-SE" dirty="0" smtClean="0"/>
              <a:t> kan också spela in. Skiftet från analoga ganska enkla apparater till </a:t>
            </a:r>
            <a:r>
              <a:rPr lang="sv-SE" u="sng" dirty="0" smtClean="0"/>
              <a:t>digitala och mer avancerade varianter</a:t>
            </a:r>
            <a:r>
              <a:rPr lang="sv-SE" dirty="0" smtClean="0"/>
              <a:t> med </a:t>
            </a:r>
            <a:r>
              <a:rPr lang="sv-SE" u="sng" dirty="0" smtClean="0"/>
              <a:t>annan logik</a:t>
            </a:r>
            <a:r>
              <a:rPr lang="sv-SE" dirty="0" smtClean="0"/>
              <a:t> kan vara ett stort steg för en del. Den digitala tekniken kräver också ständig </a:t>
            </a:r>
            <a:r>
              <a:rPr lang="sv-SE" u="sng" dirty="0" smtClean="0"/>
              <a:t>uppdatering av apparater</a:t>
            </a:r>
            <a:r>
              <a:rPr lang="sv-SE" dirty="0" smtClean="0"/>
              <a:t> och ens egen digitala </a:t>
            </a:r>
            <a:r>
              <a:rPr lang="sv-SE" u="sng" dirty="0" smtClean="0"/>
              <a:t>kompetens</a:t>
            </a:r>
            <a:r>
              <a:rPr lang="sv-SE" dirty="0" smtClean="0"/>
              <a:t>. Dessutom </a:t>
            </a:r>
            <a:r>
              <a:rPr lang="sv-SE" u="sng" dirty="0" smtClean="0"/>
              <a:t>utvecklas</a:t>
            </a:r>
            <a:r>
              <a:rPr lang="sv-SE" dirty="0" smtClean="0"/>
              <a:t> många digitala lösningar främst av och för de som besitter </a:t>
            </a:r>
            <a:r>
              <a:rPr lang="sv-SE" u="sng" dirty="0" smtClean="0"/>
              <a:t>hög digital kompetens</a:t>
            </a:r>
            <a:r>
              <a:rPr lang="sv-SE" dirty="0" smtClean="0"/>
              <a:t>, dvs </a:t>
            </a:r>
            <a:r>
              <a:rPr lang="sv-SE" u="sng" dirty="0" smtClean="0"/>
              <a:t>inte särskilt användarvänliga</a:t>
            </a:r>
            <a:r>
              <a:rPr lang="sv-SE" dirty="0" smtClean="0"/>
              <a:t> för de mer </a:t>
            </a:r>
            <a:r>
              <a:rPr lang="sv-SE" u="sng" dirty="0" smtClean="0"/>
              <a:t>ovana</a:t>
            </a:r>
            <a:r>
              <a:rPr lang="sv-SE" dirty="0" smtClean="0"/>
              <a:t> användarna. </a:t>
            </a:r>
            <a:r>
              <a:rPr lang="sv-SE" u="sng" dirty="0" smtClean="0"/>
              <a:t>Brist på kunskap</a:t>
            </a:r>
            <a:r>
              <a:rPr lang="sv-SE" dirty="0" smtClean="0"/>
              <a:t> anges av de svarande </a:t>
            </a:r>
            <a:r>
              <a:rPr lang="sv-SE" u="sng" dirty="0" smtClean="0"/>
              <a:t>medlemmarna</a:t>
            </a:r>
            <a:r>
              <a:rPr lang="sv-SE" dirty="0" smtClean="0"/>
              <a:t> som en viktig anledning till att inte använda internet.</a:t>
            </a:r>
            <a:br>
              <a:rPr lang="sv-SE" dirty="0" smtClean="0"/>
            </a:br>
            <a:r>
              <a:rPr lang="sv-SE" b="1" dirty="0" smtClean="0"/>
              <a:t>2. Ekonomi och uppkoppling. </a:t>
            </a:r>
            <a:r>
              <a:rPr lang="sv-SE" u="sng" dirty="0" smtClean="0"/>
              <a:t>Årskostnaden</a:t>
            </a:r>
            <a:r>
              <a:rPr lang="sv-SE" dirty="0" smtClean="0"/>
              <a:t> för att hänga med i det digitala samhället bedöms ligga på minst </a:t>
            </a:r>
            <a:r>
              <a:rPr lang="sv-SE" u="sng" dirty="0" smtClean="0"/>
              <a:t>7 000 kronor per hushåll</a:t>
            </a:r>
            <a:r>
              <a:rPr lang="sv-SE" dirty="0" smtClean="0"/>
              <a:t>. Vi frågade medlemmarna om kostnaderna det medför att hänga med i den digitala utvecklingen:</a:t>
            </a:r>
            <a:r>
              <a:rPr lang="sv-SE" baseline="0" dirty="0" smtClean="0"/>
              <a:t> </a:t>
            </a:r>
            <a:r>
              <a:rPr lang="sv-SE" u="sng" dirty="0" smtClean="0"/>
              <a:t>en av fyra att hushållet inte har eller är tveksamt </a:t>
            </a:r>
            <a:r>
              <a:rPr lang="sv-SE" dirty="0" smtClean="0"/>
              <a:t>till att ha inkomster nog att hänga med i den digitala utvecklingen. 70 procent menar att de har det och sex procent svarar vet ej. I mångt och </a:t>
            </a:r>
            <a:r>
              <a:rPr lang="sv-SE" u="sng" dirty="0" smtClean="0"/>
              <a:t>mycket utgår </a:t>
            </a:r>
            <a:r>
              <a:rPr lang="sv-SE" dirty="0" smtClean="0"/>
              <a:t>olika digitala tjänster från att dessa kan </a:t>
            </a:r>
            <a:r>
              <a:rPr lang="sv-SE" u="sng" dirty="0" smtClean="0"/>
              <a:t>skötas i hemmet </a:t>
            </a:r>
            <a:r>
              <a:rPr lang="sv-SE" dirty="0" smtClean="0"/>
              <a:t>eller i alla fall på en </a:t>
            </a:r>
            <a:r>
              <a:rPr lang="sv-SE" u="sng" dirty="0" smtClean="0"/>
              <a:t>egenägd apparat</a:t>
            </a:r>
            <a:r>
              <a:rPr lang="sv-SE" dirty="0" smtClean="0"/>
              <a:t>. </a:t>
            </a:r>
            <a:r>
              <a:rPr lang="sv-SE" u="sng" dirty="0" smtClean="0"/>
              <a:t>Svag uppkoppling </a:t>
            </a:r>
            <a:r>
              <a:rPr lang="sv-SE" dirty="0" smtClean="0"/>
              <a:t>även en orsak.</a:t>
            </a:r>
          </a:p>
          <a:p>
            <a:r>
              <a:rPr lang="sv-SE" b="1" dirty="0" smtClean="0"/>
              <a:t>3. Ointresse/inget behov.</a:t>
            </a:r>
            <a:r>
              <a:rPr lang="sv-SE" dirty="0" smtClean="0"/>
              <a:t> </a:t>
            </a:r>
            <a:r>
              <a:rPr lang="sv-SE" u="sng" dirty="0" smtClean="0"/>
              <a:t>Äldre är överrepresenterade </a:t>
            </a:r>
            <a:r>
              <a:rPr lang="sv-SE" dirty="0" smtClean="0"/>
              <a:t>bland de som </a:t>
            </a:r>
            <a:r>
              <a:rPr lang="sv-SE" u="sng" dirty="0" smtClean="0"/>
              <a:t>saknar intresse, motivation eller</a:t>
            </a:r>
            <a:r>
              <a:rPr lang="sv-SE" u="sng" baseline="0" dirty="0" smtClean="0"/>
              <a:t> inte känner behov </a:t>
            </a:r>
            <a:r>
              <a:rPr lang="sv-SE" baseline="0" dirty="0" smtClean="0"/>
              <a:t>av</a:t>
            </a:r>
            <a:r>
              <a:rPr lang="sv-SE" dirty="0" smtClean="0"/>
              <a:t> att använda digitala lösningar. Det kan upplevas </a:t>
            </a:r>
            <a:r>
              <a:rPr lang="sv-SE" u="sng" dirty="0" smtClean="0"/>
              <a:t>onödigt</a:t>
            </a:r>
            <a:r>
              <a:rPr lang="sv-SE" dirty="0" smtClean="0"/>
              <a:t> att lägga </a:t>
            </a:r>
            <a:r>
              <a:rPr lang="sv-SE" u="sng" dirty="0" smtClean="0"/>
              <a:t>tid, pengar och engagemang</a:t>
            </a:r>
            <a:r>
              <a:rPr lang="sv-SE" dirty="0" smtClean="0"/>
              <a:t>, och för den delen viss kompetensutveckling, på att använda digitala tjänster om belöningen och </a:t>
            </a:r>
            <a:r>
              <a:rPr lang="sv-SE" u="sng" dirty="0" smtClean="0"/>
              <a:t>nyttan är oklar</a:t>
            </a:r>
            <a:r>
              <a:rPr lang="sv-SE" dirty="0" smtClean="0"/>
              <a:t>. I vår </a:t>
            </a:r>
            <a:r>
              <a:rPr lang="sv-SE" u="sng" dirty="0" smtClean="0"/>
              <a:t>medlemsundersökning</a:t>
            </a:r>
            <a:r>
              <a:rPr lang="sv-SE" dirty="0" smtClean="0"/>
              <a:t> hamnade just </a:t>
            </a:r>
            <a:r>
              <a:rPr lang="sv-SE" u="sng" dirty="0" smtClean="0"/>
              <a:t>ointresse</a:t>
            </a:r>
            <a:r>
              <a:rPr lang="sv-SE" dirty="0" smtClean="0"/>
              <a:t> </a:t>
            </a:r>
            <a:r>
              <a:rPr lang="sv-SE" u="sng" dirty="0" smtClean="0"/>
              <a:t>i topp </a:t>
            </a:r>
            <a:r>
              <a:rPr lang="sv-SE" dirty="0" smtClean="0"/>
              <a:t>bland skälen till varför man inte använder internet. </a:t>
            </a:r>
            <a:br>
              <a:rPr lang="sv-SE" dirty="0" smtClean="0"/>
            </a:br>
            <a:r>
              <a:rPr lang="sv-SE" b="1" dirty="0" smtClean="0"/>
              <a:t>4. Funktionsnedsättningar och sjukdomar. </a:t>
            </a:r>
            <a:r>
              <a:rPr lang="sv-SE" dirty="0" smtClean="0"/>
              <a:t>Det kan handla om </a:t>
            </a:r>
            <a:r>
              <a:rPr lang="sv-SE" u="sng" dirty="0" smtClean="0"/>
              <a:t>sämre syn</a:t>
            </a:r>
            <a:r>
              <a:rPr lang="sv-SE" dirty="0" smtClean="0"/>
              <a:t>, svagare motorik och </a:t>
            </a:r>
            <a:r>
              <a:rPr lang="sv-SE" u="sng" dirty="0" smtClean="0"/>
              <a:t>mer fumlighet </a:t>
            </a:r>
            <a:r>
              <a:rPr lang="sv-SE" dirty="0" smtClean="0"/>
              <a:t>som gör det svårt att skriva på tangentbord eller styra en mus, se små knappar och bokstäver. Även </a:t>
            </a:r>
            <a:r>
              <a:rPr lang="sv-SE" u="sng" dirty="0" smtClean="0"/>
              <a:t>reumatism och andra sjukdomar som försämrar rörligheten</a:t>
            </a:r>
            <a:r>
              <a:rPr lang="sv-SE" dirty="0" smtClean="0"/>
              <a:t>, eller demens, kan påverka. Sådana hinder kan försvåra möjligheten att använda digital teknik. </a:t>
            </a:r>
            <a:r>
              <a:rPr lang="sv-SE" u="sng" dirty="0" smtClean="0"/>
              <a:t>Med åldern kan ens befintliga digitala förmåga och kompetens försvagas </a:t>
            </a:r>
            <a:r>
              <a:rPr lang="sv-SE" dirty="0" smtClean="0"/>
              <a:t>eller förloras. </a:t>
            </a:r>
            <a:br>
              <a:rPr lang="sv-SE" dirty="0" smtClean="0"/>
            </a:br>
            <a:r>
              <a:rPr lang="sv-SE" b="1" dirty="0" smtClean="0"/>
              <a:t>5. Färre sociala nätverk och mindre möjlighet till stöd.</a:t>
            </a:r>
            <a:r>
              <a:rPr lang="sv-SE" dirty="0" smtClean="0"/>
              <a:t> Med åldern </a:t>
            </a:r>
            <a:r>
              <a:rPr lang="sv-SE" u="sng" dirty="0" smtClean="0"/>
              <a:t>minskar</a:t>
            </a:r>
            <a:r>
              <a:rPr lang="sv-SE" dirty="0" smtClean="0"/>
              <a:t> i regel ens </a:t>
            </a:r>
            <a:r>
              <a:rPr lang="sv-SE" u="sng" dirty="0" smtClean="0"/>
              <a:t>sociala nätverk och tillgång</a:t>
            </a:r>
            <a:r>
              <a:rPr lang="sv-SE" u="sng" baseline="0" dirty="0" smtClean="0"/>
              <a:t> till stöd</a:t>
            </a:r>
            <a:r>
              <a:rPr lang="sv-SE" dirty="0" smtClean="0"/>
              <a:t>. Det kan handla om </a:t>
            </a:r>
            <a:r>
              <a:rPr lang="sv-SE" u="sng" dirty="0" smtClean="0"/>
              <a:t>sjukdom eller nedsatt rörlighet </a:t>
            </a:r>
            <a:r>
              <a:rPr lang="sv-SE" dirty="0" smtClean="0"/>
              <a:t>som gör att det blir </a:t>
            </a:r>
            <a:r>
              <a:rPr lang="sv-SE" u="sng" dirty="0" smtClean="0"/>
              <a:t>svårare att lämna sitt hem </a:t>
            </a:r>
            <a:r>
              <a:rPr lang="sv-SE" dirty="0" smtClean="0"/>
              <a:t>och träffa </a:t>
            </a:r>
            <a:r>
              <a:rPr lang="sv-SE" u="sng" dirty="0" smtClean="0"/>
              <a:t>vänner</a:t>
            </a:r>
            <a:r>
              <a:rPr lang="sv-SE" dirty="0" smtClean="0"/>
              <a:t>, gå </a:t>
            </a:r>
            <a:r>
              <a:rPr lang="sv-SE" u="sng" dirty="0" smtClean="0"/>
              <a:t>en IT-kurs </a:t>
            </a:r>
            <a:r>
              <a:rPr lang="sv-SE" dirty="0" smtClean="0"/>
              <a:t>eller delta i </a:t>
            </a:r>
            <a:r>
              <a:rPr lang="sv-SE" u="sng" dirty="0" smtClean="0"/>
              <a:t>föreningsaktiviteter</a:t>
            </a:r>
            <a:r>
              <a:rPr lang="sv-SE" dirty="0" smtClean="0"/>
              <a:t> i lika stor utsträckning som tidigare. Medan yngre i regel lär sig och uppdaterar sina digitala färdigheter under studietiden eller på arbetet, finns </a:t>
            </a:r>
            <a:r>
              <a:rPr lang="sv-SE" u="sng" dirty="0" smtClean="0"/>
              <a:t>ingen motsvarande struktur med utbildning och stöd för seniorer</a:t>
            </a:r>
            <a:r>
              <a:rPr lang="sv-SE" dirty="0" smtClean="0"/>
              <a:t>. </a:t>
            </a:r>
            <a:r>
              <a:rPr lang="sv-SE" u="sng" dirty="0" smtClean="0"/>
              <a:t>Visserligen</a:t>
            </a:r>
            <a:r>
              <a:rPr lang="sv-SE" dirty="0" smtClean="0"/>
              <a:t> erbjuder organisationer, lärosäten, företag och offentliga initiativ olika utbildningar kring digitala kunskaper för seniorer men dessa finns </a:t>
            </a:r>
            <a:r>
              <a:rPr lang="sv-SE" u="sng" dirty="0" smtClean="0"/>
              <a:t>inte överallt</a:t>
            </a:r>
            <a:r>
              <a:rPr lang="sv-SE" dirty="0" smtClean="0"/>
              <a:t>, är inte alltid </a:t>
            </a:r>
            <a:r>
              <a:rPr lang="sv-SE" u="sng" dirty="0" smtClean="0"/>
              <a:t>kostnadsfria</a:t>
            </a:r>
            <a:r>
              <a:rPr lang="sv-SE" dirty="0" smtClean="0"/>
              <a:t> eller </a:t>
            </a:r>
            <a:r>
              <a:rPr lang="sv-SE" u="sng" dirty="0" smtClean="0"/>
              <a:t>når alla</a:t>
            </a:r>
            <a:r>
              <a:rPr lang="sv-SE" dirty="0" smtClean="0"/>
              <a:t>. </a:t>
            </a:r>
            <a:br>
              <a:rPr lang="sv-SE" dirty="0" smtClean="0"/>
            </a:br>
            <a:r>
              <a:rPr lang="sv-SE" dirty="0" smtClean="0"/>
              <a:t>Vi </a:t>
            </a:r>
            <a:r>
              <a:rPr lang="sv-SE" u="sng" dirty="0" smtClean="0"/>
              <a:t>frågade medlemmarna </a:t>
            </a:r>
            <a:r>
              <a:rPr lang="sv-SE" dirty="0" smtClean="0"/>
              <a:t>om de har någon att fråga om </a:t>
            </a:r>
            <a:r>
              <a:rPr lang="sv-SE" u="sng" dirty="0" smtClean="0"/>
              <a:t>hjälp</a:t>
            </a:r>
            <a:r>
              <a:rPr lang="sv-SE" dirty="0" smtClean="0"/>
              <a:t> vid hinder/problem i användningen av digitala tjänster. </a:t>
            </a:r>
            <a:r>
              <a:rPr lang="sv-SE" u="sng" dirty="0" smtClean="0"/>
              <a:t>83 procent svarar ja </a:t>
            </a:r>
            <a:r>
              <a:rPr lang="sv-SE" dirty="0" smtClean="0"/>
              <a:t>på frågan, </a:t>
            </a:r>
            <a:r>
              <a:rPr lang="sv-SE" u="sng" dirty="0" smtClean="0"/>
              <a:t>nio</a:t>
            </a:r>
            <a:r>
              <a:rPr lang="sv-SE" dirty="0" smtClean="0"/>
              <a:t> procent svarar nej och </a:t>
            </a:r>
            <a:r>
              <a:rPr lang="sv-SE" u="sng" dirty="0" smtClean="0"/>
              <a:t>sex</a:t>
            </a:r>
            <a:r>
              <a:rPr lang="sv-SE" dirty="0" smtClean="0"/>
              <a:t> procent behöver sällan eller aldrig hjälp. Till de som svarade ja på frågan ställdes en </a:t>
            </a:r>
            <a:r>
              <a:rPr lang="sv-SE" u="sng" dirty="0" smtClean="0"/>
              <a:t>följdfråga</a:t>
            </a:r>
            <a:r>
              <a:rPr lang="sv-SE" dirty="0" smtClean="0"/>
              <a:t> om </a:t>
            </a:r>
            <a:r>
              <a:rPr lang="sv-SE" u="sng" dirty="0" smtClean="0"/>
              <a:t>vem</a:t>
            </a:r>
            <a:r>
              <a:rPr lang="sv-SE" dirty="0" smtClean="0"/>
              <a:t> man vanligtvis frågar. Här svarar </a:t>
            </a:r>
            <a:r>
              <a:rPr lang="sv-SE" u="sng" dirty="0" smtClean="0"/>
              <a:t>nio av tio </a:t>
            </a:r>
            <a:r>
              <a:rPr lang="sv-SE" dirty="0" smtClean="0"/>
              <a:t>att de tar hjälp av familj, vänner eller bekanta. </a:t>
            </a:r>
            <a:r>
              <a:rPr lang="sv-SE" u="sng" dirty="0" smtClean="0"/>
              <a:t>Åtta</a:t>
            </a:r>
            <a:r>
              <a:rPr lang="sv-SE" dirty="0" smtClean="0"/>
              <a:t> procent ber om hjälp via internetleverantörens kundservice, IT-stöd i privat regi eller via en medlemsorganisation. </a:t>
            </a:r>
            <a:r>
              <a:rPr lang="sv-SE" u="sng" dirty="0" smtClean="0"/>
              <a:t>En procent </a:t>
            </a:r>
            <a:r>
              <a:rPr lang="sv-SE" dirty="0" smtClean="0"/>
              <a:t>svarar att de får hjälp av offentligt finansierad verksamhet som t ex bibliotek, IT-kafé eller IT-kurs.</a:t>
            </a:r>
          </a:p>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16</a:t>
            </a:fld>
            <a:endParaRPr lang="sv-SE"/>
          </a:p>
        </p:txBody>
      </p:sp>
    </p:spTree>
    <p:extLst>
      <p:ext uri="{BB962C8B-B14F-4D97-AF65-F5344CB8AC3E}">
        <p14:creationId xmlns:p14="http://schemas.microsoft.com/office/powerpoint/2010/main" val="365185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Frågan om vilka de </a:t>
            </a:r>
            <a:r>
              <a:rPr lang="sv-SE" b="1" dirty="0" smtClean="0"/>
              <a:t>två främsta skälen är till att man inte alls eller knappt använder digitala tjänster </a:t>
            </a:r>
            <a:r>
              <a:rPr lang="sv-SE" dirty="0" smtClean="0"/>
              <a:t>ställdes i medlemsundersökningen till de svarande som använder internet ett par gånger per år eller aldrig, </a:t>
            </a:r>
            <a:r>
              <a:rPr lang="sv-SE" b="1" dirty="0" smtClean="0"/>
              <a:t>max två svarsalternativ</a:t>
            </a:r>
            <a:r>
              <a:rPr lang="sv-SE" dirty="0" smtClean="0"/>
              <a:t> fick anges. De vanligaste skälen är ”</a:t>
            </a:r>
            <a:r>
              <a:rPr lang="sv-SE" b="1" dirty="0" smtClean="0"/>
              <a:t>ser inga fördelar/ointresse</a:t>
            </a:r>
            <a:r>
              <a:rPr lang="sv-SE" dirty="0" smtClean="0"/>
              <a:t>” och ”</a:t>
            </a:r>
            <a:r>
              <a:rPr lang="sv-SE" b="1" dirty="0" smtClean="0"/>
              <a:t>saknar kunskap</a:t>
            </a:r>
            <a:r>
              <a:rPr lang="sv-SE" dirty="0" smtClean="0"/>
              <a:t>”, följt av ”</a:t>
            </a:r>
            <a:r>
              <a:rPr lang="sv-SE" b="1" dirty="0" smtClean="0"/>
              <a:t>annat</a:t>
            </a:r>
            <a:r>
              <a:rPr lang="sv-SE" dirty="0" smtClean="0"/>
              <a:t>”. I det senare svarsalternativet pekade de svarande ofta på att de inte har något behov, saknar ork eller tid, har dålig syn eller att någon annan sköter det åt en. Därefter följde </a:t>
            </a:r>
            <a:r>
              <a:rPr lang="sv-SE" b="1" dirty="0" smtClean="0"/>
              <a:t>kostnaderna</a:t>
            </a:r>
            <a:r>
              <a:rPr lang="sv-SE" dirty="0" smtClean="0"/>
              <a:t> och </a:t>
            </a:r>
            <a:r>
              <a:rPr lang="sv-SE" b="1" dirty="0" smtClean="0"/>
              <a:t>integritets- och säkerhetsfrågor</a:t>
            </a:r>
            <a:r>
              <a:rPr lang="sv-SE" dirty="0" smtClean="0"/>
              <a:t>. </a:t>
            </a:r>
            <a:br>
              <a:rPr lang="sv-SE" dirty="0" smtClean="0"/>
            </a:br>
            <a:r>
              <a:rPr lang="sv-SE" dirty="0" smtClean="0"/>
              <a:t>Till samma grupp av sällan- och icke-användare ställdes frågan om huruvida man kan </a:t>
            </a:r>
            <a:r>
              <a:rPr lang="sv-SE" b="1" dirty="0" smtClean="0"/>
              <a:t>tänka sig att lära sig att använda digitala tjänster</a:t>
            </a:r>
            <a:r>
              <a:rPr lang="sv-SE" dirty="0" smtClean="0"/>
              <a:t>. </a:t>
            </a:r>
            <a:r>
              <a:rPr lang="sv-SE" b="1" dirty="0" smtClean="0"/>
              <a:t>Tre av tio </a:t>
            </a:r>
            <a:r>
              <a:rPr lang="sv-SE" dirty="0" smtClean="0"/>
              <a:t>svarande svarar ja eller kanske, medan cirka en av tio anger vet ej och sex av tio svarar nej på följdfrågan. </a:t>
            </a:r>
            <a:br>
              <a:rPr lang="sv-SE" dirty="0" smtClean="0"/>
            </a:br>
            <a:r>
              <a:rPr lang="sv-SE" dirty="0" smtClean="0"/>
              <a:t/>
            </a:r>
            <a:br>
              <a:rPr lang="sv-SE" dirty="0" smtClean="0"/>
            </a:br>
            <a:r>
              <a:rPr lang="sv-SE" dirty="0" smtClean="0"/>
              <a:t>Internetstiftelsen ställde år 2018 en </a:t>
            </a:r>
            <a:r>
              <a:rPr lang="sv-SE" b="1" dirty="0" smtClean="0"/>
              <a:t>snarlik fråga</a:t>
            </a:r>
            <a:r>
              <a:rPr lang="sv-SE" dirty="0" smtClean="0"/>
              <a:t>, visserligen med enbart </a:t>
            </a:r>
            <a:r>
              <a:rPr lang="sv-SE" b="1" dirty="0" smtClean="0"/>
              <a:t>ett svarsalternativ</a:t>
            </a:r>
            <a:r>
              <a:rPr lang="sv-SE" dirty="0" smtClean="0"/>
              <a:t>. Då hamnade bland de äldre svarande som angett att de inte använder internet alls eller sällan ”</a:t>
            </a:r>
            <a:r>
              <a:rPr lang="sv-SE" b="1" dirty="0" smtClean="0"/>
              <a:t>inget intresse/inte användbart</a:t>
            </a:r>
            <a:r>
              <a:rPr lang="sv-SE" dirty="0" smtClean="0"/>
              <a:t>” i topp (49 procent), följt av ”</a:t>
            </a:r>
            <a:r>
              <a:rPr lang="sv-SE" b="1" dirty="0" smtClean="0"/>
              <a:t>krånglig teknik/kan inte</a:t>
            </a:r>
            <a:r>
              <a:rPr lang="sv-SE" dirty="0" smtClean="0"/>
              <a:t>” (24 procent). </a:t>
            </a:r>
            <a:br>
              <a:rPr lang="sv-SE" dirty="0" smtClean="0"/>
            </a:br>
            <a:r>
              <a:rPr lang="sv-SE" dirty="0" smtClean="0"/>
              <a:t/>
            </a:r>
            <a:br>
              <a:rPr lang="sv-SE" dirty="0" smtClean="0"/>
            </a:br>
            <a:endParaRPr lang="sv-SE" sz="1200" b="1" i="0" u="none" strike="noStrike"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4B0E164D-EE8D-B448-BE8E-A1520703B60E}" type="slidenum">
              <a:rPr lang="sv-SE" smtClean="0"/>
              <a:t>17</a:t>
            </a:fld>
            <a:endParaRPr lang="sv-SE"/>
          </a:p>
        </p:txBody>
      </p:sp>
    </p:spTree>
    <p:extLst>
      <p:ext uri="{BB962C8B-B14F-4D97-AF65-F5344CB8AC3E}">
        <p14:creationId xmlns:p14="http://schemas.microsoft.com/office/powerpoint/2010/main" val="3503087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Till våra medlemmar ställdes frågan, </a:t>
            </a:r>
            <a:r>
              <a:rPr lang="sv-SE" b="1" dirty="0" smtClean="0"/>
              <a:t>utifrån den personliga situationen, om deras inställning till den ökande digitaliseringen</a:t>
            </a:r>
            <a:r>
              <a:rPr lang="sv-SE" dirty="0" smtClean="0"/>
              <a:t>. </a:t>
            </a:r>
            <a:r>
              <a:rPr lang="sv-SE" b="1" dirty="0" smtClean="0"/>
              <a:t>En av tre </a:t>
            </a:r>
            <a:r>
              <a:rPr lang="sv-SE" dirty="0" smtClean="0"/>
              <a:t>svarande anger en viss oro framöver inför den ökande digitaliseringen, medan </a:t>
            </a:r>
            <a:r>
              <a:rPr lang="sv-SE" b="1" dirty="0" smtClean="0"/>
              <a:t>flertalet</a:t>
            </a:r>
            <a:r>
              <a:rPr lang="sv-SE" dirty="0" smtClean="0"/>
              <a:t> (57 procent) ställer sig positiva och tio procent svarar vet ej. De svarandes </a:t>
            </a:r>
            <a:r>
              <a:rPr lang="sv-SE" b="1" dirty="0" smtClean="0"/>
              <a:t>internetanvändning spelar roll </a:t>
            </a:r>
            <a:r>
              <a:rPr lang="sv-SE" dirty="0" smtClean="0"/>
              <a:t>för inställningen till den ökande digitaliseringen. Ju </a:t>
            </a:r>
            <a:r>
              <a:rPr lang="sv-SE" b="1" dirty="0" smtClean="0"/>
              <a:t>mindre användning </a:t>
            </a:r>
            <a:r>
              <a:rPr lang="sv-SE" dirty="0" smtClean="0"/>
              <a:t>desto </a:t>
            </a:r>
            <a:r>
              <a:rPr lang="sv-SE" b="1" dirty="0" smtClean="0"/>
              <a:t>mer negativ </a:t>
            </a:r>
            <a:r>
              <a:rPr lang="sv-SE" dirty="0" smtClean="0"/>
              <a:t>inställning, medan de som använder digitala verktyg är mer positivt inställda. (Exempelvis bland de som svarat att de sällan eller aldrig använder internet är cirka fyra av tio negativa, en av tre är positiva och en av tre vet ej.) </a:t>
            </a:r>
            <a:r>
              <a:rPr lang="sv-SE" b="1" dirty="0" smtClean="0"/>
              <a:t>Även</a:t>
            </a:r>
            <a:r>
              <a:rPr lang="sv-SE" dirty="0" smtClean="0"/>
              <a:t> bland de som svarat att de </a:t>
            </a:r>
            <a:r>
              <a:rPr lang="sv-SE" b="1" dirty="0" smtClean="0"/>
              <a:t>använder internet dagligen </a:t>
            </a:r>
            <a:r>
              <a:rPr lang="sv-SE" dirty="0" smtClean="0"/>
              <a:t>hamnar andelen svarande som känner mycket eller någon </a:t>
            </a:r>
            <a:r>
              <a:rPr lang="sv-SE" b="1" dirty="0" smtClean="0"/>
              <a:t>oro</a:t>
            </a:r>
            <a:r>
              <a:rPr lang="sv-SE" dirty="0" smtClean="0"/>
              <a:t> inför den ökande digitaliseringen på </a:t>
            </a:r>
            <a:r>
              <a:rPr lang="sv-SE" b="1" dirty="0" smtClean="0"/>
              <a:t>nära tre av tio </a:t>
            </a:r>
            <a:r>
              <a:rPr lang="sv-SE" dirty="0" smtClean="0"/>
              <a:t>svarande</a:t>
            </a:r>
            <a:r>
              <a:rPr lang="sv-SE" baseline="0" dirty="0" smtClean="0"/>
              <a:t> (</a:t>
            </a:r>
            <a:r>
              <a:rPr lang="sv-SE" dirty="0" smtClean="0"/>
              <a:t>men i denna grupp ställer sig samtidigt drygt sex av tio positiva.) Bland de yngre svarande är inställningen mer positiv, även om det i den yngsta gruppen är en av tre som svarar att de ställer sig något negativa. (Bland de fyllda 80 år och äldre svarar ungefär fyra av tio att deras inställning till ökad digitalisering är något eller mycket negativ. Beroende på hushållstyp är skillnaderna ganska små, ensamboende är något mer negativa än sammanboende.) </a:t>
            </a:r>
            <a:r>
              <a:rPr lang="sv-SE" b="1" dirty="0" smtClean="0"/>
              <a:t>Det digitala utanförskapet är således inte ett övergående problem. </a:t>
            </a:r>
            <a:endParaRPr lang="sv-SE" b="1"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18</a:t>
            </a:fld>
            <a:endParaRPr lang="sv-SE"/>
          </a:p>
        </p:txBody>
      </p:sp>
    </p:spTree>
    <p:extLst>
      <p:ext uri="{BB962C8B-B14F-4D97-AF65-F5344CB8AC3E}">
        <p14:creationId xmlns:p14="http://schemas.microsoft.com/office/powerpoint/2010/main" val="1611921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B0E164D-EE8D-B448-BE8E-A1520703B60E}" type="slidenum">
              <a:rPr lang="sv-SE" smtClean="0"/>
              <a:t>19</a:t>
            </a:fld>
            <a:endParaRPr lang="sv-SE"/>
          </a:p>
        </p:txBody>
      </p:sp>
    </p:spTree>
    <p:extLst>
      <p:ext uri="{BB962C8B-B14F-4D97-AF65-F5344CB8AC3E}">
        <p14:creationId xmlns:p14="http://schemas.microsoft.com/office/powerpoint/2010/main" val="1256525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B0E164D-EE8D-B448-BE8E-A1520703B60E}" type="slidenum">
              <a:rPr lang="sv-SE" smtClean="0"/>
              <a:t>20</a:t>
            </a:fld>
            <a:endParaRPr lang="sv-SE"/>
          </a:p>
        </p:txBody>
      </p:sp>
    </p:spTree>
    <p:extLst>
      <p:ext uri="{BB962C8B-B14F-4D97-AF65-F5344CB8AC3E}">
        <p14:creationId xmlns:p14="http://schemas.microsoft.com/office/powerpoint/2010/main" val="1256525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I Sverige har </a:t>
            </a:r>
            <a:r>
              <a:rPr lang="sv-SE" sz="1200" b="1" kern="1200" dirty="0" smtClean="0">
                <a:solidFill>
                  <a:schemeClr val="tx1"/>
                </a:solidFill>
                <a:effectLst/>
                <a:latin typeface="+mn-lt"/>
                <a:ea typeface="+mn-ea"/>
                <a:cs typeface="+mn-cs"/>
              </a:rPr>
              <a:t>offentlig sektor</a:t>
            </a:r>
            <a:r>
              <a:rPr lang="sv-SE" sz="1200" kern="1200" dirty="0" smtClean="0">
                <a:solidFill>
                  <a:schemeClr val="tx1"/>
                </a:solidFill>
                <a:effectLst/>
                <a:latin typeface="+mn-lt"/>
                <a:ea typeface="+mn-ea"/>
                <a:cs typeface="+mn-cs"/>
              </a:rPr>
              <a:t> i (kommuner, regioner och myndigheter) en </a:t>
            </a:r>
            <a:r>
              <a:rPr lang="sv-SE" sz="1200" b="1" kern="1200" dirty="0" smtClean="0">
                <a:solidFill>
                  <a:schemeClr val="tx1"/>
                </a:solidFill>
                <a:effectLst/>
                <a:latin typeface="+mn-lt"/>
                <a:ea typeface="+mn-ea"/>
                <a:cs typeface="+mn-cs"/>
              </a:rPr>
              <a:t>förhållandevis stor roll</a:t>
            </a:r>
            <a:r>
              <a:rPr lang="sv-SE" sz="1200" kern="1200" dirty="0" smtClean="0">
                <a:solidFill>
                  <a:schemeClr val="tx1"/>
                </a:solidFill>
                <a:effectLst/>
                <a:latin typeface="+mn-lt"/>
                <a:ea typeface="+mn-ea"/>
                <a:cs typeface="+mn-cs"/>
              </a:rPr>
              <a:t> i medborgarnas liv. Det offentliga ska erbjuda </a:t>
            </a:r>
            <a:r>
              <a:rPr lang="sv-SE" sz="1200" b="1" kern="1200" dirty="0" smtClean="0">
                <a:solidFill>
                  <a:schemeClr val="tx1"/>
                </a:solidFill>
                <a:effectLst/>
                <a:latin typeface="+mn-lt"/>
                <a:ea typeface="+mn-ea"/>
                <a:cs typeface="+mn-cs"/>
              </a:rPr>
              <a:t>tillgänglighet</a:t>
            </a:r>
            <a:r>
              <a:rPr lang="sv-SE" sz="1200" kern="1200" dirty="0" smtClean="0">
                <a:solidFill>
                  <a:schemeClr val="tx1"/>
                </a:solidFill>
                <a:effectLst/>
                <a:latin typeface="+mn-lt"/>
                <a:ea typeface="+mn-ea"/>
                <a:cs typeface="+mn-cs"/>
              </a:rPr>
              <a:t> och </a:t>
            </a:r>
            <a:r>
              <a:rPr lang="sv-SE" sz="1200" b="1" kern="1200" dirty="0" smtClean="0">
                <a:solidFill>
                  <a:schemeClr val="tx1"/>
                </a:solidFill>
                <a:effectLst/>
                <a:latin typeface="+mn-lt"/>
                <a:ea typeface="+mn-ea"/>
                <a:cs typeface="+mn-cs"/>
              </a:rPr>
              <a:t>kvalitet</a:t>
            </a:r>
            <a:r>
              <a:rPr lang="sv-SE" sz="1200" kern="1200" dirty="0" smtClean="0">
                <a:solidFill>
                  <a:schemeClr val="tx1"/>
                </a:solidFill>
                <a:effectLst/>
                <a:latin typeface="+mn-lt"/>
                <a:ea typeface="+mn-ea"/>
                <a:cs typeface="+mn-cs"/>
              </a:rPr>
              <a:t> i sina samhällstjänster och sin service, samtidigt som det ska ske </a:t>
            </a:r>
            <a:r>
              <a:rPr lang="sv-SE" sz="1200" b="1" kern="1200" dirty="0" smtClean="0">
                <a:solidFill>
                  <a:schemeClr val="tx1"/>
                </a:solidFill>
                <a:effectLst/>
                <a:latin typeface="+mn-lt"/>
                <a:ea typeface="+mn-ea"/>
                <a:cs typeface="+mn-cs"/>
              </a:rPr>
              <a:t>kostnadseffektivt</a:t>
            </a:r>
            <a:r>
              <a:rPr lang="sv-SE" sz="1200" kern="1200" dirty="0" smtClean="0">
                <a:solidFill>
                  <a:schemeClr val="tx1"/>
                </a:solidFill>
                <a:effectLst/>
                <a:latin typeface="+mn-lt"/>
                <a:ea typeface="+mn-ea"/>
                <a:cs typeface="+mn-cs"/>
              </a:rPr>
              <a:t>. Allt från </a:t>
            </a:r>
            <a:r>
              <a:rPr lang="sv-SE" sz="1200" b="1" kern="1200" dirty="0" smtClean="0">
                <a:solidFill>
                  <a:schemeClr val="tx1"/>
                </a:solidFill>
                <a:effectLst/>
                <a:latin typeface="+mn-lt"/>
                <a:ea typeface="+mn-ea"/>
                <a:cs typeface="+mn-cs"/>
              </a:rPr>
              <a:t>fordonsregister och skattedeklarationer till vårdcentraler och kollektivtrafik</a:t>
            </a:r>
            <a:r>
              <a:rPr lang="sv-SE" sz="1200" kern="1200" dirty="0" smtClean="0">
                <a:solidFill>
                  <a:schemeClr val="tx1"/>
                </a:solidFill>
                <a:effectLst/>
                <a:latin typeface="+mn-lt"/>
                <a:ea typeface="+mn-ea"/>
                <a:cs typeface="+mn-cs"/>
              </a:rPr>
              <a:t>. Det är </a:t>
            </a:r>
            <a:r>
              <a:rPr lang="sv-SE" sz="1200" b="1" kern="1200" dirty="0" smtClean="0">
                <a:solidFill>
                  <a:schemeClr val="tx1"/>
                </a:solidFill>
                <a:effectLst/>
                <a:latin typeface="+mn-lt"/>
                <a:ea typeface="+mn-ea"/>
                <a:cs typeface="+mn-cs"/>
              </a:rPr>
              <a:t>särskilt kommunerna </a:t>
            </a:r>
            <a:r>
              <a:rPr lang="sv-SE" sz="1200" kern="1200" dirty="0" smtClean="0">
                <a:solidFill>
                  <a:schemeClr val="tx1"/>
                </a:solidFill>
                <a:effectLst/>
                <a:latin typeface="+mn-lt"/>
                <a:ea typeface="+mn-ea"/>
                <a:cs typeface="+mn-cs"/>
              </a:rPr>
              <a:t>som har betydande åtaganden. </a:t>
            </a:r>
            <a:r>
              <a:rPr lang="sv-SE" sz="1200" b="1" kern="1200" dirty="0" smtClean="0">
                <a:solidFill>
                  <a:schemeClr val="tx1"/>
                </a:solidFill>
                <a:effectLst/>
                <a:latin typeface="+mn-lt"/>
                <a:ea typeface="+mn-ea"/>
                <a:cs typeface="+mn-cs"/>
              </a:rPr>
              <a:t>Många efterfrågar </a:t>
            </a:r>
            <a:r>
              <a:rPr lang="sv-SE" sz="1200" kern="1200" dirty="0" smtClean="0">
                <a:solidFill>
                  <a:schemeClr val="tx1"/>
                </a:solidFill>
                <a:effectLst/>
                <a:latin typeface="+mn-lt"/>
                <a:ea typeface="+mn-ea"/>
                <a:cs typeface="+mn-cs"/>
              </a:rPr>
              <a:t>också offentlig service digitalt, gamla och nya </a:t>
            </a:r>
            <a:r>
              <a:rPr lang="sv-SE" sz="1200" b="1" kern="1200" dirty="0" smtClean="0">
                <a:solidFill>
                  <a:schemeClr val="tx1"/>
                </a:solidFill>
                <a:effectLst/>
                <a:latin typeface="+mn-lt"/>
                <a:ea typeface="+mn-ea"/>
                <a:cs typeface="+mn-cs"/>
              </a:rPr>
              <a:t>samhällstjänster görs digitala, och de utvecklas ofta för redan </a:t>
            </a:r>
            <a:r>
              <a:rPr lang="sv-SE" sz="1200" kern="1200" dirty="0" smtClean="0">
                <a:solidFill>
                  <a:schemeClr val="tx1"/>
                </a:solidFill>
                <a:effectLst/>
                <a:latin typeface="+mn-lt"/>
                <a:ea typeface="+mn-ea"/>
                <a:cs typeface="+mn-cs"/>
              </a:rPr>
              <a:t>digitala användare. </a:t>
            </a:r>
            <a:br>
              <a:rPr lang="sv-SE" sz="1200" kern="1200" dirty="0" smtClean="0">
                <a:solidFill>
                  <a:schemeClr val="tx1"/>
                </a:solidFill>
                <a:effectLst/>
                <a:latin typeface="+mn-lt"/>
                <a:ea typeface="+mn-ea"/>
                <a:cs typeface="+mn-cs"/>
              </a:rPr>
            </a:br>
            <a:r>
              <a:rPr lang="sv-SE" dirty="0" smtClean="0"/>
              <a:t>Den </a:t>
            </a:r>
            <a:r>
              <a:rPr lang="sv-SE" b="1" dirty="0" smtClean="0"/>
              <a:t>offentliga förvaltningen digitaliseras </a:t>
            </a:r>
            <a:r>
              <a:rPr lang="sv-SE" dirty="0" smtClean="0"/>
              <a:t>med målet om en enklare vardag för medborgare, samt högre kvalitet och effektivitet i verksamheten. Ett exempel på detta är </a:t>
            </a:r>
            <a:r>
              <a:rPr lang="sv-SE" b="1" dirty="0" smtClean="0"/>
              <a:t>Digitalt först</a:t>
            </a:r>
            <a:r>
              <a:rPr lang="sv-SE" dirty="0" smtClean="0"/>
              <a:t>, regeringens satsning för digital förnyelse av det offentliga Sverige. I kommuner, regioner och myndigheters kontakter med privatpersoner och företag ska </a:t>
            </a:r>
            <a:r>
              <a:rPr lang="sv-SE" b="1" dirty="0" smtClean="0"/>
              <a:t>digitalt vara förstahandsval </a:t>
            </a:r>
            <a:r>
              <a:rPr lang="sv-SE" dirty="0" smtClean="0"/>
              <a:t>– digital service ska </a:t>
            </a:r>
            <a:r>
              <a:rPr lang="sv-SE" b="1" dirty="0" smtClean="0"/>
              <a:t>prioriteras</a:t>
            </a:r>
            <a:r>
              <a:rPr lang="sv-SE" dirty="0" smtClean="0"/>
              <a:t> och </a:t>
            </a:r>
            <a:r>
              <a:rPr lang="sv-SE" b="1" dirty="0" smtClean="0"/>
              <a:t>personlig service endast </a:t>
            </a:r>
            <a:r>
              <a:rPr lang="sv-SE" dirty="0" smtClean="0"/>
              <a:t>erbjudas där det behövs. </a:t>
            </a:r>
            <a:r>
              <a:rPr lang="sv-SE" b="1" dirty="0" smtClean="0"/>
              <a:t>Ofta</a:t>
            </a:r>
            <a:r>
              <a:rPr lang="sv-SE" dirty="0" smtClean="0"/>
              <a:t> framhålls </a:t>
            </a:r>
            <a:r>
              <a:rPr lang="sv-SE" b="1" dirty="0" smtClean="0"/>
              <a:t>enbart positiva sidor</a:t>
            </a:r>
            <a:r>
              <a:rPr lang="sv-SE" dirty="0" smtClean="0"/>
              <a:t> av Digitalt först, så som </a:t>
            </a:r>
            <a:r>
              <a:rPr lang="sv-SE" b="1" dirty="0" smtClean="0"/>
              <a:t>ökad service</a:t>
            </a:r>
            <a:r>
              <a:rPr lang="sv-SE" dirty="0" smtClean="0"/>
              <a:t>. </a:t>
            </a:r>
            <a:r>
              <a:rPr lang="sv-SE" b="1" dirty="0" smtClean="0"/>
              <a:t>Ingenstans</a:t>
            </a:r>
            <a:r>
              <a:rPr lang="sv-SE" dirty="0" smtClean="0"/>
              <a:t> nämns att </a:t>
            </a:r>
            <a:r>
              <a:rPr lang="sv-SE" b="1" dirty="0" smtClean="0"/>
              <a:t>resultatet</a:t>
            </a:r>
            <a:r>
              <a:rPr lang="sv-SE" dirty="0" smtClean="0"/>
              <a:t> kan bli det </a:t>
            </a:r>
            <a:r>
              <a:rPr lang="sv-SE" b="1" dirty="0" smtClean="0"/>
              <a:t>motsatta</a:t>
            </a:r>
            <a:r>
              <a:rPr lang="sv-SE" dirty="0" smtClean="0"/>
              <a:t>: </a:t>
            </a:r>
            <a:r>
              <a:rPr lang="sv-SE" b="1" dirty="0" smtClean="0"/>
              <a:t>försämrad</a:t>
            </a:r>
            <a:r>
              <a:rPr lang="sv-SE" dirty="0" smtClean="0"/>
              <a:t> service för de som </a:t>
            </a:r>
            <a:r>
              <a:rPr lang="sv-SE" b="1" dirty="0" smtClean="0"/>
              <a:t>inte är digitalt delaktiga </a:t>
            </a:r>
            <a:r>
              <a:rPr lang="sv-SE" dirty="0" smtClean="0"/>
              <a:t>(ett medvetet utelämnande eller brist på kunskap om frågans konsekvens?)</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För att använda offentliga tjänster </a:t>
            </a:r>
            <a:r>
              <a:rPr lang="sv-SE" sz="1200" b="1" kern="1200" dirty="0" smtClean="0">
                <a:solidFill>
                  <a:schemeClr val="tx1"/>
                </a:solidFill>
                <a:effectLst/>
                <a:latin typeface="+mn-lt"/>
                <a:ea typeface="+mn-ea"/>
                <a:cs typeface="+mn-cs"/>
              </a:rPr>
              <a:t>förutsätts</a:t>
            </a:r>
            <a:r>
              <a:rPr lang="sv-SE" sz="1200" kern="1200" dirty="0" smtClean="0">
                <a:solidFill>
                  <a:schemeClr val="tx1"/>
                </a:solidFill>
                <a:effectLst/>
                <a:latin typeface="+mn-lt"/>
                <a:ea typeface="+mn-ea"/>
                <a:cs typeface="+mn-cs"/>
              </a:rPr>
              <a:t> att medborgarna har den digitala kompetens och tekniska utrustning som krävs, samt e-legitimation. Finns det </a:t>
            </a:r>
            <a:r>
              <a:rPr lang="sv-SE" sz="1200" b="1" kern="1200" dirty="0" smtClean="0">
                <a:solidFill>
                  <a:schemeClr val="tx1"/>
                </a:solidFill>
                <a:effectLst/>
                <a:latin typeface="+mn-lt"/>
                <a:ea typeface="+mn-ea"/>
                <a:cs typeface="+mn-cs"/>
              </a:rPr>
              <a:t>risk</a:t>
            </a:r>
            <a:r>
              <a:rPr lang="sv-SE" sz="1200" kern="1200" dirty="0" smtClean="0">
                <a:solidFill>
                  <a:schemeClr val="tx1"/>
                </a:solidFill>
                <a:effectLst/>
                <a:latin typeface="+mn-lt"/>
                <a:ea typeface="+mn-ea"/>
                <a:cs typeface="+mn-cs"/>
              </a:rPr>
              <a:t> att hamnar </a:t>
            </a:r>
            <a:r>
              <a:rPr lang="sv-SE" sz="1200" b="1" kern="1200" dirty="0" smtClean="0">
                <a:solidFill>
                  <a:schemeClr val="tx1"/>
                </a:solidFill>
                <a:effectLst/>
                <a:latin typeface="+mn-lt"/>
                <a:ea typeface="+mn-ea"/>
                <a:cs typeface="+mn-cs"/>
              </a:rPr>
              <a:t>utanför</a:t>
            </a:r>
            <a:r>
              <a:rPr lang="sv-SE" sz="1200" kern="1200" dirty="0" smtClean="0">
                <a:solidFill>
                  <a:schemeClr val="tx1"/>
                </a:solidFill>
                <a:effectLst/>
                <a:latin typeface="+mn-lt"/>
                <a:ea typeface="+mn-ea"/>
                <a:cs typeface="+mn-cs"/>
              </a:rPr>
              <a:t> och inte kan vara en del av samhället på samma villkor som andra, </a:t>
            </a:r>
            <a:r>
              <a:rPr lang="sv-SE" sz="1200" b="1" kern="1200" dirty="0" smtClean="0">
                <a:solidFill>
                  <a:schemeClr val="tx1"/>
                </a:solidFill>
                <a:effectLst/>
                <a:latin typeface="+mn-lt"/>
                <a:ea typeface="+mn-ea"/>
                <a:cs typeface="+mn-cs"/>
              </a:rPr>
              <a:t>eller frigör digitaliseringen resurser</a:t>
            </a:r>
            <a:r>
              <a:rPr lang="sv-SE" sz="1200" kern="1200" dirty="0" smtClean="0">
                <a:solidFill>
                  <a:schemeClr val="tx1"/>
                </a:solidFill>
                <a:effectLst/>
                <a:latin typeface="+mn-lt"/>
                <a:ea typeface="+mn-ea"/>
                <a:cs typeface="+mn-cs"/>
              </a:rPr>
              <a:t> som kan </a:t>
            </a:r>
            <a:r>
              <a:rPr lang="sv-SE" sz="1200" b="1" kern="1200" dirty="0" smtClean="0">
                <a:solidFill>
                  <a:schemeClr val="tx1"/>
                </a:solidFill>
                <a:effectLst/>
                <a:latin typeface="+mn-lt"/>
                <a:ea typeface="+mn-ea"/>
                <a:cs typeface="+mn-cs"/>
              </a:rPr>
              <a:t>användas</a:t>
            </a:r>
            <a:r>
              <a:rPr lang="sv-SE" sz="1200" kern="1200" dirty="0" smtClean="0">
                <a:solidFill>
                  <a:schemeClr val="tx1"/>
                </a:solidFill>
                <a:effectLst/>
                <a:latin typeface="+mn-lt"/>
                <a:ea typeface="+mn-ea"/>
                <a:cs typeface="+mn-cs"/>
              </a:rPr>
              <a:t> för de, numer allt färre, som vill ha mer </a:t>
            </a:r>
            <a:r>
              <a:rPr lang="sv-SE" sz="1200" b="1" kern="1200" dirty="0" smtClean="0">
                <a:solidFill>
                  <a:schemeClr val="tx1"/>
                </a:solidFill>
                <a:effectLst/>
                <a:latin typeface="+mn-lt"/>
                <a:ea typeface="+mn-ea"/>
                <a:cs typeface="+mn-cs"/>
              </a:rPr>
              <a:t>traditionell och personlig service</a:t>
            </a:r>
            <a:r>
              <a:rPr lang="sv-SE" sz="1200" kern="1200" dirty="0" smtClean="0">
                <a:solidFill>
                  <a:schemeClr val="tx1"/>
                </a:solidFill>
                <a:effectLst/>
                <a:latin typeface="+mn-lt"/>
                <a:ea typeface="+mn-ea"/>
                <a:cs typeface="+mn-cs"/>
              </a:rPr>
              <a:t>?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Det </a:t>
            </a:r>
            <a:r>
              <a:rPr lang="sv-SE" sz="1200" b="1" kern="1200" dirty="0" smtClean="0">
                <a:solidFill>
                  <a:schemeClr val="tx1"/>
                </a:solidFill>
                <a:effectLst/>
                <a:latin typeface="+mn-lt"/>
                <a:ea typeface="+mn-ea"/>
                <a:cs typeface="+mn-cs"/>
              </a:rPr>
              <a:t>mesta tyder</a:t>
            </a:r>
            <a:r>
              <a:rPr lang="sv-SE" sz="1200" kern="1200" dirty="0" smtClean="0">
                <a:solidFill>
                  <a:schemeClr val="tx1"/>
                </a:solidFill>
                <a:effectLst/>
                <a:latin typeface="+mn-lt"/>
                <a:ea typeface="+mn-ea"/>
                <a:cs typeface="+mn-cs"/>
              </a:rPr>
              <a:t> på att det inte är så. </a:t>
            </a:r>
            <a:r>
              <a:rPr lang="sv-SE" sz="1200" b="1" kern="1200" dirty="0" smtClean="0">
                <a:solidFill>
                  <a:schemeClr val="tx1"/>
                </a:solidFill>
                <a:effectLst/>
                <a:latin typeface="+mn-lt"/>
                <a:ea typeface="+mn-ea"/>
                <a:cs typeface="+mn-cs"/>
              </a:rPr>
              <a:t>Samhällsservicen och informationen </a:t>
            </a:r>
            <a:r>
              <a:rPr lang="sv-SE" sz="1200" kern="1200" dirty="0" smtClean="0">
                <a:solidFill>
                  <a:schemeClr val="tx1"/>
                </a:solidFill>
                <a:effectLst/>
                <a:latin typeface="+mn-lt"/>
                <a:ea typeface="+mn-ea"/>
                <a:cs typeface="+mn-cs"/>
              </a:rPr>
              <a:t>är i regel </a:t>
            </a:r>
            <a:r>
              <a:rPr lang="sv-SE" sz="1200" b="1" kern="1200" dirty="0" smtClean="0">
                <a:solidFill>
                  <a:schemeClr val="tx1"/>
                </a:solidFill>
                <a:effectLst/>
                <a:latin typeface="+mn-lt"/>
                <a:ea typeface="+mn-ea"/>
                <a:cs typeface="+mn-cs"/>
              </a:rPr>
              <a:t>sämre eller begränsad </a:t>
            </a:r>
            <a:r>
              <a:rPr lang="sv-SE" sz="1200" kern="1200" dirty="0" smtClean="0">
                <a:solidFill>
                  <a:schemeClr val="tx1"/>
                </a:solidFill>
                <a:effectLst/>
                <a:latin typeface="+mn-lt"/>
                <a:ea typeface="+mn-ea"/>
                <a:cs typeface="+mn-cs"/>
              </a:rPr>
              <a:t>för den som inte har internet. Det är inte ovanligt att myndigheter och företag lägger ut </a:t>
            </a:r>
            <a:r>
              <a:rPr lang="sv-SE" sz="1200" b="1" kern="1200" dirty="0" smtClean="0">
                <a:solidFill>
                  <a:schemeClr val="tx1"/>
                </a:solidFill>
                <a:effectLst/>
                <a:latin typeface="+mn-lt"/>
                <a:ea typeface="+mn-ea"/>
                <a:cs typeface="+mn-cs"/>
              </a:rPr>
              <a:t>mer information</a:t>
            </a:r>
            <a:r>
              <a:rPr lang="sv-SE" sz="1200" kern="1200" dirty="0" smtClean="0">
                <a:solidFill>
                  <a:schemeClr val="tx1"/>
                </a:solidFill>
                <a:effectLst/>
                <a:latin typeface="+mn-lt"/>
                <a:ea typeface="+mn-ea"/>
                <a:cs typeface="+mn-cs"/>
              </a:rPr>
              <a:t>, har </a:t>
            </a:r>
            <a:r>
              <a:rPr lang="sv-SE" sz="1200" b="1" kern="1200" dirty="0" smtClean="0">
                <a:solidFill>
                  <a:schemeClr val="tx1"/>
                </a:solidFill>
                <a:effectLst/>
                <a:latin typeface="+mn-lt"/>
                <a:ea typeface="+mn-ea"/>
                <a:cs typeface="+mn-cs"/>
              </a:rPr>
              <a:t>högre tillgänglighet </a:t>
            </a:r>
            <a:r>
              <a:rPr lang="sv-SE" sz="1200" kern="1200" dirty="0" smtClean="0">
                <a:solidFill>
                  <a:schemeClr val="tx1"/>
                </a:solidFill>
                <a:effectLst/>
                <a:latin typeface="+mn-lt"/>
                <a:ea typeface="+mn-ea"/>
                <a:cs typeface="+mn-cs"/>
              </a:rPr>
              <a:t>och erbjuder </a:t>
            </a:r>
            <a:r>
              <a:rPr lang="sv-SE" sz="1200" b="1" kern="1200" dirty="0" smtClean="0">
                <a:solidFill>
                  <a:schemeClr val="tx1"/>
                </a:solidFill>
                <a:effectLst/>
                <a:latin typeface="+mn-lt"/>
                <a:ea typeface="+mn-ea"/>
                <a:cs typeface="+mn-cs"/>
              </a:rPr>
              <a:t>fler tjänster digitalt </a:t>
            </a:r>
            <a:r>
              <a:rPr lang="sv-SE" sz="1200" kern="1200" dirty="0" smtClean="0">
                <a:solidFill>
                  <a:schemeClr val="tx1"/>
                </a:solidFill>
                <a:effectLst/>
                <a:latin typeface="+mn-lt"/>
                <a:ea typeface="+mn-ea"/>
                <a:cs typeface="+mn-cs"/>
              </a:rPr>
              <a:t>än via traditionella kanaler. Det händer också att medborgare mer eller mindre </a:t>
            </a:r>
            <a:r>
              <a:rPr lang="sv-SE" sz="1200" b="1" kern="1200" dirty="0" smtClean="0">
                <a:solidFill>
                  <a:schemeClr val="tx1"/>
                </a:solidFill>
                <a:effectLst/>
                <a:latin typeface="+mn-lt"/>
                <a:ea typeface="+mn-ea"/>
                <a:cs typeface="+mn-cs"/>
              </a:rPr>
              <a:t>tvingas</a:t>
            </a:r>
            <a:r>
              <a:rPr lang="sv-SE" sz="1200" kern="1200" dirty="0" smtClean="0">
                <a:solidFill>
                  <a:schemeClr val="tx1"/>
                </a:solidFill>
                <a:effectLst/>
                <a:latin typeface="+mn-lt"/>
                <a:ea typeface="+mn-ea"/>
                <a:cs typeface="+mn-cs"/>
              </a:rPr>
              <a:t> använda en digital lösning genom att traditionella alternativ </a:t>
            </a:r>
            <a:r>
              <a:rPr lang="sv-SE" sz="1200" b="1" kern="1200" dirty="0" smtClean="0">
                <a:solidFill>
                  <a:schemeClr val="tx1"/>
                </a:solidFill>
                <a:effectLst/>
                <a:latin typeface="+mn-lt"/>
                <a:ea typeface="+mn-ea"/>
                <a:cs typeface="+mn-cs"/>
              </a:rPr>
              <a:t>tas bort eller prissätts högre</a:t>
            </a:r>
            <a:r>
              <a:rPr lang="sv-SE" sz="1200" kern="1200" dirty="0" smtClean="0">
                <a:solidFill>
                  <a:schemeClr val="tx1"/>
                </a:solidFill>
                <a:effectLst/>
                <a:latin typeface="+mn-lt"/>
                <a:ea typeface="+mn-ea"/>
                <a:cs typeface="+mn-cs"/>
              </a:rPr>
              <a:t>. Ett exempel var när </a:t>
            </a:r>
            <a:r>
              <a:rPr lang="sv-SE" sz="1200" b="1" kern="1200" dirty="0" smtClean="0">
                <a:solidFill>
                  <a:schemeClr val="tx1"/>
                </a:solidFill>
                <a:effectLst/>
                <a:latin typeface="+mn-lt"/>
                <a:ea typeface="+mn-ea"/>
                <a:cs typeface="+mn-cs"/>
              </a:rPr>
              <a:t>SJ</a:t>
            </a:r>
            <a:r>
              <a:rPr lang="sv-SE" sz="1200" kern="1200" dirty="0" smtClean="0">
                <a:solidFill>
                  <a:schemeClr val="tx1"/>
                </a:solidFill>
                <a:effectLst/>
                <a:latin typeface="+mn-lt"/>
                <a:ea typeface="+mn-ea"/>
                <a:cs typeface="+mn-cs"/>
              </a:rPr>
              <a:t> införde en extra avgift för de som inte köper sina biljetter digitalt. </a:t>
            </a:r>
          </a:p>
          <a:p>
            <a:r>
              <a:rPr lang="sv-SE" dirty="0" smtClean="0"/>
              <a:t/>
            </a:r>
            <a:br>
              <a:rPr lang="sv-SE" dirty="0" smtClean="0"/>
            </a:br>
            <a:r>
              <a:rPr lang="sv-SE" dirty="0" smtClean="0"/>
              <a:t>En </a:t>
            </a:r>
            <a:r>
              <a:rPr lang="sv-SE" b="1" dirty="0" smtClean="0"/>
              <a:t>relativt ny satsning är </a:t>
            </a:r>
            <a:r>
              <a:rPr lang="sv-SE" b="1" dirty="0" err="1" smtClean="0"/>
              <a:t>Digidel</a:t>
            </a:r>
            <a:r>
              <a:rPr lang="sv-SE" b="1" dirty="0" smtClean="0"/>
              <a:t>-center</a:t>
            </a:r>
            <a:r>
              <a:rPr lang="sv-SE" dirty="0" smtClean="0"/>
              <a:t> för vilka Internetstiftelsen har fått statsbidrag på omkring </a:t>
            </a:r>
            <a:r>
              <a:rPr lang="sv-SE" b="1" dirty="0" smtClean="0"/>
              <a:t>10 miljoner</a:t>
            </a:r>
            <a:r>
              <a:rPr lang="sv-SE" dirty="0" smtClean="0"/>
              <a:t> kronor för att etablera och stödja runt om i landet. </a:t>
            </a:r>
            <a:r>
              <a:rPr lang="sv-SE" dirty="0" err="1" smtClean="0"/>
              <a:t>Digidel</a:t>
            </a:r>
            <a:r>
              <a:rPr lang="sv-SE" dirty="0" smtClean="0"/>
              <a:t>-center ska finnas på bibliotek och andra platser, och där ska man kunna få </a:t>
            </a:r>
            <a:r>
              <a:rPr lang="sv-SE" b="1" dirty="0" smtClean="0"/>
              <a:t>stöd och hjälp</a:t>
            </a:r>
            <a:r>
              <a:rPr lang="sv-SE" dirty="0" smtClean="0"/>
              <a:t> med sådant som rör </a:t>
            </a:r>
            <a:r>
              <a:rPr lang="sv-SE" b="1" dirty="0" smtClean="0"/>
              <a:t>dator, mobil och internet</a:t>
            </a:r>
            <a:r>
              <a:rPr lang="sv-SE" dirty="0" smtClean="0"/>
              <a:t>. I nuläget finns ett </a:t>
            </a:r>
            <a:r>
              <a:rPr lang="sv-SE" b="1" dirty="0" smtClean="0"/>
              <a:t>femtontal</a:t>
            </a:r>
            <a:r>
              <a:rPr lang="sv-SE" dirty="0" smtClean="0"/>
              <a:t> sådana runt om i landet. Ytterligare ett </a:t>
            </a:r>
            <a:r>
              <a:rPr lang="sv-SE" b="1" dirty="0" smtClean="0"/>
              <a:t>trettiotal kommuner</a:t>
            </a:r>
            <a:r>
              <a:rPr lang="sv-SE" dirty="0" smtClean="0"/>
              <a:t> har </a:t>
            </a:r>
            <a:r>
              <a:rPr lang="sv-SE" b="1" dirty="0" smtClean="0"/>
              <a:t>ansökt</a:t>
            </a:r>
            <a:r>
              <a:rPr lang="sv-SE" dirty="0" smtClean="0"/>
              <a:t> om medel för att starta </a:t>
            </a:r>
            <a:r>
              <a:rPr lang="sv-SE" dirty="0" err="1" smtClean="0"/>
              <a:t>Digidel</a:t>
            </a:r>
            <a:r>
              <a:rPr lang="sv-SE" dirty="0" smtClean="0"/>
              <a:t>-center. </a:t>
            </a:r>
          </a:p>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21</a:t>
            </a:fld>
            <a:endParaRPr lang="sv-SE"/>
          </a:p>
        </p:txBody>
      </p:sp>
    </p:spTree>
    <p:extLst>
      <p:ext uri="{BB962C8B-B14F-4D97-AF65-F5344CB8AC3E}">
        <p14:creationId xmlns:p14="http://schemas.microsoft.com/office/powerpoint/2010/main" val="276915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4B0E164D-EE8D-B448-BE8E-A1520703B60E}" type="slidenum">
              <a:rPr lang="sv-SE" smtClean="0"/>
              <a:t>2</a:t>
            </a:fld>
            <a:endParaRPr lang="sv-SE" dirty="0"/>
          </a:p>
        </p:txBody>
      </p:sp>
    </p:spTree>
    <p:extLst>
      <p:ext uri="{BB962C8B-B14F-4D97-AF65-F5344CB8AC3E}">
        <p14:creationId xmlns:p14="http://schemas.microsoft.com/office/powerpoint/2010/main" val="2324413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smtClean="0"/>
              <a:t>Kommunernas ansvar och skyldighet </a:t>
            </a:r>
            <a:r>
              <a:rPr lang="sv-SE" dirty="0" smtClean="0"/>
              <a:t>avseende vuxnas lärande. </a:t>
            </a:r>
            <a:r>
              <a:rPr lang="sv-SE" b="1" dirty="0" smtClean="0"/>
              <a:t>Målet</a:t>
            </a:r>
            <a:r>
              <a:rPr lang="sv-SE" dirty="0" smtClean="0"/>
              <a:t> med </a:t>
            </a:r>
            <a:r>
              <a:rPr lang="sv-SE" b="1" dirty="0" smtClean="0"/>
              <a:t>vuxenutbildningen</a:t>
            </a:r>
            <a:r>
              <a:rPr lang="sv-SE" dirty="0" smtClean="0"/>
              <a:t> - </a:t>
            </a:r>
            <a:r>
              <a:rPr lang="sv-SE" b="1" dirty="0" smtClean="0"/>
              <a:t>alla vuxna </a:t>
            </a:r>
            <a:r>
              <a:rPr lang="sv-SE" dirty="0" smtClean="0"/>
              <a:t>ges möjlighet att </a:t>
            </a:r>
            <a:r>
              <a:rPr lang="sv-SE" b="1" dirty="0" smtClean="0"/>
              <a:t>utvidga sina kunskaper </a:t>
            </a:r>
            <a:r>
              <a:rPr lang="sv-SE" dirty="0" smtClean="0"/>
              <a:t>och utveckla sin kompetens i syfte att </a:t>
            </a:r>
            <a:r>
              <a:rPr lang="sv-SE" b="1" dirty="0" smtClean="0"/>
              <a:t>främja personlig utveckling</a:t>
            </a:r>
            <a:r>
              <a:rPr lang="sv-SE" dirty="0" smtClean="0"/>
              <a:t>, </a:t>
            </a:r>
            <a:r>
              <a:rPr lang="sv-SE" b="1" dirty="0" smtClean="0"/>
              <a:t>demokrati</a:t>
            </a:r>
            <a:r>
              <a:rPr lang="sv-SE" dirty="0" smtClean="0"/>
              <a:t>, </a:t>
            </a:r>
            <a:r>
              <a:rPr lang="sv-SE" b="1" dirty="0" smtClean="0"/>
              <a:t>jämställdhet</a:t>
            </a:r>
            <a:r>
              <a:rPr lang="sv-SE" dirty="0" smtClean="0"/>
              <a:t>, </a:t>
            </a:r>
            <a:r>
              <a:rPr lang="sv-SE" b="1" dirty="0" smtClean="0"/>
              <a:t>ekonomisk tillväxt </a:t>
            </a:r>
            <a:r>
              <a:rPr lang="sv-SE" dirty="0" smtClean="0"/>
              <a:t>och </a:t>
            </a:r>
            <a:r>
              <a:rPr lang="sv-SE" b="1" dirty="0" smtClean="0"/>
              <a:t>sysselsättning</a:t>
            </a:r>
            <a:r>
              <a:rPr lang="sv-SE" dirty="0" smtClean="0"/>
              <a:t> samt en </a:t>
            </a:r>
            <a:r>
              <a:rPr lang="sv-SE" b="1" dirty="0" smtClean="0"/>
              <a:t>rättvis fördelning</a:t>
            </a:r>
            <a:r>
              <a:rPr lang="sv-SE" dirty="0" smtClean="0"/>
              <a:t>. Vuxenutbildningen ska </a:t>
            </a:r>
            <a:r>
              <a:rPr lang="sv-SE" b="1" dirty="0" smtClean="0"/>
              <a:t>stödja vuxnas delaktighet i det livslånga lärandet</a:t>
            </a:r>
            <a:r>
              <a:rPr lang="sv-SE" dirty="0" smtClean="0"/>
              <a:t>, </a:t>
            </a:r>
            <a:r>
              <a:rPr lang="sv-SE" b="1" dirty="0" smtClean="0"/>
              <a:t>inga övre åldersgränser</a:t>
            </a:r>
            <a:r>
              <a:rPr lang="sv-SE" dirty="0" smtClean="0"/>
              <a:t>. </a:t>
            </a:r>
            <a:r>
              <a:rPr lang="sv-SE" b="1" dirty="0" smtClean="0"/>
              <a:t>Demokratimålet</a:t>
            </a:r>
            <a:r>
              <a:rPr lang="sv-SE" dirty="0" smtClean="0"/>
              <a:t> aktualiseras i samband med det </a:t>
            </a:r>
            <a:r>
              <a:rPr lang="sv-SE" b="1" dirty="0" smtClean="0"/>
              <a:t>digitala</a:t>
            </a:r>
            <a:r>
              <a:rPr lang="sv-SE" dirty="0" smtClean="0"/>
              <a:t> </a:t>
            </a:r>
            <a:r>
              <a:rPr lang="sv-SE" b="1" dirty="0" smtClean="0"/>
              <a:t>utanförskapet</a:t>
            </a:r>
            <a:r>
              <a:rPr lang="sv-SE" dirty="0" smtClean="0"/>
              <a:t>.</a:t>
            </a:r>
            <a:r>
              <a:rPr lang="sv-SE" baseline="0" dirty="0" smtClean="0"/>
              <a:t> </a:t>
            </a:r>
            <a:r>
              <a:rPr lang="sv-SE" dirty="0" smtClean="0"/>
              <a:t>Kommunernas ansvar och skyldighet är också mycket tydligt enligt skollagen, här finns inom kommunal vuxenutbildning</a:t>
            </a:r>
            <a:r>
              <a:rPr lang="sv-SE" baseline="0" dirty="0" smtClean="0"/>
              <a:t> </a:t>
            </a:r>
            <a:r>
              <a:rPr lang="sv-SE" dirty="0" smtClean="0"/>
              <a:t>möjligheter att erbjuda och genomföra kurser där betyg inte sätts, så kallade </a:t>
            </a:r>
            <a:r>
              <a:rPr lang="sv-SE" b="1" dirty="0" smtClean="0"/>
              <a:t>individuella kurser </a:t>
            </a:r>
            <a:r>
              <a:rPr lang="sv-SE" dirty="0" smtClean="0"/>
              <a:t>och </a:t>
            </a:r>
            <a:r>
              <a:rPr lang="sv-SE" b="1" dirty="0" smtClean="0"/>
              <a:t>orienteringskurser t ex att ge grundläggande digital kompetens</a:t>
            </a:r>
            <a:r>
              <a:rPr lang="sv-SE" dirty="0" smtClean="0"/>
              <a:t>. </a:t>
            </a:r>
            <a:br>
              <a:rPr lang="sv-SE" dirty="0" smtClean="0"/>
            </a:br>
            <a:r>
              <a:rPr lang="sv-SE" dirty="0" smtClean="0"/>
              <a:t>Kommunernas vuxenutbildning har börjat </a:t>
            </a:r>
            <a:r>
              <a:rPr lang="sv-SE" b="1" dirty="0" smtClean="0"/>
              <a:t>likna ”arbetsmarknadsutbildning</a:t>
            </a:r>
            <a:r>
              <a:rPr lang="sv-SE" dirty="0" smtClean="0"/>
              <a:t>” dvs riktat mot yngre/medelålders, vilket </a:t>
            </a:r>
            <a:r>
              <a:rPr lang="sv-SE" b="1" dirty="0" smtClean="0"/>
              <a:t>inte var det</a:t>
            </a:r>
            <a:r>
              <a:rPr lang="sv-SE" b="1" baseline="0" dirty="0" smtClean="0"/>
              <a:t> enda syftet</a:t>
            </a:r>
            <a:r>
              <a:rPr lang="sv-SE" dirty="0" smtClean="0"/>
              <a:t>. Det </a:t>
            </a:r>
            <a:r>
              <a:rPr lang="sv-SE" b="1" dirty="0" smtClean="0"/>
              <a:t>breda samhällsuppdraget</a:t>
            </a:r>
            <a:r>
              <a:rPr lang="sv-SE" dirty="0" smtClean="0"/>
              <a:t> som alltid kännetecknat svensk vuxenutbildning, till exempel </a:t>
            </a:r>
            <a:r>
              <a:rPr lang="sv-SE" b="1" dirty="0" smtClean="0"/>
              <a:t>bildningsperspektivet</a:t>
            </a:r>
            <a:r>
              <a:rPr lang="sv-SE" dirty="0" smtClean="0"/>
              <a:t>, har kommit i </a:t>
            </a:r>
            <a:r>
              <a:rPr lang="sv-SE" b="1" dirty="0" smtClean="0"/>
              <a:t>skymundan</a:t>
            </a:r>
            <a:r>
              <a:rPr lang="sv-SE" dirty="0" smtClean="0"/>
              <a:t>. </a:t>
            </a:r>
            <a:r>
              <a:rPr lang="sv-SE" b="1" dirty="0" smtClean="0"/>
              <a:t>Utbildningsinsatser för alla ”vuxna” oavsett ålder och med samtliga mål och syften saknas i verksamheten</a:t>
            </a:r>
            <a:r>
              <a:rPr lang="sv-SE" dirty="0" smtClean="0"/>
              <a:t>. </a:t>
            </a:r>
            <a:br>
              <a:rPr lang="sv-SE" dirty="0" smtClean="0"/>
            </a:br>
            <a:r>
              <a:rPr lang="sv-SE" dirty="0" smtClean="0"/>
              <a:t>Kommunerna tar </a:t>
            </a:r>
            <a:r>
              <a:rPr lang="sv-SE" b="1" dirty="0" smtClean="0"/>
              <a:t>inte sitt ansvar </a:t>
            </a:r>
            <a:r>
              <a:rPr lang="sv-SE" dirty="0" smtClean="0"/>
              <a:t>ur ett </a:t>
            </a:r>
            <a:r>
              <a:rPr lang="sv-SE" b="1" dirty="0" smtClean="0"/>
              <a:t>livslångtlärandeperspektiv</a:t>
            </a:r>
            <a:r>
              <a:rPr lang="sv-SE" dirty="0" smtClean="0"/>
              <a:t> för det offentliga utbildningsväsende de ansvarar för och utifrån det </a:t>
            </a:r>
            <a:r>
              <a:rPr lang="sv-SE" b="1" dirty="0" smtClean="0"/>
              <a:t>samhällsuppdrag</a:t>
            </a:r>
            <a:r>
              <a:rPr lang="sv-SE" dirty="0" smtClean="0"/>
              <a:t> de har. Det är </a:t>
            </a:r>
            <a:r>
              <a:rPr lang="sv-SE" b="1" dirty="0" smtClean="0"/>
              <a:t>enbart vissa av de övergripande målen </a:t>
            </a:r>
            <a:r>
              <a:rPr lang="sv-SE" dirty="0" smtClean="0"/>
              <a:t>som står i fokus. Seniorer erbjuds i regel inte någon riktad möjlighet att delta i kommunala utbildningar. Principen för det </a:t>
            </a:r>
            <a:r>
              <a:rPr lang="sv-SE" b="1" dirty="0" smtClean="0"/>
              <a:t>livslånga lärandet tillämpas inte </a:t>
            </a:r>
            <a:r>
              <a:rPr lang="sv-SE" dirty="0" smtClean="0"/>
              <a:t>i denna del av det kommunala ansvarstagandet. </a:t>
            </a:r>
            <a:r>
              <a:rPr lang="sv-SE" b="1" dirty="0" smtClean="0"/>
              <a:t>Verksamheten lever inte upp till sitt</a:t>
            </a:r>
            <a:r>
              <a:rPr lang="sv-SE" b="1" baseline="0" dirty="0" smtClean="0"/>
              <a:t> syfte, vilket är allvarligt</a:t>
            </a:r>
            <a:r>
              <a:rPr lang="sv-SE" baseline="0" dirty="0" smtClean="0"/>
              <a:t>.</a:t>
            </a:r>
            <a:r>
              <a:rPr lang="sv-SE" dirty="0" smtClean="0"/>
              <a:t/>
            </a:r>
            <a:br>
              <a:rPr lang="sv-SE" dirty="0" smtClean="0"/>
            </a:br>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22</a:t>
            </a:fld>
            <a:endParaRPr lang="sv-SE"/>
          </a:p>
        </p:txBody>
      </p:sp>
    </p:spTree>
    <p:extLst>
      <p:ext uri="{BB962C8B-B14F-4D97-AF65-F5344CB8AC3E}">
        <p14:creationId xmlns:p14="http://schemas.microsoft.com/office/powerpoint/2010/main" val="3931456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smtClean="0"/>
              <a:t>Kommunernas ansvar och skyldighet </a:t>
            </a:r>
            <a:r>
              <a:rPr lang="sv-SE" dirty="0" smtClean="0"/>
              <a:t>avseende vuxnas lärande. </a:t>
            </a:r>
            <a:r>
              <a:rPr lang="sv-SE" b="1" dirty="0" smtClean="0"/>
              <a:t>Målet</a:t>
            </a:r>
            <a:r>
              <a:rPr lang="sv-SE" dirty="0" smtClean="0"/>
              <a:t> med </a:t>
            </a:r>
            <a:r>
              <a:rPr lang="sv-SE" b="1" dirty="0" smtClean="0"/>
              <a:t>vuxenutbildningen</a:t>
            </a:r>
            <a:r>
              <a:rPr lang="sv-SE" dirty="0" smtClean="0"/>
              <a:t> - </a:t>
            </a:r>
            <a:r>
              <a:rPr lang="sv-SE" b="1" dirty="0" smtClean="0"/>
              <a:t>alla vuxna </a:t>
            </a:r>
            <a:r>
              <a:rPr lang="sv-SE" dirty="0" smtClean="0"/>
              <a:t>ges möjlighet att </a:t>
            </a:r>
            <a:r>
              <a:rPr lang="sv-SE" b="1" dirty="0" smtClean="0"/>
              <a:t>utvidga sina kunskaper </a:t>
            </a:r>
            <a:r>
              <a:rPr lang="sv-SE" dirty="0" smtClean="0"/>
              <a:t>och utveckla sin kompetens i syfte att </a:t>
            </a:r>
            <a:r>
              <a:rPr lang="sv-SE" b="1" dirty="0" smtClean="0"/>
              <a:t>främja personlig utveckling</a:t>
            </a:r>
            <a:r>
              <a:rPr lang="sv-SE" dirty="0" smtClean="0"/>
              <a:t>, </a:t>
            </a:r>
            <a:r>
              <a:rPr lang="sv-SE" b="1" dirty="0" smtClean="0"/>
              <a:t>demokrati</a:t>
            </a:r>
            <a:r>
              <a:rPr lang="sv-SE" dirty="0" smtClean="0"/>
              <a:t>, </a:t>
            </a:r>
            <a:r>
              <a:rPr lang="sv-SE" b="1" dirty="0" smtClean="0"/>
              <a:t>jämställdhet</a:t>
            </a:r>
            <a:r>
              <a:rPr lang="sv-SE" dirty="0" smtClean="0"/>
              <a:t>, </a:t>
            </a:r>
            <a:r>
              <a:rPr lang="sv-SE" b="1" dirty="0" smtClean="0"/>
              <a:t>ekonomisk tillväxt </a:t>
            </a:r>
            <a:r>
              <a:rPr lang="sv-SE" dirty="0" smtClean="0"/>
              <a:t>och </a:t>
            </a:r>
            <a:r>
              <a:rPr lang="sv-SE" b="1" dirty="0" smtClean="0"/>
              <a:t>sysselsättning</a:t>
            </a:r>
            <a:r>
              <a:rPr lang="sv-SE" dirty="0" smtClean="0"/>
              <a:t> samt en </a:t>
            </a:r>
            <a:r>
              <a:rPr lang="sv-SE" b="1" dirty="0" smtClean="0"/>
              <a:t>rättvis fördelning</a:t>
            </a:r>
            <a:r>
              <a:rPr lang="sv-SE" dirty="0" smtClean="0"/>
              <a:t>. Vuxenutbildningen ska </a:t>
            </a:r>
            <a:r>
              <a:rPr lang="sv-SE" b="1" dirty="0" smtClean="0"/>
              <a:t>stödja vuxnas delaktighet i det livslånga lärandet</a:t>
            </a:r>
            <a:r>
              <a:rPr lang="sv-SE" dirty="0" smtClean="0"/>
              <a:t>, </a:t>
            </a:r>
            <a:r>
              <a:rPr lang="sv-SE" b="1" dirty="0" smtClean="0"/>
              <a:t>inga övre åldersgränser</a:t>
            </a:r>
            <a:r>
              <a:rPr lang="sv-SE" dirty="0" smtClean="0"/>
              <a:t>. </a:t>
            </a:r>
            <a:r>
              <a:rPr lang="sv-SE" b="1" dirty="0" smtClean="0"/>
              <a:t>Demokratimålet</a:t>
            </a:r>
            <a:r>
              <a:rPr lang="sv-SE" dirty="0" smtClean="0"/>
              <a:t> aktualiseras i samband med det </a:t>
            </a:r>
            <a:r>
              <a:rPr lang="sv-SE" b="1" dirty="0" smtClean="0"/>
              <a:t>digitala</a:t>
            </a:r>
            <a:r>
              <a:rPr lang="sv-SE" dirty="0" smtClean="0"/>
              <a:t> </a:t>
            </a:r>
            <a:r>
              <a:rPr lang="sv-SE" b="1" dirty="0" smtClean="0"/>
              <a:t>utanförskapet</a:t>
            </a:r>
            <a:r>
              <a:rPr lang="sv-SE" dirty="0" smtClean="0"/>
              <a:t>.</a:t>
            </a:r>
            <a:r>
              <a:rPr lang="sv-SE" baseline="0" dirty="0" smtClean="0"/>
              <a:t> </a:t>
            </a:r>
            <a:r>
              <a:rPr lang="sv-SE" dirty="0" smtClean="0"/>
              <a:t>Kommunernas ansvar och skyldighet är också mycket tydligt enligt skollagen, här finns inom kommunal vuxenutbildning</a:t>
            </a:r>
            <a:r>
              <a:rPr lang="sv-SE" baseline="0" dirty="0" smtClean="0"/>
              <a:t> </a:t>
            </a:r>
            <a:r>
              <a:rPr lang="sv-SE" dirty="0" smtClean="0"/>
              <a:t>möjligheter att erbjuda och genomföra kurser där betyg inte sätts, så kallade </a:t>
            </a:r>
            <a:r>
              <a:rPr lang="sv-SE" b="1" dirty="0" smtClean="0"/>
              <a:t>individuella kurser </a:t>
            </a:r>
            <a:r>
              <a:rPr lang="sv-SE" dirty="0" smtClean="0"/>
              <a:t>och </a:t>
            </a:r>
            <a:r>
              <a:rPr lang="sv-SE" b="1" dirty="0" smtClean="0"/>
              <a:t>orienteringskurser t ex att ge grundläggande digital kompetens</a:t>
            </a:r>
            <a:r>
              <a:rPr lang="sv-SE" dirty="0" smtClean="0"/>
              <a:t>. </a:t>
            </a:r>
            <a:br>
              <a:rPr lang="sv-SE" dirty="0" smtClean="0"/>
            </a:br>
            <a:r>
              <a:rPr lang="sv-SE" dirty="0" smtClean="0"/>
              <a:t>Kommunernas vuxenutbildning har börjat </a:t>
            </a:r>
            <a:r>
              <a:rPr lang="sv-SE" b="1" dirty="0" smtClean="0"/>
              <a:t>likna ”arbetsmarknadsutbildning</a:t>
            </a:r>
            <a:r>
              <a:rPr lang="sv-SE" dirty="0" smtClean="0"/>
              <a:t>” dvs riktat mot yngre/medelålders, vilket </a:t>
            </a:r>
            <a:r>
              <a:rPr lang="sv-SE" b="1" dirty="0" smtClean="0"/>
              <a:t>inte var det</a:t>
            </a:r>
            <a:r>
              <a:rPr lang="sv-SE" b="1" baseline="0" dirty="0" smtClean="0"/>
              <a:t> enda syftet</a:t>
            </a:r>
            <a:r>
              <a:rPr lang="sv-SE" dirty="0" smtClean="0"/>
              <a:t>. Det </a:t>
            </a:r>
            <a:r>
              <a:rPr lang="sv-SE" b="1" dirty="0" smtClean="0"/>
              <a:t>breda samhällsuppdraget</a:t>
            </a:r>
            <a:r>
              <a:rPr lang="sv-SE" dirty="0" smtClean="0"/>
              <a:t> som alltid kännetecknat svensk vuxenutbildning, till exempel </a:t>
            </a:r>
            <a:r>
              <a:rPr lang="sv-SE" b="1" dirty="0" smtClean="0"/>
              <a:t>bildningsperspektivet</a:t>
            </a:r>
            <a:r>
              <a:rPr lang="sv-SE" dirty="0" smtClean="0"/>
              <a:t>, har kommit i </a:t>
            </a:r>
            <a:r>
              <a:rPr lang="sv-SE" b="1" dirty="0" smtClean="0"/>
              <a:t>skymundan</a:t>
            </a:r>
            <a:r>
              <a:rPr lang="sv-SE" dirty="0" smtClean="0"/>
              <a:t>. </a:t>
            </a:r>
            <a:r>
              <a:rPr lang="sv-SE" b="1" dirty="0" smtClean="0"/>
              <a:t>Utbildningsinsatser för alla ”vuxna” oavsett ålder och med samtliga mål och syften saknas i verksamheten</a:t>
            </a:r>
            <a:r>
              <a:rPr lang="sv-SE" dirty="0" smtClean="0"/>
              <a:t>. </a:t>
            </a:r>
            <a:br>
              <a:rPr lang="sv-SE" dirty="0" smtClean="0"/>
            </a:br>
            <a:r>
              <a:rPr lang="sv-SE" dirty="0" smtClean="0"/>
              <a:t>Kommunerna tar </a:t>
            </a:r>
            <a:r>
              <a:rPr lang="sv-SE" b="1" dirty="0" smtClean="0"/>
              <a:t>inte sitt ansvar </a:t>
            </a:r>
            <a:r>
              <a:rPr lang="sv-SE" dirty="0" smtClean="0"/>
              <a:t>ur ett </a:t>
            </a:r>
            <a:r>
              <a:rPr lang="sv-SE" b="1" dirty="0" smtClean="0"/>
              <a:t>livslångtlärandeperspektiv</a:t>
            </a:r>
            <a:r>
              <a:rPr lang="sv-SE" dirty="0" smtClean="0"/>
              <a:t> för det offentliga utbildningsväsende de ansvarar för och utifrån det </a:t>
            </a:r>
            <a:r>
              <a:rPr lang="sv-SE" b="1" dirty="0" smtClean="0"/>
              <a:t>samhällsuppdrag</a:t>
            </a:r>
            <a:r>
              <a:rPr lang="sv-SE" dirty="0" smtClean="0"/>
              <a:t> de har. Det är </a:t>
            </a:r>
            <a:r>
              <a:rPr lang="sv-SE" b="1" dirty="0" smtClean="0"/>
              <a:t>enbart vissa av de övergripande målen </a:t>
            </a:r>
            <a:r>
              <a:rPr lang="sv-SE" dirty="0" smtClean="0"/>
              <a:t>som står i fokus. Seniorer erbjuds i regel inte någon riktad möjlighet att delta i kommunala utbildningar. Principen för det </a:t>
            </a:r>
            <a:r>
              <a:rPr lang="sv-SE" b="1" dirty="0" smtClean="0"/>
              <a:t>livslånga lärandet tillämpas inte </a:t>
            </a:r>
            <a:r>
              <a:rPr lang="sv-SE" dirty="0" smtClean="0"/>
              <a:t>i denna del av det kommunala ansvarstagandet. </a:t>
            </a:r>
            <a:r>
              <a:rPr lang="sv-SE" b="1" dirty="0" smtClean="0"/>
              <a:t>Verksamheten lever inte upp till sitt</a:t>
            </a:r>
            <a:r>
              <a:rPr lang="sv-SE" b="1" baseline="0" dirty="0" smtClean="0"/>
              <a:t> syfte, vilket är allvarligt</a:t>
            </a:r>
            <a:r>
              <a:rPr lang="sv-SE" baseline="0" dirty="0" smtClean="0"/>
              <a:t>.</a:t>
            </a:r>
            <a:r>
              <a:rPr lang="sv-SE" dirty="0" smtClean="0"/>
              <a:t/>
            </a:r>
            <a:br>
              <a:rPr lang="sv-SE" dirty="0" smtClean="0"/>
            </a:br>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23</a:t>
            </a:fld>
            <a:endParaRPr lang="sv-SE"/>
          </a:p>
        </p:txBody>
      </p:sp>
    </p:spTree>
    <p:extLst>
      <p:ext uri="{BB962C8B-B14F-4D97-AF65-F5344CB8AC3E}">
        <p14:creationId xmlns:p14="http://schemas.microsoft.com/office/powerpoint/2010/main" val="3931456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dirty="0" smtClean="0"/>
              <a:t>Regeringens digitaliseringsstrategi har som </a:t>
            </a:r>
            <a:r>
              <a:rPr lang="sv-SE" b="1" dirty="0" smtClean="0"/>
              <a:t>övergripande mål </a:t>
            </a:r>
            <a:r>
              <a:rPr lang="sv-SE" dirty="0" smtClean="0"/>
              <a:t>att Sverige ska vara </a:t>
            </a:r>
            <a:r>
              <a:rPr lang="sv-SE" b="1" dirty="0" smtClean="0"/>
              <a:t>bäst i världen på att använda digitaliseringens möjligheter</a:t>
            </a:r>
            <a:r>
              <a:rPr lang="sv-SE" dirty="0" smtClean="0"/>
              <a:t>. De </a:t>
            </a:r>
            <a:r>
              <a:rPr lang="sv-SE" b="1" dirty="0" smtClean="0"/>
              <a:t>fem delmålen </a:t>
            </a:r>
            <a:r>
              <a:rPr lang="sv-SE" dirty="0" smtClean="0"/>
              <a:t>handlar om digital infrastruktur, ledning, innovation, trygghet och kompetens. </a:t>
            </a:r>
            <a:br>
              <a:rPr lang="sv-SE" dirty="0" smtClean="0"/>
            </a:br>
            <a:r>
              <a:rPr lang="sv-SE" dirty="0" smtClean="0"/>
              <a:t>- Delmålet om den digitala infrastrukturen - ska </a:t>
            </a:r>
            <a:r>
              <a:rPr lang="sv-SE" b="1" dirty="0" smtClean="0"/>
              <a:t>95 procent</a:t>
            </a:r>
            <a:r>
              <a:rPr lang="sv-SE" dirty="0" smtClean="0"/>
              <a:t> av hushållen och företagen ha tillgång till bredband om minst 100 Mbit/s </a:t>
            </a:r>
            <a:r>
              <a:rPr lang="sv-SE" b="1" dirty="0" smtClean="0"/>
              <a:t>år 2020, till</a:t>
            </a:r>
            <a:r>
              <a:rPr lang="sv-SE" dirty="0" smtClean="0"/>
              <a:t> </a:t>
            </a:r>
            <a:r>
              <a:rPr lang="sv-SE" b="1" dirty="0" smtClean="0"/>
              <a:t>år 2025</a:t>
            </a:r>
            <a:r>
              <a:rPr lang="sv-SE" dirty="0" smtClean="0"/>
              <a:t> ska i det </a:t>
            </a:r>
            <a:r>
              <a:rPr lang="sv-SE" b="1" dirty="0" smtClean="0"/>
              <a:t>närmaste hela landet</a:t>
            </a:r>
            <a:r>
              <a:rPr lang="sv-SE" dirty="0" smtClean="0"/>
              <a:t> kunna vara uppkopplat genom </a:t>
            </a:r>
            <a:r>
              <a:rPr lang="sv-SE" b="1" dirty="0" smtClean="0"/>
              <a:t>snabbt bredband</a:t>
            </a:r>
            <a:r>
              <a:rPr lang="sv-SE" dirty="0" smtClean="0"/>
              <a:t> och stabila mobila tjänster. Det finns fortfarande hushåll som inte har tillgång till bra uppkoppling, eller som inte prioriterat att skaffa det. Post- och Telestyrelsen (PTS) uppger att avseende snabbt bredband så hade </a:t>
            </a:r>
            <a:r>
              <a:rPr lang="sv-SE" b="1" dirty="0" smtClean="0"/>
              <a:t>89 procent</a:t>
            </a:r>
            <a:r>
              <a:rPr lang="sv-SE" dirty="0" smtClean="0"/>
              <a:t> av alla hushåll och företag i slutet på 2018 tillgång till 1 Gbit/s eller fiber i absoluta närheten, samma andel gäller för 100 Mbit/s och för 30 Mbit/s handlade det om 97 procent. Internettillgången har </a:t>
            </a:r>
            <a:r>
              <a:rPr lang="sv-SE" b="1" dirty="0" smtClean="0"/>
              <a:t>ökat stadigt</a:t>
            </a:r>
            <a:r>
              <a:rPr lang="sv-SE" dirty="0" smtClean="0"/>
              <a:t> de senaste åren med ett par procentenheter varje år. Det är framförallt i </a:t>
            </a:r>
            <a:r>
              <a:rPr lang="sv-SE" b="1" dirty="0" smtClean="0"/>
              <a:t>glesbebyggda</a:t>
            </a:r>
            <a:r>
              <a:rPr lang="sv-SE" dirty="0" smtClean="0"/>
              <a:t> områden som det brister.</a:t>
            </a:r>
          </a:p>
          <a:p>
            <a:r>
              <a:rPr lang="sv-SE" dirty="0" smtClean="0"/>
              <a:t>- Kompetensmålet handlar om </a:t>
            </a:r>
            <a:r>
              <a:rPr lang="sv-SE" b="1" dirty="0" smtClean="0"/>
              <a:t>tekniska färdigheter</a:t>
            </a:r>
            <a:r>
              <a:rPr lang="sv-SE" dirty="0" smtClean="0"/>
              <a:t>, </a:t>
            </a:r>
            <a:r>
              <a:rPr lang="sv-SE" b="1" dirty="0" smtClean="0"/>
              <a:t>medie- och informationskunnighet </a:t>
            </a:r>
            <a:r>
              <a:rPr lang="sv-SE" dirty="0" smtClean="0"/>
              <a:t>samt att kunna följa med i den digitala utvecklingen för att underlätta </a:t>
            </a:r>
            <a:r>
              <a:rPr lang="sv-SE" b="1" dirty="0" smtClean="0"/>
              <a:t>anställning</a:t>
            </a:r>
            <a:r>
              <a:rPr lang="sv-SE" dirty="0" smtClean="0"/>
              <a:t>, </a:t>
            </a:r>
            <a:r>
              <a:rPr lang="sv-SE" b="1" dirty="0" smtClean="0"/>
              <a:t>driva företag </a:t>
            </a:r>
            <a:r>
              <a:rPr lang="sv-SE" dirty="0" smtClean="0"/>
              <a:t>eller stärka organisationer eller </a:t>
            </a:r>
            <a:r>
              <a:rPr lang="sv-SE" b="1" dirty="0" smtClean="0"/>
              <a:t>företags konkurrenskraft</a:t>
            </a:r>
            <a:r>
              <a:rPr lang="sv-SE" dirty="0" smtClean="0"/>
              <a:t>. Delmålet pekar på att </a:t>
            </a:r>
            <a:r>
              <a:rPr lang="sv-SE" b="1" dirty="0" smtClean="0"/>
              <a:t>utbildningsystemet</a:t>
            </a:r>
            <a:r>
              <a:rPr lang="sv-SE" dirty="0" smtClean="0"/>
              <a:t> inklusive universitet har en viktig roll samt att alla </a:t>
            </a:r>
            <a:r>
              <a:rPr lang="sv-SE" b="1" dirty="0" smtClean="0"/>
              <a:t>arbetsgivare</a:t>
            </a:r>
            <a:r>
              <a:rPr lang="sv-SE" dirty="0" smtClean="0"/>
              <a:t> ska ta ett ökat ansvar för att bidra till ett </a:t>
            </a:r>
            <a:r>
              <a:rPr lang="sv-SE" b="1" dirty="0" smtClean="0"/>
              <a:t>livslångt lärande</a:t>
            </a:r>
            <a:r>
              <a:rPr lang="sv-SE" dirty="0" smtClean="0"/>
              <a:t>. Behovet av ökad digital kompetens på alla nivåer i </a:t>
            </a:r>
            <a:r>
              <a:rPr lang="sv-SE" b="1" dirty="0" smtClean="0"/>
              <a:t>offentlig</a:t>
            </a:r>
            <a:r>
              <a:rPr lang="sv-SE" dirty="0" smtClean="0"/>
              <a:t> </a:t>
            </a:r>
            <a:r>
              <a:rPr lang="sv-SE" b="1" dirty="0" smtClean="0"/>
              <a:t>sektor</a:t>
            </a:r>
            <a:r>
              <a:rPr lang="sv-SE" dirty="0" smtClean="0"/>
              <a:t> betonas. I de satsningar och myndighetsuppdrag som genomförs inom ramen för digital kompetens ingår </a:t>
            </a:r>
            <a:r>
              <a:rPr lang="sv-SE" b="1" dirty="0" smtClean="0"/>
              <a:t>en rad olika myndigheter</a:t>
            </a:r>
            <a:r>
              <a:rPr lang="sv-SE" dirty="0" smtClean="0"/>
              <a:t>. </a:t>
            </a:r>
            <a:br>
              <a:rPr lang="sv-SE" dirty="0" smtClean="0"/>
            </a:br>
            <a:r>
              <a:rPr lang="sv-SE" dirty="0" smtClean="0"/>
              <a:t>- Det </a:t>
            </a:r>
            <a:r>
              <a:rPr lang="sv-SE" b="1" dirty="0" smtClean="0"/>
              <a:t>statligt uppsatta målet </a:t>
            </a:r>
            <a:r>
              <a:rPr lang="sv-SE" dirty="0" smtClean="0"/>
              <a:t>om att Sverige ska vara bäst i världen på att använda digitaliseringens möjligheter </a:t>
            </a:r>
            <a:r>
              <a:rPr lang="sv-SE" b="1" dirty="0" smtClean="0"/>
              <a:t>bidrar sannolikt </a:t>
            </a:r>
            <a:r>
              <a:rPr lang="sv-SE" dirty="0" smtClean="0"/>
              <a:t>betydligt till att </a:t>
            </a:r>
            <a:r>
              <a:rPr lang="sv-SE" b="1" dirty="0" smtClean="0"/>
              <a:t>driva</a:t>
            </a:r>
            <a:r>
              <a:rPr lang="sv-SE" dirty="0" smtClean="0"/>
              <a:t> </a:t>
            </a:r>
            <a:r>
              <a:rPr lang="sv-SE" b="1" dirty="0" smtClean="0"/>
              <a:t>på</a:t>
            </a:r>
            <a:r>
              <a:rPr lang="sv-SE" dirty="0" smtClean="0"/>
              <a:t> samhällets digitalisering. Men det kommer att bli </a:t>
            </a:r>
            <a:r>
              <a:rPr lang="sv-SE" b="1" dirty="0" smtClean="0"/>
              <a:t>svårt</a:t>
            </a:r>
            <a:r>
              <a:rPr lang="sv-SE" dirty="0" smtClean="0"/>
              <a:t> att </a:t>
            </a:r>
            <a:r>
              <a:rPr lang="sv-SE" b="1" dirty="0" smtClean="0"/>
              <a:t>nå detta mål </a:t>
            </a:r>
            <a:r>
              <a:rPr lang="sv-SE" dirty="0" smtClean="0"/>
              <a:t>om inte mer </a:t>
            </a:r>
            <a:r>
              <a:rPr lang="sv-SE" b="1" dirty="0" smtClean="0"/>
              <a:t>kraftfulla insatser </a:t>
            </a:r>
            <a:r>
              <a:rPr lang="sv-SE" dirty="0" smtClean="0"/>
              <a:t>görs för att </a:t>
            </a:r>
            <a:r>
              <a:rPr lang="sv-SE" b="1" dirty="0" smtClean="0"/>
              <a:t>inkludera fler </a:t>
            </a:r>
            <a:r>
              <a:rPr lang="sv-SE" dirty="0" smtClean="0"/>
              <a:t>i det digitala samhället. Digitaliseringsstrategin är </a:t>
            </a:r>
            <a:r>
              <a:rPr lang="sv-SE" b="1" dirty="0" smtClean="0"/>
              <a:t>övergripande</a:t>
            </a:r>
            <a:r>
              <a:rPr lang="sv-SE" dirty="0" smtClean="0"/>
              <a:t> och innehåller </a:t>
            </a:r>
            <a:r>
              <a:rPr lang="sv-SE" b="1" dirty="0" smtClean="0"/>
              <a:t>inte konkreta </a:t>
            </a:r>
            <a:r>
              <a:rPr lang="sv-SE" b="1" dirty="0" err="1" smtClean="0"/>
              <a:t>kompetensmål</a:t>
            </a:r>
            <a:r>
              <a:rPr lang="sv-SE" b="1" baseline="0" dirty="0" smtClean="0"/>
              <a:t> </a:t>
            </a:r>
            <a:r>
              <a:rPr lang="sv-SE" b="1" dirty="0" smtClean="0"/>
              <a:t>eller medel </a:t>
            </a:r>
            <a:r>
              <a:rPr lang="sv-SE" dirty="0" smtClean="0"/>
              <a:t>för att uppnå och utveckla digital kompetens bland de människor som </a:t>
            </a:r>
            <a:r>
              <a:rPr lang="sv-SE" b="1" dirty="0" smtClean="0"/>
              <a:t>inte</a:t>
            </a:r>
            <a:r>
              <a:rPr lang="sv-SE" dirty="0" smtClean="0"/>
              <a:t> befinner sig i </a:t>
            </a:r>
            <a:r>
              <a:rPr lang="sv-SE" b="1" dirty="0" smtClean="0"/>
              <a:t>utbildningssystemet eller på arbetsmarknaden</a:t>
            </a:r>
            <a:r>
              <a:rPr lang="sv-SE" dirty="0" smtClean="0"/>
              <a:t>, som exempelvis äldre (jämför bredbandsmålet). Digital kompetens här riktar sig mer mot </a:t>
            </a:r>
            <a:r>
              <a:rPr lang="sv-SE" b="1" dirty="0" smtClean="0"/>
              <a:t>ganska vana användare</a:t>
            </a:r>
            <a:r>
              <a:rPr lang="sv-SE" dirty="0" smtClean="0"/>
              <a:t>. Det tycks </a:t>
            </a:r>
            <a:r>
              <a:rPr lang="sv-SE" b="1" dirty="0" smtClean="0"/>
              <a:t>inte</a:t>
            </a:r>
            <a:r>
              <a:rPr lang="sv-SE" dirty="0" smtClean="0"/>
              <a:t> som att någon </a:t>
            </a:r>
            <a:r>
              <a:rPr lang="sv-SE" b="1" dirty="0" smtClean="0"/>
              <a:t>enskild myndighet</a:t>
            </a:r>
            <a:r>
              <a:rPr lang="sv-SE" dirty="0" smtClean="0"/>
              <a:t> har ett </a:t>
            </a:r>
            <a:r>
              <a:rPr lang="sv-SE" b="1" dirty="0" smtClean="0"/>
              <a:t>övergripande ansvar</a:t>
            </a:r>
            <a:r>
              <a:rPr lang="sv-SE" dirty="0" smtClean="0"/>
              <a:t> för </a:t>
            </a:r>
            <a:r>
              <a:rPr lang="sv-SE" b="0" i="0" dirty="0" smtClean="0"/>
              <a:t>digital kompetens </a:t>
            </a:r>
            <a:r>
              <a:rPr lang="sv-SE" dirty="0" smtClean="0"/>
              <a:t>och inkludering. </a:t>
            </a:r>
            <a:r>
              <a:rPr lang="sv-SE" b="1" dirty="0" smtClean="0"/>
              <a:t>Digitaliseringsstrategin</a:t>
            </a:r>
            <a:r>
              <a:rPr lang="sv-SE" dirty="0" smtClean="0"/>
              <a:t> </a:t>
            </a:r>
            <a:r>
              <a:rPr lang="sv-SE" b="1" dirty="0" smtClean="0"/>
              <a:t>brister</a:t>
            </a:r>
            <a:r>
              <a:rPr lang="sv-SE" dirty="0" smtClean="0"/>
              <a:t> i </a:t>
            </a:r>
            <a:r>
              <a:rPr lang="sv-SE" b="1" dirty="0" smtClean="0"/>
              <a:t>insikter</a:t>
            </a:r>
            <a:r>
              <a:rPr lang="sv-SE" dirty="0" smtClean="0"/>
              <a:t> i </a:t>
            </a:r>
            <a:r>
              <a:rPr lang="sv-SE" b="1" dirty="0" smtClean="0"/>
              <a:t>digitalt utanförskap</a:t>
            </a:r>
            <a:r>
              <a:rPr lang="sv-SE" dirty="0" smtClean="0"/>
              <a:t> och vilka </a:t>
            </a:r>
            <a:r>
              <a:rPr lang="sv-SE" b="1" dirty="0" smtClean="0"/>
              <a:t>hinder</a:t>
            </a:r>
            <a:r>
              <a:rPr lang="sv-SE" dirty="0" smtClean="0"/>
              <a:t> som finns i sammanhanget.</a:t>
            </a:r>
            <a:br>
              <a:rPr lang="sv-SE" dirty="0" smtClean="0"/>
            </a:br>
            <a:endParaRPr lang="sv-SE" dirty="0" smtClean="0"/>
          </a:p>
        </p:txBody>
      </p:sp>
      <p:sp>
        <p:nvSpPr>
          <p:cNvPr id="4" name="Platshållare för bildnummer 3"/>
          <p:cNvSpPr>
            <a:spLocks noGrp="1"/>
          </p:cNvSpPr>
          <p:nvPr>
            <p:ph type="sldNum" sz="quarter" idx="10"/>
          </p:nvPr>
        </p:nvSpPr>
        <p:spPr/>
        <p:txBody>
          <a:bodyPr/>
          <a:lstStyle/>
          <a:p>
            <a:fld id="{4B0E164D-EE8D-B448-BE8E-A1520703B60E}" type="slidenum">
              <a:rPr lang="sv-SE" smtClean="0"/>
              <a:t>28</a:t>
            </a:fld>
            <a:endParaRPr lang="sv-SE"/>
          </a:p>
        </p:txBody>
      </p:sp>
    </p:spTree>
    <p:extLst>
      <p:ext uri="{BB962C8B-B14F-4D97-AF65-F5344CB8AC3E}">
        <p14:creationId xmlns:p14="http://schemas.microsoft.com/office/powerpoint/2010/main" val="644038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smtClean="0"/>
              <a:t>Runt om i landet </a:t>
            </a:r>
            <a:r>
              <a:rPr lang="sv-SE" dirty="0" smtClean="0"/>
              <a:t>pågår </a:t>
            </a:r>
            <a:r>
              <a:rPr lang="sv-SE" b="1" dirty="0" smtClean="0"/>
              <a:t>olika typer av insatser </a:t>
            </a:r>
            <a:r>
              <a:rPr lang="sv-SE" dirty="0" smtClean="0"/>
              <a:t>för att minska det digitala utanförskapet. Det kan handla om </a:t>
            </a:r>
            <a:r>
              <a:rPr lang="sv-SE" b="1" dirty="0" smtClean="0"/>
              <a:t>utbildningsinsatser</a:t>
            </a:r>
            <a:r>
              <a:rPr lang="sv-SE" dirty="0" smtClean="0"/>
              <a:t>, säkerställande av offentlig </a:t>
            </a:r>
            <a:r>
              <a:rPr lang="sv-SE" b="1" dirty="0" smtClean="0"/>
              <a:t>information via traditionella kanaler </a:t>
            </a:r>
            <a:r>
              <a:rPr lang="sv-SE" dirty="0" smtClean="0"/>
              <a:t>eller möjlighet att kunna boka </a:t>
            </a:r>
            <a:r>
              <a:rPr lang="sv-SE" b="1" dirty="0" smtClean="0"/>
              <a:t>vårdbesök</a:t>
            </a:r>
            <a:r>
              <a:rPr lang="sv-SE" dirty="0" smtClean="0"/>
              <a:t> via telefon och betala för det kontant. Det ser </a:t>
            </a:r>
            <a:r>
              <a:rPr lang="sv-SE" b="1" dirty="0" smtClean="0"/>
              <a:t>inte likadant</a:t>
            </a:r>
            <a:r>
              <a:rPr lang="sv-SE" dirty="0" smtClean="0"/>
              <a:t> ut överallt, det finns </a:t>
            </a:r>
            <a:r>
              <a:rPr lang="sv-SE" b="1" dirty="0" smtClean="0"/>
              <a:t>ingen generell struktur </a:t>
            </a:r>
            <a:r>
              <a:rPr lang="sv-SE" dirty="0" smtClean="0"/>
              <a:t>för detta eller för utbildning i digital kompetens för seniorer. På flera håll inrättas </a:t>
            </a:r>
            <a:r>
              <a:rPr lang="sv-SE" b="1" dirty="0" smtClean="0"/>
              <a:t>mötesplatser</a:t>
            </a:r>
            <a:r>
              <a:rPr lang="sv-SE" dirty="0" smtClean="0"/>
              <a:t> för digital service (eller </a:t>
            </a:r>
            <a:r>
              <a:rPr lang="sv-SE" dirty="0" err="1" smtClean="0"/>
              <a:t>Digidel</a:t>
            </a:r>
            <a:r>
              <a:rPr lang="sv-SE" dirty="0" smtClean="0"/>
              <a:t>-center) – men dessa finns </a:t>
            </a:r>
            <a:r>
              <a:rPr lang="sv-SE" b="1" dirty="0" smtClean="0"/>
              <a:t>inte överallt</a:t>
            </a:r>
            <a:r>
              <a:rPr lang="sv-SE" dirty="0" smtClean="0"/>
              <a:t>, är inte alltid </a:t>
            </a:r>
            <a:r>
              <a:rPr lang="sv-SE" b="1" dirty="0" smtClean="0"/>
              <a:t>kostnadsfria</a:t>
            </a:r>
            <a:r>
              <a:rPr lang="sv-SE" dirty="0" smtClean="0"/>
              <a:t>, och </a:t>
            </a:r>
            <a:r>
              <a:rPr lang="sv-SE" b="1" dirty="0" smtClean="0"/>
              <a:t>passar</a:t>
            </a:r>
            <a:r>
              <a:rPr lang="sv-SE" dirty="0" smtClean="0"/>
              <a:t> eller </a:t>
            </a:r>
            <a:r>
              <a:rPr lang="sv-SE" b="1" dirty="0" smtClean="0"/>
              <a:t>når</a:t>
            </a:r>
            <a:r>
              <a:rPr lang="sv-SE" dirty="0" smtClean="0"/>
              <a:t> inte alla. </a:t>
            </a:r>
            <a:br>
              <a:rPr lang="sv-SE" dirty="0" smtClean="0"/>
            </a:br>
            <a:endParaRPr lang="sv-SE" dirty="0" smtClean="0"/>
          </a:p>
          <a:p>
            <a:r>
              <a:rPr lang="sv-SE" dirty="0" smtClean="0"/>
              <a:t>Det </a:t>
            </a:r>
            <a:r>
              <a:rPr lang="sv-SE" b="1" dirty="0" smtClean="0"/>
              <a:t>kan göras </a:t>
            </a:r>
            <a:r>
              <a:rPr lang="sv-SE" dirty="0" smtClean="0"/>
              <a:t>en rad olika åtgärder för att öka inkluderingen i det digitala samhället:</a:t>
            </a:r>
            <a:br>
              <a:rPr lang="sv-SE" dirty="0" smtClean="0"/>
            </a:br>
            <a:r>
              <a:rPr lang="sv-SE" dirty="0" smtClean="0"/>
              <a:t>-behålla </a:t>
            </a:r>
            <a:r>
              <a:rPr lang="sv-SE" b="1" dirty="0" smtClean="0"/>
              <a:t>traditionella lösningar </a:t>
            </a:r>
            <a:r>
              <a:rPr lang="sv-SE" dirty="0" smtClean="0"/>
              <a:t>samtidigt som nya digitala sätt introduceras, </a:t>
            </a:r>
            <a:br>
              <a:rPr lang="sv-SE" dirty="0" smtClean="0"/>
            </a:br>
            <a:r>
              <a:rPr lang="sv-SE" dirty="0" smtClean="0"/>
              <a:t>-utveckling av </a:t>
            </a:r>
            <a:r>
              <a:rPr lang="sv-SE" b="1" dirty="0" smtClean="0"/>
              <a:t>mer användarvänliga </a:t>
            </a:r>
            <a:r>
              <a:rPr lang="sv-SE" dirty="0" smtClean="0"/>
              <a:t>digitala tjänster,</a:t>
            </a:r>
            <a:r>
              <a:rPr lang="sv-SE" baseline="0" dirty="0" smtClean="0"/>
              <a:t> </a:t>
            </a:r>
            <a:br>
              <a:rPr lang="sv-SE" baseline="0" dirty="0" smtClean="0"/>
            </a:br>
            <a:r>
              <a:rPr lang="sv-SE" baseline="0" dirty="0" smtClean="0"/>
              <a:t>-</a:t>
            </a:r>
            <a:r>
              <a:rPr lang="sv-SE" dirty="0" smtClean="0"/>
              <a:t>mer </a:t>
            </a:r>
            <a:r>
              <a:rPr lang="sv-SE" b="1" dirty="0" smtClean="0"/>
              <a:t>forskning och kunskap </a:t>
            </a:r>
            <a:r>
              <a:rPr lang="sv-SE" dirty="0" smtClean="0"/>
              <a:t>i frågan om </a:t>
            </a:r>
            <a:r>
              <a:rPr lang="sv-SE" b="1" dirty="0" smtClean="0"/>
              <a:t>verkningsfulla insatser </a:t>
            </a:r>
            <a:r>
              <a:rPr lang="sv-SE" dirty="0" smtClean="0"/>
              <a:t>för ökad digital inkludering,</a:t>
            </a:r>
            <a:r>
              <a:rPr lang="sv-SE" baseline="0" dirty="0" smtClean="0"/>
              <a:t> </a:t>
            </a:r>
            <a:br>
              <a:rPr lang="sv-SE" baseline="0" dirty="0" smtClean="0"/>
            </a:br>
            <a:r>
              <a:rPr lang="sv-SE" baseline="0" dirty="0" smtClean="0"/>
              <a:t>-o</a:t>
            </a:r>
            <a:r>
              <a:rPr lang="sv-SE" dirty="0" smtClean="0"/>
              <a:t>lika </a:t>
            </a:r>
            <a:r>
              <a:rPr lang="sv-SE" b="1" dirty="0" smtClean="0"/>
              <a:t>utbildnings- och fortbildningsinsatser </a:t>
            </a:r>
            <a:r>
              <a:rPr lang="sv-SE" dirty="0" smtClean="0"/>
              <a:t>inom området digital kompetens som utgår ifrån </a:t>
            </a:r>
            <a:r>
              <a:rPr lang="sv-SE" b="1" dirty="0" smtClean="0"/>
              <a:t>individens behov </a:t>
            </a:r>
            <a:r>
              <a:rPr lang="sv-SE" dirty="0" smtClean="0"/>
              <a:t>och önskningar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smtClean="0"/>
              <a:t>-</a:t>
            </a:r>
            <a:r>
              <a:rPr lang="sv-SE" dirty="0" smtClean="0"/>
              <a:t>bättre </a:t>
            </a:r>
            <a:r>
              <a:rPr lang="sv-SE" b="1" dirty="0" smtClean="0"/>
              <a:t>privatekonomiska möjligheter </a:t>
            </a:r>
            <a:r>
              <a:rPr lang="sv-SE" dirty="0" smtClean="0"/>
              <a:t>för den enskilde</a:t>
            </a:r>
            <a:r>
              <a:rPr lang="sv-SE" baseline="0" dirty="0" smtClean="0"/>
              <a:t> + </a:t>
            </a:r>
            <a:r>
              <a:rPr lang="sv-SE" dirty="0" smtClean="0"/>
              <a:t>fortsatt </a:t>
            </a:r>
            <a:r>
              <a:rPr lang="sv-SE" b="1" dirty="0" smtClean="0"/>
              <a:t>bredbandsutbyggnad</a:t>
            </a:r>
            <a:r>
              <a:rPr lang="sv-SE" dirty="0" smtClean="0"/>
              <a:t/>
            </a:r>
            <a:br>
              <a:rPr lang="sv-SE" dirty="0" smtClean="0"/>
            </a:br>
            <a:r>
              <a:rPr lang="sv-SE" dirty="0" smtClean="0"/>
              <a:t>-det </a:t>
            </a:r>
            <a:r>
              <a:rPr lang="sv-SE" b="1" dirty="0" smtClean="0"/>
              <a:t>offentliga</a:t>
            </a:r>
            <a:r>
              <a:rPr lang="sv-SE" dirty="0" smtClean="0"/>
              <a:t> behöver ta ett </a:t>
            </a:r>
            <a:r>
              <a:rPr lang="sv-SE" b="1" dirty="0" smtClean="0"/>
              <a:t>större ansvar </a:t>
            </a:r>
            <a:r>
              <a:rPr lang="sv-SE" dirty="0" smtClean="0"/>
              <a:t>för digital inkludering med fokus på </a:t>
            </a:r>
            <a:r>
              <a:rPr lang="sv-SE" b="1" dirty="0" smtClean="0"/>
              <a:t>livslångt lärande </a:t>
            </a:r>
            <a:r>
              <a:rPr lang="sv-SE" dirty="0" smtClean="0"/>
              <a:t>för </a:t>
            </a:r>
            <a:r>
              <a:rPr lang="sv-SE" b="1" dirty="0" smtClean="0"/>
              <a:t>alla åldersgrupper </a:t>
            </a:r>
            <a:r>
              <a:rPr lang="sv-SE" dirty="0" smtClean="0"/>
              <a:t>samt införa ett </a:t>
            </a:r>
            <a:r>
              <a:rPr lang="sv-SE" b="1" dirty="0" smtClean="0"/>
              <a:t>statligt övergripande ansvar </a:t>
            </a:r>
            <a:r>
              <a:rPr lang="sv-SE" dirty="0" smtClean="0"/>
              <a:t>för dessa frågor. </a:t>
            </a:r>
          </a:p>
        </p:txBody>
      </p:sp>
      <p:sp>
        <p:nvSpPr>
          <p:cNvPr id="4" name="Platshållare för bildnummer 3"/>
          <p:cNvSpPr>
            <a:spLocks noGrp="1"/>
          </p:cNvSpPr>
          <p:nvPr>
            <p:ph type="sldNum" sz="quarter" idx="10"/>
          </p:nvPr>
        </p:nvSpPr>
        <p:spPr/>
        <p:txBody>
          <a:bodyPr/>
          <a:lstStyle/>
          <a:p>
            <a:fld id="{4B0E164D-EE8D-B448-BE8E-A1520703B60E}" type="slidenum">
              <a:rPr lang="sv-SE" smtClean="0"/>
              <a:t>29</a:t>
            </a:fld>
            <a:endParaRPr lang="sv-SE"/>
          </a:p>
        </p:txBody>
      </p:sp>
    </p:spTree>
    <p:extLst>
      <p:ext uri="{BB962C8B-B14F-4D97-AF65-F5344CB8AC3E}">
        <p14:creationId xmlns:p14="http://schemas.microsoft.com/office/powerpoint/2010/main" val="3464208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Artiklar från </a:t>
            </a:r>
            <a:r>
              <a:rPr lang="sv-SE" b="1" dirty="0" smtClean="0"/>
              <a:t>SVT + DN </a:t>
            </a:r>
            <a:r>
              <a:rPr lang="sv-SE" dirty="0" smtClean="0"/>
              <a:t>där forskare och </a:t>
            </a:r>
            <a:r>
              <a:rPr lang="sv-SE" dirty="0" err="1" smtClean="0"/>
              <a:t>Digidel</a:t>
            </a:r>
            <a:r>
              <a:rPr lang="sv-SE" dirty="0" smtClean="0"/>
              <a:t>-ansvarig</a:t>
            </a:r>
            <a:r>
              <a:rPr lang="sv-SE" baseline="0" dirty="0" smtClean="0"/>
              <a:t> instämmer med oss (</a:t>
            </a:r>
            <a:r>
              <a:rPr lang="sv-SE" b="1" baseline="0" dirty="0" smtClean="0"/>
              <a:t>kommunernas ansvar</a:t>
            </a:r>
            <a:r>
              <a:rPr lang="sv-SE" baseline="0" dirty="0" smtClean="0"/>
              <a:t>, </a:t>
            </a:r>
            <a:r>
              <a:rPr lang="sv-SE" b="1" baseline="0" dirty="0" smtClean="0"/>
              <a:t>övergående problem</a:t>
            </a:r>
            <a:r>
              <a:rPr lang="sv-SE" baseline="0" dirty="0" smtClean="0"/>
              <a:t>, </a:t>
            </a:r>
            <a:r>
              <a:rPr lang="sv-SE" b="1" baseline="0" dirty="0" smtClean="0"/>
              <a:t>mer statliga pengar</a:t>
            </a:r>
            <a:r>
              <a:rPr lang="sv-SE" baseline="0" dirty="0" smtClean="0"/>
              <a:t>, </a:t>
            </a:r>
            <a:r>
              <a:rPr lang="sv-SE" b="1" baseline="0" dirty="0" smtClean="0"/>
              <a:t>utanförskap</a:t>
            </a:r>
            <a:r>
              <a:rPr lang="sv-SE" baseline="0" dirty="0" smtClean="0"/>
              <a:t>)</a:t>
            </a:r>
            <a:br>
              <a:rPr lang="sv-SE" baseline="0" dirty="0" smtClean="0"/>
            </a:br>
            <a:r>
              <a:rPr lang="sv-SE" b="1" baseline="0" dirty="0" smtClean="0"/>
              <a:t>Slutsatser</a:t>
            </a:r>
            <a:r>
              <a:rPr lang="sv-SE" baseline="0" dirty="0" smtClean="0"/>
              <a:t>: </a:t>
            </a:r>
            <a:r>
              <a:rPr lang="sv-SE" dirty="0" smtClean="0"/>
              <a:t>Om </a:t>
            </a:r>
            <a:r>
              <a:rPr lang="sv-SE" b="1" dirty="0" smtClean="0"/>
              <a:t>samhället kräver </a:t>
            </a:r>
            <a:r>
              <a:rPr lang="sv-SE" dirty="0" smtClean="0"/>
              <a:t>att medborgarna ska eller bör hantera ärenden och information digitalt bör människor räkna med </a:t>
            </a:r>
            <a:r>
              <a:rPr lang="sv-SE" b="1" dirty="0" smtClean="0"/>
              <a:t>motprestationen</a:t>
            </a:r>
            <a:r>
              <a:rPr lang="sv-SE" dirty="0" smtClean="0"/>
              <a:t> att kunna utbildas och fortbildas i digital kompetens. </a:t>
            </a:r>
            <a:r>
              <a:rPr lang="sv-SE" b="1" dirty="0" smtClean="0"/>
              <a:t>Alla</a:t>
            </a:r>
            <a:r>
              <a:rPr lang="sv-SE" dirty="0" smtClean="0"/>
              <a:t> ska ha </a:t>
            </a:r>
            <a:r>
              <a:rPr lang="sv-SE" b="1" dirty="0" smtClean="0"/>
              <a:t>möjligheten att inkluderas</a:t>
            </a:r>
            <a:r>
              <a:rPr lang="sv-SE" dirty="0" smtClean="0"/>
              <a:t>. Här </a:t>
            </a:r>
            <a:r>
              <a:rPr lang="sv-SE" b="1" dirty="0" smtClean="0"/>
              <a:t>brister</a:t>
            </a:r>
            <a:r>
              <a:rPr lang="sv-SE" dirty="0" smtClean="0"/>
              <a:t> det </a:t>
            </a:r>
            <a:r>
              <a:rPr lang="sv-SE" b="1" dirty="0" smtClean="0"/>
              <a:t>offentliga i sitt ansvar</a:t>
            </a:r>
            <a:r>
              <a:rPr lang="sv-SE" dirty="0" smtClean="0"/>
              <a:t>. Det är av särskild vikt för </a:t>
            </a:r>
            <a:r>
              <a:rPr lang="sv-SE" b="1" dirty="0" smtClean="0"/>
              <a:t>seniorer</a:t>
            </a:r>
            <a:r>
              <a:rPr lang="sv-SE" dirty="0" smtClean="0"/>
              <a:t> då möjligheten till </a:t>
            </a:r>
            <a:r>
              <a:rPr lang="sv-SE" b="1" dirty="0" smtClean="0"/>
              <a:t>stöd och utbildning </a:t>
            </a:r>
            <a:r>
              <a:rPr lang="sv-SE" dirty="0" smtClean="0"/>
              <a:t>inom ramen för studier eller arbetsliv </a:t>
            </a:r>
            <a:r>
              <a:rPr lang="sv-SE" b="1" dirty="0" smtClean="0"/>
              <a:t>ofta saknas </a:t>
            </a:r>
            <a:r>
              <a:rPr lang="sv-SE" dirty="0" smtClean="0"/>
              <a:t>i de äldre åldersgrupperna. </a:t>
            </a:r>
            <a:r>
              <a:rPr lang="sv-SE" b="1" dirty="0" smtClean="0"/>
              <a:t>Mycket mer fokus av offentliga insatser </a:t>
            </a:r>
            <a:r>
              <a:rPr lang="sv-SE" dirty="0" smtClean="0"/>
              <a:t>bör </a:t>
            </a:r>
            <a:r>
              <a:rPr lang="sv-SE" b="1" dirty="0" smtClean="0"/>
              <a:t>hädanefter</a:t>
            </a:r>
            <a:r>
              <a:rPr lang="sv-SE" dirty="0" smtClean="0"/>
              <a:t> läggas på förbättrad </a:t>
            </a:r>
            <a:r>
              <a:rPr lang="sv-SE" b="1" dirty="0" smtClean="0"/>
              <a:t>digital inkludering</a:t>
            </a:r>
            <a:r>
              <a:rPr lang="sv-SE" b="1" baseline="0" dirty="0" smtClean="0"/>
              <a:t> och livslångt lärande</a:t>
            </a:r>
            <a:r>
              <a:rPr lang="sv-SE" baseline="0" dirty="0" smtClean="0"/>
              <a:t>. </a:t>
            </a:r>
            <a:br>
              <a:rPr lang="sv-SE" baseline="0" dirty="0" smtClean="0"/>
            </a:br>
            <a:r>
              <a:rPr lang="sv-SE" dirty="0" smtClean="0"/>
              <a:t>Framöver kan vi förvänta en </a:t>
            </a:r>
            <a:r>
              <a:rPr lang="sv-SE" b="1" dirty="0" smtClean="0"/>
              <a:t>växande andel äldre</a:t>
            </a:r>
            <a:r>
              <a:rPr lang="sv-SE" dirty="0" smtClean="0"/>
              <a:t> i befolkningen samtidigt som </a:t>
            </a:r>
            <a:r>
              <a:rPr lang="sv-SE" b="1" dirty="0" smtClean="0"/>
              <a:t>välfärdsambitionerna</a:t>
            </a:r>
            <a:r>
              <a:rPr lang="sv-SE" dirty="0" smtClean="0"/>
              <a:t> ska upprätthållas. Det kommer troligen betyda att olika </a:t>
            </a:r>
            <a:r>
              <a:rPr lang="sv-SE" b="1" dirty="0" smtClean="0"/>
              <a:t>digitala lösningar</a:t>
            </a:r>
            <a:r>
              <a:rPr lang="sv-SE" dirty="0" smtClean="0"/>
              <a:t> och innovationer introduceras i vård och omsorg. De människor som ska ta del av vården och omsorgen måste då kunna </a:t>
            </a:r>
            <a:r>
              <a:rPr lang="sv-SE" b="1" dirty="0" smtClean="0"/>
              <a:t>lita på</a:t>
            </a:r>
            <a:r>
              <a:rPr lang="sv-SE" dirty="0" smtClean="0"/>
              <a:t>, vara </a:t>
            </a:r>
            <a:r>
              <a:rPr lang="sv-SE" b="1" dirty="0" smtClean="0"/>
              <a:t>vana vid</a:t>
            </a:r>
            <a:r>
              <a:rPr lang="sv-SE" dirty="0" smtClean="0"/>
              <a:t> och kunna känna sig </a:t>
            </a:r>
            <a:r>
              <a:rPr lang="sv-SE" b="1" dirty="0" smtClean="0"/>
              <a:t>trygga</a:t>
            </a:r>
            <a:r>
              <a:rPr lang="sv-SE" dirty="0" smtClean="0"/>
              <a:t> med olika digitala vård- och omsorgstjänster.</a:t>
            </a:r>
            <a:br>
              <a:rPr lang="sv-SE" dirty="0" smtClean="0"/>
            </a:br>
            <a:r>
              <a:rPr lang="sv-SE" b="1" dirty="0" smtClean="0"/>
              <a:t>Likaså</a:t>
            </a:r>
            <a:r>
              <a:rPr lang="sv-SE" dirty="0" smtClean="0"/>
              <a:t> gäller att människor känner sig </a:t>
            </a:r>
            <a:r>
              <a:rPr lang="sv-SE" b="1" dirty="0" smtClean="0"/>
              <a:t>förtrogna</a:t>
            </a:r>
            <a:r>
              <a:rPr lang="sv-SE" dirty="0" smtClean="0"/>
              <a:t> med att </a:t>
            </a:r>
            <a:r>
              <a:rPr lang="sv-SE" b="1" dirty="0" smtClean="0"/>
              <a:t>använda</a:t>
            </a:r>
            <a:r>
              <a:rPr lang="sv-SE" dirty="0" smtClean="0"/>
              <a:t> digitala lösningar i </a:t>
            </a:r>
            <a:r>
              <a:rPr lang="sv-SE" b="1" dirty="0" smtClean="0"/>
              <a:t>vardagen</a:t>
            </a:r>
            <a:r>
              <a:rPr lang="sv-SE" dirty="0" smtClean="0"/>
              <a:t>, </a:t>
            </a:r>
            <a:r>
              <a:rPr lang="sv-SE" b="1" dirty="0" smtClean="0"/>
              <a:t>utan</a:t>
            </a:r>
            <a:r>
              <a:rPr lang="sv-SE" dirty="0" smtClean="0"/>
              <a:t> att känna </a:t>
            </a:r>
            <a:r>
              <a:rPr lang="sv-SE" b="1" dirty="0" smtClean="0"/>
              <a:t>oro eller rädsla, eller risk att hamna utanför</a:t>
            </a:r>
            <a:r>
              <a:rPr lang="sv-SE" dirty="0" smtClean="0"/>
              <a:t>. Vi behöver en </a:t>
            </a:r>
            <a:r>
              <a:rPr lang="sv-SE" b="1" dirty="0" smtClean="0"/>
              <a:t>bred diskussion </a:t>
            </a:r>
            <a:r>
              <a:rPr lang="sv-SE" dirty="0" smtClean="0"/>
              <a:t>i Sverige om hur vi ska se till att </a:t>
            </a:r>
            <a:r>
              <a:rPr lang="sv-SE" b="1" dirty="0" smtClean="0"/>
              <a:t>fler</a:t>
            </a:r>
            <a:r>
              <a:rPr lang="sv-SE" dirty="0" smtClean="0"/>
              <a:t> människor inkluderas i det digitala samhället. Det är </a:t>
            </a:r>
            <a:r>
              <a:rPr lang="sv-SE" b="1" dirty="0" smtClean="0"/>
              <a:t>inte acceptabelt </a:t>
            </a:r>
            <a:r>
              <a:rPr lang="sv-SE" dirty="0" smtClean="0"/>
              <a:t>att människor </a:t>
            </a:r>
            <a:r>
              <a:rPr lang="sv-SE" b="1" dirty="0" smtClean="0"/>
              <a:t>hamnar utanför </a:t>
            </a:r>
            <a:r>
              <a:rPr lang="sv-SE" dirty="0" smtClean="0"/>
              <a:t>och </a:t>
            </a:r>
            <a:r>
              <a:rPr lang="sv-SE" b="1" dirty="0" smtClean="0"/>
              <a:t>inte kan delta i samhällslivet på samma villkor som andra</a:t>
            </a:r>
            <a:r>
              <a:rPr lang="sv-SE" dirty="0" smtClean="0"/>
              <a:t>. </a:t>
            </a:r>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30</a:t>
            </a:fld>
            <a:endParaRPr lang="sv-SE"/>
          </a:p>
        </p:txBody>
      </p:sp>
    </p:spTree>
    <p:extLst>
      <p:ext uri="{BB962C8B-B14F-4D97-AF65-F5344CB8AC3E}">
        <p14:creationId xmlns:p14="http://schemas.microsoft.com/office/powerpoint/2010/main" val="2214560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smtClean="0"/>
              <a:t>Jag har tagit med siffror för Gävleborgs kommuner på digitalt utanförskap </a:t>
            </a:r>
            <a:r>
              <a:rPr lang="sv-SE" baseline="0" dirty="0" smtClean="0">
                <a:sym typeface="Wingdings" panose="05000000000000000000" pitchFamily="2" charset="2"/>
              </a:rPr>
              <a:t></a:t>
            </a:r>
            <a:endParaRPr lang="sv-SE"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Internetstiftelsen: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1. 65-74 år 0,09, 75+ 0,42</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2. 65-74 år 0,43, 75+ 0,72</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”Uppskattningsvis”</a:t>
            </a:r>
          </a:p>
          <a:p>
            <a:endParaRPr lang="sv-SE" dirty="0" smtClean="0"/>
          </a:p>
        </p:txBody>
      </p:sp>
      <p:sp>
        <p:nvSpPr>
          <p:cNvPr id="4" name="Platshållare för bildnummer 3"/>
          <p:cNvSpPr>
            <a:spLocks noGrp="1"/>
          </p:cNvSpPr>
          <p:nvPr>
            <p:ph type="sldNum" sz="quarter" idx="10"/>
          </p:nvPr>
        </p:nvSpPr>
        <p:spPr/>
        <p:txBody>
          <a:bodyPr/>
          <a:lstStyle/>
          <a:p>
            <a:fld id="{4B0E164D-EE8D-B448-BE8E-A1520703B60E}" type="slidenum">
              <a:rPr lang="sv-SE" smtClean="0"/>
              <a:t>32</a:t>
            </a:fld>
            <a:endParaRPr lang="sv-SE"/>
          </a:p>
        </p:txBody>
      </p:sp>
    </p:spTree>
    <p:extLst>
      <p:ext uri="{BB962C8B-B14F-4D97-AF65-F5344CB8AC3E}">
        <p14:creationId xmlns:p14="http://schemas.microsoft.com/office/powerpoint/2010/main" val="3933935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smtClean="0"/>
              <a:t>Jag har tagit med siffror för Gävleborgs kommuner på digitalt utanförskap </a:t>
            </a:r>
            <a:r>
              <a:rPr lang="sv-SE" baseline="0" dirty="0" smtClean="0">
                <a:sym typeface="Wingdings" panose="05000000000000000000" pitchFamily="2" charset="2"/>
              </a:rPr>
              <a:t></a:t>
            </a:r>
            <a:endParaRPr lang="sv-SE"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Internetstiftelsen: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1. 65-74 år 0,09, 75+ 0,42</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2. 65-74 år 0,43, 75+ 0,72</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”Uppskattningsvis”</a:t>
            </a:r>
          </a:p>
          <a:p>
            <a:endParaRPr lang="sv-SE" dirty="0" smtClean="0"/>
          </a:p>
        </p:txBody>
      </p:sp>
      <p:sp>
        <p:nvSpPr>
          <p:cNvPr id="4" name="Platshållare för bildnummer 3"/>
          <p:cNvSpPr>
            <a:spLocks noGrp="1"/>
          </p:cNvSpPr>
          <p:nvPr>
            <p:ph type="sldNum" sz="quarter" idx="10"/>
          </p:nvPr>
        </p:nvSpPr>
        <p:spPr/>
        <p:txBody>
          <a:bodyPr/>
          <a:lstStyle/>
          <a:p>
            <a:fld id="{4B0E164D-EE8D-B448-BE8E-A1520703B60E}" type="slidenum">
              <a:rPr lang="sv-SE" smtClean="0"/>
              <a:t>33</a:t>
            </a:fld>
            <a:endParaRPr lang="sv-SE"/>
          </a:p>
        </p:txBody>
      </p:sp>
    </p:spTree>
    <p:extLst>
      <p:ext uri="{BB962C8B-B14F-4D97-AF65-F5344CB8AC3E}">
        <p14:creationId xmlns:p14="http://schemas.microsoft.com/office/powerpoint/2010/main" val="393393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4B0E164D-EE8D-B448-BE8E-A1520703B60E}" type="slidenum">
              <a:rPr lang="sv-SE" smtClean="0"/>
              <a:t>3</a:t>
            </a:fld>
            <a:endParaRPr lang="sv-SE" dirty="0"/>
          </a:p>
        </p:txBody>
      </p:sp>
    </p:spTree>
    <p:extLst>
      <p:ext uri="{BB962C8B-B14F-4D97-AF65-F5344CB8AC3E}">
        <p14:creationId xmlns:p14="http://schemas.microsoft.com/office/powerpoint/2010/main" val="232441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4B0E164D-EE8D-B448-BE8E-A1520703B60E}" type="slidenum">
              <a:rPr lang="sv-SE" smtClean="0"/>
              <a:t>4</a:t>
            </a:fld>
            <a:endParaRPr lang="sv-SE" dirty="0"/>
          </a:p>
        </p:txBody>
      </p:sp>
    </p:spTree>
    <p:extLst>
      <p:ext uri="{BB962C8B-B14F-4D97-AF65-F5344CB8AC3E}">
        <p14:creationId xmlns:p14="http://schemas.microsoft.com/office/powerpoint/2010/main" val="232441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5</a:t>
            </a:fld>
            <a:endParaRPr lang="sv-SE" dirty="0"/>
          </a:p>
        </p:txBody>
      </p:sp>
    </p:spTree>
    <p:extLst>
      <p:ext uri="{BB962C8B-B14F-4D97-AF65-F5344CB8AC3E}">
        <p14:creationId xmlns:p14="http://schemas.microsoft.com/office/powerpoint/2010/main" val="1312796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6</a:t>
            </a:fld>
            <a:endParaRPr lang="sv-SE" dirty="0"/>
          </a:p>
        </p:txBody>
      </p:sp>
    </p:spTree>
    <p:extLst>
      <p:ext uri="{BB962C8B-B14F-4D97-AF65-F5344CB8AC3E}">
        <p14:creationId xmlns:p14="http://schemas.microsoft.com/office/powerpoint/2010/main" val="131279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smtClean="0"/>
              <a:t>Jag har tagit med siffror för Gävleborgs kommuner på digitalt utanförskap </a:t>
            </a:r>
            <a:r>
              <a:rPr lang="sv-SE" baseline="0" dirty="0" smtClean="0">
                <a:sym typeface="Wingdings" panose="05000000000000000000" pitchFamily="2" charset="2"/>
              </a:rPr>
              <a:t></a:t>
            </a:r>
            <a:endParaRPr lang="sv-SE"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Internetstiftelsen: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1. 65-74 år 0,09, 75+ 0,42</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2. 65-74 år 0,43, 75+ 0,72</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”Uppskattningsvis”</a:t>
            </a:r>
          </a:p>
          <a:p>
            <a:endParaRPr lang="sv-SE" dirty="0" smtClean="0"/>
          </a:p>
        </p:txBody>
      </p:sp>
      <p:sp>
        <p:nvSpPr>
          <p:cNvPr id="4" name="Platshållare för bildnummer 3"/>
          <p:cNvSpPr>
            <a:spLocks noGrp="1"/>
          </p:cNvSpPr>
          <p:nvPr>
            <p:ph type="sldNum" sz="quarter" idx="10"/>
          </p:nvPr>
        </p:nvSpPr>
        <p:spPr/>
        <p:txBody>
          <a:bodyPr/>
          <a:lstStyle/>
          <a:p>
            <a:fld id="{4B0E164D-EE8D-B448-BE8E-A1520703B60E}" type="slidenum">
              <a:rPr lang="sv-SE" smtClean="0"/>
              <a:t>7</a:t>
            </a:fld>
            <a:endParaRPr lang="sv-SE"/>
          </a:p>
        </p:txBody>
      </p:sp>
    </p:spTree>
    <p:extLst>
      <p:ext uri="{BB962C8B-B14F-4D97-AF65-F5344CB8AC3E}">
        <p14:creationId xmlns:p14="http://schemas.microsoft.com/office/powerpoint/2010/main" val="3933935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4B0E164D-EE8D-B448-BE8E-A1520703B60E}" type="slidenum">
              <a:rPr lang="sv-SE" smtClean="0"/>
              <a:t>8</a:t>
            </a:fld>
            <a:endParaRPr lang="sv-SE"/>
          </a:p>
        </p:txBody>
      </p:sp>
    </p:spTree>
    <p:extLst>
      <p:ext uri="{BB962C8B-B14F-4D97-AF65-F5344CB8AC3E}">
        <p14:creationId xmlns:p14="http://schemas.microsoft.com/office/powerpoint/2010/main" val="2324413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4B0E164D-EE8D-B448-BE8E-A1520703B60E}" type="slidenum">
              <a:rPr lang="sv-SE" smtClean="0"/>
              <a:t>9</a:t>
            </a:fld>
            <a:endParaRPr lang="sv-SE"/>
          </a:p>
        </p:txBody>
      </p:sp>
    </p:spTree>
    <p:extLst>
      <p:ext uri="{BB962C8B-B14F-4D97-AF65-F5344CB8AC3E}">
        <p14:creationId xmlns:p14="http://schemas.microsoft.com/office/powerpoint/2010/main" val="232441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r>
              <a:rPr lang="sv-SE" smtClean="0"/>
              <a:t>Berndt Ericsson</a:t>
            </a:r>
            <a:endParaRPr lang="sv-SE"/>
          </a:p>
        </p:txBody>
      </p:sp>
      <p:sp>
        <p:nvSpPr>
          <p:cNvPr id="6" name="Platshållare för bildnummer 5"/>
          <p:cNvSpPr>
            <a:spLocks noGrp="1"/>
          </p:cNvSpPr>
          <p:nvPr>
            <p:ph type="sldNum" sz="quarter" idx="12"/>
          </p:nvPr>
        </p:nvSpPr>
        <p:spPr>
          <a:xfrm>
            <a:off x="6779703" y="6364739"/>
            <a:ext cx="2133600" cy="365125"/>
          </a:xfrm>
          <a:prstGeom prst="rect">
            <a:avLst/>
          </a:prstGeom>
        </p:spPr>
        <p:txBody>
          <a:bodyPr/>
          <a:lstStyle/>
          <a:p>
            <a:fld id="{332063FA-F158-B145-A53C-EFD7E6C84CF7}" type="slidenum">
              <a:rPr lang="sv-SE" smtClean="0"/>
              <a:t>‹Nr.›</a:t>
            </a:fld>
            <a:endParaRPr lang="sv-SE"/>
          </a:p>
        </p:txBody>
      </p:sp>
      <p:pic>
        <p:nvPicPr>
          <p:cNvPr id="7" name="Bildobjekt 6" descr="SPF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150" y="2255540"/>
            <a:ext cx="4606593" cy="1934145"/>
          </a:xfrm>
          <a:prstGeom prst="rect">
            <a:avLst/>
          </a:prstGeom>
        </p:spPr>
      </p:pic>
    </p:spTree>
    <p:extLst>
      <p:ext uri="{BB962C8B-B14F-4D97-AF65-F5344CB8AC3E}">
        <p14:creationId xmlns:p14="http://schemas.microsoft.com/office/powerpoint/2010/main" val="324437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5431068" y="2505620"/>
            <a:ext cx="3323465" cy="335789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nn-NO"/>
          </a:p>
        </p:txBody>
      </p:sp>
      <p:sp>
        <p:nvSpPr>
          <p:cNvPr id="7" name="Platshållare för rubrik 1"/>
          <p:cNvSpPr>
            <a:spLocks noGrp="1"/>
          </p:cNvSpPr>
          <p:nvPr>
            <p:ph type="title"/>
          </p:nvPr>
        </p:nvSpPr>
        <p:spPr>
          <a:xfrm>
            <a:off x="5422601" y="1338890"/>
            <a:ext cx="3323465" cy="775136"/>
          </a:xfrm>
          <a:prstGeom prst="rect">
            <a:avLst/>
          </a:prstGeom>
        </p:spPr>
        <p:txBody>
          <a:bodyPr vert="horz" lIns="0" tIns="0" rIns="0" bIns="0" rtlCol="0" anchor="t" anchorCtr="0">
            <a:noAutofit/>
          </a:bodyPr>
          <a:lstStyle>
            <a:lvl1pPr>
              <a:lnSpc>
                <a:spcPct val="80000"/>
              </a:lnSpc>
              <a:spcBef>
                <a:spcPts val="672"/>
              </a:spcBef>
              <a:defRPr/>
            </a:lvl1pPr>
          </a:lstStyle>
          <a:p>
            <a:r>
              <a:rPr lang="sv-SE" smtClean="0"/>
              <a:t>Klicka här för att ändra format</a:t>
            </a:r>
            <a:endParaRPr lang="nn-NO"/>
          </a:p>
        </p:txBody>
      </p:sp>
      <p:sp>
        <p:nvSpPr>
          <p:cNvPr id="3" name="Platshållare för bild 2"/>
          <p:cNvSpPr>
            <a:spLocks noGrp="1"/>
          </p:cNvSpPr>
          <p:nvPr>
            <p:ph type="pic" sz="quarter" idx="14"/>
          </p:nvPr>
        </p:nvSpPr>
        <p:spPr>
          <a:xfrm>
            <a:off x="0" y="-8466"/>
            <a:ext cx="5224463"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600"/>
            </a:lvl1pPr>
          </a:lstStyle>
          <a:p>
            <a:r>
              <a:rPr lang="sv-SE" smtClean="0"/>
              <a:t>Dra bilden till platshållaren eller klicka på ikonen för att lägga till den</a:t>
            </a:r>
            <a:endParaRPr lang="nn-NO"/>
          </a:p>
        </p:txBody>
      </p:sp>
    </p:spTree>
    <p:extLst>
      <p:ext uri="{BB962C8B-B14F-4D97-AF65-F5344CB8AC3E}">
        <p14:creationId xmlns:p14="http://schemas.microsoft.com/office/powerpoint/2010/main" val="28420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‹Nr.›</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smtClean="0"/>
              <a:t>Klicka här för att ändra format</a:t>
            </a:r>
            <a:endParaRPr lang="nn-NO"/>
          </a:p>
        </p:txBody>
      </p:sp>
      <p:sp>
        <p:nvSpPr>
          <p:cNvPr id="11" name="Platshållare för innehåll 9"/>
          <p:cNvSpPr>
            <a:spLocks noGrp="1"/>
          </p:cNvSpPr>
          <p:nvPr>
            <p:ph sz="quarter" idx="13"/>
          </p:nvPr>
        </p:nvSpPr>
        <p:spPr>
          <a:xfrm>
            <a:off x="1291499" y="2547955"/>
            <a:ext cx="3809007" cy="335789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nn-NO"/>
          </a:p>
        </p:txBody>
      </p:sp>
      <p:sp>
        <p:nvSpPr>
          <p:cNvPr id="12" name="Platshållare för bild 2"/>
          <p:cNvSpPr>
            <a:spLocks noGrp="1"/>
          </p:cNvSpPr>
          <p:nvPr>
            <p:ph type="pic" sz="quarter" idx="14"/>
          </p:nvPr>
        </p:nvSpPr>
        <p:spPr>
          <a:xfrm>
            <a:off x="5307013" y="2622550"/>
            <a:ext cx="2670175" cy="2430463"/>
          </a:xfrm>
        </p:spPr>
        <p:txBody>
          <a:bodyPr/>
          <a:lstStyle>
            <a:lvl1pPr marL="0" indent="0">
              <a:buFontTx/>
              <a:buNone/>
              <a:defRPr/>
            </a:lvl1pPr>
          </a:lstStyle>
          <a:p>
            <a:r>
              <a:rPr lang="sv-SE" smtClean="0"/>
              <a:t>Dra bilden till platshållaren eller klicka på ikonen för att lägga till den</a:t>
            </a:r>
            <a:endParaRPr lang="nn-NO"/>
          </a:p>
        </p:txBody>
      </p:sp>
    </p:spTree>
    <p:extLst>
      <p:ext uri="{BB962C8B-B14F-4D97-AF65-F5344CB8AC3E}">
        <p14:creationId xmlns:p14="http://schemas.microsoft.com/office/powerpoint/2010/main" val="7300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4285627" y="2547955"/>
            <a:ext cx="3809007" cy="335789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nn-NO"/>
          </a:p>
        </p:txBody>
      </p:sp>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‹Nr.›</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smtClean="0"/>
              <a:t>Klicka här för att ändra format</a:t>
            </a:r>
            <a:endParaRPr lang="nn-NO"/>
          </a:p>
        </p:txBody>
      </p:sp>
      <p:sp>
        <p:nvSpPr>
          <p:cNvPr id="12" name="Platshållare för bild 2"/>
          <p:cNvSpPr>
            <a:spLocks noGrp="1"/>
          </p:cNvSpPr>
          <p:nvPr>
            <p:ph type="pic" sz="quarter" idx="14"/>
          </p:nvPr>
        </p:nvSpPr>
        <p:spPr>
          <a:xfrm>
            <a:off x="1291499" y="2622550"/>
            <a:ext cx="2670175" cy="2430463"/>
          </a:xfrm>
        </p:spPr>
        <p:txBody>
          <a:bodyPr/>
          <a:lstStyle>
            <a:lvl1pPr marL="0" indent="0">
              <a:buFontTx/>
              <a:buNone/>
              <a:defRPr/>
            </a:lvl1pPr>
          </a:lstStyle>
          <a:p>
            <a:r>
              <a:rPr lang="sv-SE" smtClean="0"/>
              <a:t>Dra bilden till platshållaren eller klicka på ikonen för att lägga till den</a:t>
            </a:r>
            <a:endParaRPr lang="nn-NO"/>
          </a:p>
        </p:txBody>
      </p:sp>
    </p:spTree>
    <p:extLst>
      <p:ext uri="{BB962C8B-B14F-4D97-AF65-F5344CB8AC3E}">
        <p14:creationId xmlns:p14="http://schemas.microsoft.com/office/powerpoint/2010/main" val="7058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pic>
        <p:nvPicPr>
          <p:cNvPr id="7" name="Bildobjekt 6"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8150" y="2255540"/>
            <a:ext cx="4606593" cy="1934145"/>
          </a:xfrm>
          <a:prstGeom prst="rect">
            <a:avLst/>
          </a:prstGeom>
        </p:spPr>
      </p:pic>
      <p:sp>
        <p:nvSpPr>
          <p:cNvPr id="10" name="Platshållare för bildnummer 5"/>
          <p:cNvSpPr>
            <a:spLocks noGrp="1"/>
          </p:cNvSpPr>
          <p:nvPr>
            <p:ph type="sldNum" sz="quarter" idx="12"/>
          </p:nvPr>
        </p:nvSpPr>
        <p:spPr>
          <a:xfrm>
            <a:off x="7222921" y="6451134"/>
            <a:ext cx="1690382" cy="186451"/>
          </a:xfrm>
          <a:prstGeom prst="rect">
            <a:avLst/>
          </a:prstGeom>
        </p:spPr>
        <p:txBody>
          <a:bodyPr/>
          <a:lstStyle>
            <a:lvl1pPr>
              <a:defRPr>
                <a:solidFill>
                  <a:schemeClr val="tx1"/>
                </a:solidFill>
              </a:defRPr>
            </a:lvl1pPr>
          </a:lstStyle>
          <a:p>
            <a:fld id="{332063FA-F158-B145-A53C-EFD7E6C84CF7}" type="slidenum">
              <a:rPr lang="sv-SE" smtClean="0"/>
              <a:pPr/>
              <a:t>‹Nr.›</a:t>
            </a:fld>
            <a:endParaRPr lang="sv-SE"/>
          </a:p>
        </p:txBody>
      </p:sp>
    </p:spTree>
    <p:extLst>
      <p:ext uri="{BB962C8B-B14F-4D97-AF65-F5344CB8AC3E}">
        <p14:creationId xmlns:p14="http://schemas.microsoft.com/office/powerpoint/2010/main" val="3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p:cNvSpPr>
            <a:spLocks noGrp="1"/>
          </p:cNvSpPr>
          <p:nvPr>
            <p:ph type="ctrTitle"/>
          </p:nvPr>
        </p:nvSpPr>
        <p:spPr>
          <a:xfrm rot="21240000">
            <a:off x="2043513" y="1808744"/>
            <a:ext cx="6475042" cy="2781538"/>
          </a:xfrm>
          <a:prstGeom prst="rect">
            <a:avLst/>
          </a:prstGeom>
        </p:spPr>
        <p:txBody>
          <a:bodyPr anchor="t" anchorCtr="0"/>
          <a:lstStyle>
            <a:lvl1pPr>
              <a:lnSpc>
                <a:spcPct val="90000"/>
              </a:lnSpc>
              <a:defRPr sz="6000" b="0" cap="all" baseline="0">
                <a:latin typeface="Impact" panose="020B0806030902050204" pitchFamily="34" charset="0"/>
              </a:defRPr>
            </a:lvl1pPr>
          </a:lstStyle>
          <a:p>
            <a:r>
              <a:rPr lang="sv-SE" smtClean="0"/>
              <a:t>Klicka här för att ändra format</a:t>
            </a:r>
            <a:endParaRPr lang="sv-SE"/>
          </a:p>
        </p:txBody>
      </p:sp>
      <p:pic>
        <p:nvPicPr>
          <p:cNvPr id="8" name="Bildobjekt 7"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7223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63829" r="4337"/>
          <a:stretch/>
        </p:blipFill>
        <p:spPr>
          <a:xfrm flipH="1">
            <a:off x="-2" y="0"/>
            <a:ext cx="9144001" cy="2593042"/>
          </a:xfrm>
          <a:prstGeom prst="rect">
            <a:avLst/>
          </a:prstGeom>
          <a:effectLst/>
        </p:spPr>
      </p:pic>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77150"/>
          <a:stretch/>
        </p:blipFill>
        <p:spPr>
          <a:xfrm flipH="1">
            <a:off x="0" y="2480588"/>
            <a:ext cx="9144000" cy="4377412"/>
          </a:xfrm>
          <a:prstGeom prst="rect">
            <a:avLst/>
          </a:prstGeom>
        </p:spPr>
      </p:pic>
      <p:sp>
        <p:nvSpPr>
          <p:cNvPr id="2" name="Rubrik 1"/>
          <p:cNvSpPr>
            <a:spLocks noGrp="1"/>
          </p:cNvSpPr>
          <p:nvPr userDrawn="1">
            <p:ph type="ctrTitle"/>
          </p:nvPr>
        </p:nvSpPr>
        <p:spPr>
          <a:xfrm>
            <a:off x="1278915" y="3063289"/>
            <a:ext cx="6648681" cy="1030539"/>
          </a:xfrm>
          <a:prstGeom prst="rect">
            <a:avLst/>
          </a:prstGeom>
        </p:spPr>
        <p:txBody>
          <a:bodyPr/>
          <a:lstStyle>
            <a:lvl1pPr>
              <a:defRPr>
                <a:solidFill>
                  <a:schemeClr val="bg1"/>
                </a:solidFill>
              </a:defRPr>
            </a:lvl1pPr>
          </a:lstStyle>
          <a:p>
            <a:r>
              <a:rPr lang="sv-SE" smtClean="0"/>
              <a:t>Klicka här för att ändra format</a:t>
            </a:r>
            <a:endParaRPr lang="sv-SE"/>
          </a:p>
        </p:txBody>
      </p:sp>
      <p:sp>
        <p:nvSpPr>
          <p:cNvPr id="11"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2"/>
                </a:solidFill>
              </a:defRPr>
            </a:lvl1pPr>
          </a:lstStyle>
          <a:p>
            <a:fld id="{332063FA-F158-B145-A53C-EFD7E6C84CF7}" type="slidenum">
              <a:rPr lang="sv-SE" smtClean="0"/>
              <a:pPr/>
              <a:t>‹Nr.›</a:t>
            </a:fld>
            <a:endParaRPr lang="sv-SE"/>
          </a:p>
        </p:txBody>
      </p:sp>
      <p:pic>
        <p:nvPicPr>
          <p:cNvPr id="6" name="Bildobjekt 5"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19557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2"/>
                </a:solidFill>
              </a:defRPr>
            </a:lvl1pPr>
          </a:lstStyle>
          <a:p>
            <a:fld id="{332063FA-F158-B145-A53C-EFD7E6C84CF7}" type="slidenum">
              <a:rPr lang="sv-SE" smtClean="0"/>
              <a:pPr/>
              <a:t>‹Nr.›</a:t>
            </a:fld>
            <a:endParaRPr lang="sv-SE"/>
          </a:p>
        </p:txBody>
      </p:sp>
      <p:sp>
        <p:nvSpPr>
          <p:cNvPr id="7" name="Platshållare för rubrik 1"/>
          <p:cNvSpPr>
            <a:spLocks noGrp="1"/>
          </p:cNvSpPr>
          <p:nvPr>
            <p:ph type="title"/>
          </p:nvPr>
        </p:nvSpPr>
        <p:spPr>
          <a:xfrm>
            <a:off x="1291499" y="1253951"/>
            <a:ext cx="6778710" cy="885242"/>
          </a:xfrm>
          <a:prstGeom prst="rect">
            <a:avLst/>
          </a:prstGeom>
        </p:spPr>
        <p:txBody>
          <a:bodyPr vert="horz" lIns="0" tIns="0" rIns="0" bIns="0" rtlCol="0" anchor="t" anchorCtr="0">
            <a:noAutofit/>
          </a:bodyPr>
          <a:lstStyle/>
          <a:p>
            <a:r>
              <a:rPr lang="sv-SE" smtClean="0"/>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nn-NO"/>
          </a:p>
        </p:txBody>
      </p:sp>
    </p:spTree>
    <p:extLst>
      <p:ext uri="{BB962C8B-B14F-4D97-AF65-F5344CB8AC3E}">
        <p14:creationId xmlns:p14="http://schemas.microsoft.com/office/powerpoint/2010/main" val="19464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1"/>
                </a:solidFill>
              </a:defRPr>
            </a:lvl1pPr>
          </a:lstStyle>
          <a:p>
            <a:fld id="{332063FA-F158-B145-A53C-EFD7E6C84CF7}" type="slidenum">
              <a:rPr lang="sv-SE" smtClean="0"/>
              <a:pPr/>
              <a:t>‹Nr.›</a:t>
            </a:fld>
            <a:endParaRPr lang="sv-SE"/>
          </a:p>
        </p:txBody>
      </p:sp>
      <p:sp>
        <p:nvSpPr>
          <p:cNvPr id="7" name="Platshållare för rubrik 1"/>
          <p:cNvSpPr>
            <a:spLocks noGrp="1"/>
          </p:cNvSpPr>
          <p:nvPr>
            <p:ph type="title"/>
          </p:nvPr>
        </p:nvSpPr>
        <p:spPr>
          <a:xfrm>
            <a:off x="1291499" y="1337841"/>
            <a:ext cx="677871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smtClean="0"/>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26105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‹Nr.›</a:t>
            </a:fld>
            <a:endParaRPr lang="sv-SE"/>
          </a:p>
        </p:txBody>
      </p:sp>
      <p:sp>
        <p:nvSpPr>
          <p:cNvPr id="7" name="Platshållare för rubrik 1"/>
          <p:cNvSpPr>
            <a:spLocks noGrp="1"/>
          </p:cNvSpPr>
          <p:nvPr>
            <p:ph type="title"/>
          </p:nvPr>
        </p:nvSpPr>
        <p:spPr>
          <a:xfrm>
            <a:off x="1291499" y="1253951"/>
            <a:ext cx="6778710" cy="818130"/>
          </a:xfrm>
          <a:prstGeom prst="rect">
            <a:avLst/>
          </a:prstGeom>
        </p:spPr>
        <p:txBody>
          <a:bodyPr vert="horz" lIns="0" tIns="0" rIns="0" bIns="0" rtlCol="0" anchor="t" anchorCtr="0">
            <a:noAutofit/>
          </a:bodyPr>
          <a:lstStyle/>
          <a:p>
            <a:r>
              <a:rPr lang="sv-SE" smtClean="0"/>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nn-NO"/>
          </a:p>
        </p:txBody>
      </p:sp>
    </p:spTree>
    <p:extLst>
      <p:ext uri="{BB962C8B-B14F-4D97-AF65-F5344CB8AC3E}">
        <p14:creationId xmlns:p14="http://schemas.microsoft.com/office/powerpoint/2010/main" val="30442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‹Nr.›</a:t>
            </a:fld>
            <a:endParaRPr lang="sv-SE"/>
          </a:p>
        </p:txBody>
      </p:sp>
      <p:sp>
        <p:nvSpPr>
          <p:cNvPr id="7" name="Platshållare för rubrik 1"/>
          <p:cNvSpPr>
            <a:spLocks noGrp="1"/>
          </p:cNvSpPr>
          <p:nvPr>
            <p:ph type="title"/>
          </p:nvPr>
        </p:nvSpPr>
        <p:spPr>
          <a:xfrm>
            <a:off x="1291499" y="1337841"/>
            <a:ext cx="677871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smtClean="0"/>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smtClean="0"/>
              <a:t>Klicka här för att ändra format på bakgrundstexten</a:t>
            </a:r>
          </a:p>
        </p:txBody>
      </p:sp>
    </p:spTree>
    <p:extLst>
      <p:ext uri="{BB962C8B-B14F-4D97-AF65-F5344CB8AC3E}">
        <p14:creationId xmlns:p14="http://schemas.microsoft.com/office/powerpoint/2010/main" val="17824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1"/>
            <a:ext cx="9144908"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smtClean="0"/>
              <a:t>Dra bilden till platshållaren eller klicka på ikonen för att lägga till den</a:t>
            </a:r>
            <a:endParaRPr lang="nn-NO"/>
          </a:p>
        </p:txBody>
      </p:sp>
      <p:sp>
        <p:nvSpPr>
          <p:cNvPr id="7" name="Platshållare för rubrik 1"/>
          <p:cNvSpPr>
            <a:spLocks noGrp="1"/>
          </p:cNvSpPr>
          <p:nvPr>
            <p:ph type="title"/>
          </p:nvPr>
        </p:nvSpPr>
        <p:spPr>
          <a:xfrm rot="21120000">
            <a:off x="3435249" y="1025464"/>
            <a:ext cx="4587702" cy="1453748"/>
          </a:xfrm>
          <a:prstGeom prst="rect">
            <a:avLst/>
          </a:prstGeom>
        </p:spPr>
        <p:txBody>
          <a:bodyPr vert="horz" lIns="0" tIns="0" rIns="0" bIns="0" rtlCol="0" anchor="t" anchorCtr="0">
            <a:noAutofit/>
          </a:bodyPr>
          <a:lstStyle>
            <a:lvl1pPr>
              <a:defRPr sz="3600" b="0">
                <a:latin typeface="Impact" panose="020B0806030902050204" pitchFamily="34" charset="0"/>
              </a:defRPr>
            </a:lvl1pPr>
          </a:lstStyle>
          <a:p>
            <a:r>
              <a:rPr lang="sv-SE" smtClean="0"/>
              <a:t>Klicka här för att ändra format</a:t>
            </a:r>
            <a:endParaRPr lang="nn-NO"/>
          </a:p>
        </p:txBody>
      </p:sp>
      <p:pic>
        <p:nvPicPr>
          <p:cNvPr id="12" name="Bildobjekt 11" descr="SPF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‹Nr.›</a:t>
            </a:fld>
            <a:endParaRPr lang="sv-SE"/>
          </a:p>
        </p:txBody>
      </p:sp>
    </p:spTree>
    <p:extLst>
      <p:ext uri="{BB962C8B-B14F-4D97-AF65-F5344CB8AC3E}">
        <p14:creationId xmlns:p14="http://schemas.microsoft.com/office/powerpoint/2010/main" val="37573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Berndt Ericsson</a:t>
            </a:r>
            <a:endParaRPr lang="sv-SE"/>
          </a:p>
        </p:txBody>
      </p:sp>
      <p:sp>
        <p:nvSpPr>
          <p:cNvPr id="2" name="Platshållare för rubrik 1"/>
          <p:cNvSpPr>
            <a:spLocks noGrp="1"/>
          </p:cNvSpPr>
          <p:nvPr>
            <p:ph type="title"/>
          </p:nvPr>
        </p:nvSpPr>
        <p:spPr>
          <a:xfrm>
            <a:off x="1291499" y="1253952"/>
            <a:ext cx="6778710" cy="918797"/>
          </a:xfrm>
          <a:prstGeom prst="rect">
            <a:avLst/>
          </a:prstGeom>
        </p:spPr>
        <p:txBody>
          <a:bodyPr vert="horz" lIns="0" tIns="0" rIns="0" bIns="0" rtlCol="0" anchor="t" anchorCtr="0">
            <a:noAutofit/>
          </a:bodyPr>
          <a:lstStyle/>
          <a:p>
            <a:r>
              <a:rPr lang="sv-SE" smtClean="0"/>
              <a:t>Klicka här för att ändra format</a:t>
            </a:r>
            <a:endParaRPr lang="nn-NO"/>
          </a:p>
        </p:txBody>
      </p:sp>
      <p:sp>
        <p:nvSpPr>
          <p:cNvPr id="3" name="Platshållare för text 2"/>
          <p:cNvSpPr>
            <a:spLocks noGrp="1"/>
          </p:cNvSpPr>
          <p:nvPr>
            <p:ph type="body" idx="1"/>
          </p:nvPr>
        </p:nvSpPr>
        <p:spPr>
          <a:xfrm>
            <a:off x="1291499" y="2547955"/>
            <a:ext cx="6778710" cy="3357896"/>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nn-NO"/>
          </a:p>
        </p:txBody>
      </p:sp>
      <p:sp>
        <p:nvSpPr>
          <p:cNvPr id="8" name="Platshållare för bildnummer 5"/>
          <p:cNvSpPr>
            <a:spLocks noGrp="1"/>
          </p:cNvSpPr>
          <p:nvPr>
            <p:ph type="sldNum" sz="quarter" idx="4"/>
          </p:nvPr>
        </p:nvSpPr>
        <p:spPr>
          <a:xfrm>
            <a:off x="7826927" y="6473797"/>
            <a:ext cx="1086375" cy="170284"/>
          </a:xfrm>
          <a:prstGeom prst="rect">
            <a:avLst/>
          </a:prstGeom>
        </p:spPr>
        <p:txBody>
          <a:bodyPr vert="horz" lIns="91440" tIns="45720" rIns="91440" bIns="45720" rtlCol="0" anchor="ctr"/>
          <a:lstStyle>
            <a:lvl1pPr algn="r">
              <a:defRPr sz="900">
                <a:solidFill>
                  <a:schemeClr val="tx1"/>
                </a:solidFill>
              </a:defRPr>
            </a:lvl1pPr>
          </a:lstStyle>
          <a:p>
            <a:fld id="{332063FA-F158-B145-A53C-EFD7E6C84CF7}" type="slidenum">
              <a:rPr lang="sv-SE" smtClean="0"/>
              <a:pPr/>
              <a:t>‹Nr.›</a:t>
            </a:fld>
            <a:endParaRPr lang="sv-SE"/>
          </a:p>
        </p:txBody>
      </p:sp>
      <p:pic>
        <p:nvPicPr>
          <p:cNvPr id="9" name="Bildobjekt 8" descr="SPF_Logo_RGB.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2803947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71" r:id="rId6"/>
    <p:sldLayoutId id="2147483665" r:id="rId7"/>
    <p:sldLayoutId id="2147483664" r:id="rId8"/>
    <p:sldLayoutId id="2147483667" r:id="rId9"/>
    <p:sldLayoutId id="2147483660" r:id="rId10"/>
    <p:sldLayoutId id="2147483669"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rot="21240000">
            <a:off x="2340894" y="1900018"/>
            <a:ext cx="6475042" cy="3381371"/>
          </a:xfrm>
        </p:spPr>
        <p:txBody>
          <a:bodyPr/>
          <a:lstStyle/>
          <a:p>
            <a:pPr>
              <a:spcBef>
                <a:spcPts val="0"/>
              </a:spcBef>
            </a:pPr>
            <a:r>
              <a:rPr lang="sv-SE" sz="4000" dirty="0" smtClean="0">
                <a:solidFill>
                  <a:srgbClr val="219BD3"/>
                </a:solidFill>
                <a:latin typeface="Impact"/>
                <a:cs typeface="Impact"/>
              </a:rPr>
              <a:t> </a:t>
            </a:r>
            <a:r>
              <a:rPr lang="sv-SE" sz="7200" dirty="0" smtClean="0">
                <a:solidFill>
                  <a:srgbClr val="219BD3"/>
                </a:solidFill>
                <a:latin typeface="Impact"/>
                <a:cs typeface="Impact"/>
              </a:rPr>
              <a:t>Välkomna till seniordagen</a:t>
            </a:r>
            <a:r>
              <a:rPr lang="sv-SE" sz="8000" dirty="0">
                <a:solidFill>
                  <a:srgbClr val="219BD3"/>
                </a:solidFill>
                <a:latin typeface="Impact"/>
                <a:cs typeface="Impact"/>
              </a:rPr>
              <a:t>!</a:t>
            </a:r>
            <a:r>
              <a:rPr lang="sv-SE" sz="8000" dirty="0" smtClean="0">
                <a:solidFill>
                  <a:srgbClr val="219BD3"/>
                </a:solidFill>
                <a:latin typeface="Impact"/>
                <a:cs typeface="Impact"/>
              </a:rPr>
              <a:t> </a:t>
            </a:r>
            <a:br>
              <a:rPr lang="sv-SE" sz="8000" dirty="0" smtClean="0">
                <a:solidFill>
                  <a:srgbClr val="219BD3"/>
                </a:solidFill>
                <a:latin typeface="Impact"/>
                <a:cs typeface="Impact"/>
              </a:rPr>
            </a:br>
            <a:r>
              <a:rPr lang="sv-SE" sz="2000" dirty="0" smtClean="0">
                <a:solidFill>
                  <a:srgbClr val="219BD3"/>
                </a:solidFill>
                <a:latin typeface="Impact"/>
                <a:cs typeface="Impact"/>
              </a:rPr>
              <a:t>Gävle 19 november 2019</a:t>
            </a:r>
            <a:r>
              <a:rPr lang="sv-SE" sz="8000" dirty="0" smtClean="0">
                <a:solidFill>
                  <a:srgbClr val="219BD3"/>
                </a:solidFill>
                <a:latin typeface="Impact"/>
                <a:cs typeface="Impact"/>
              </a:rPr>
              <a:t/>
            </a:r>
            <a:br>
              <a:rPr lang="sv-SE" sz="8000" dirty="0" smtClean="0">
                <a:solidFill>
                  <a:srgbClr val="219BD3"/>
                </a:solidFill>
                <a:latin typeface="Impact"/>
                <a:cs typeface="Impact"/>
              </a:rPr>
            </a:br>
            <a:r>
              <a:rPr lang="sv-SE" sz="8000" dirty="0" smtClean="0">
                <a:solidFill>
                  <a:srgbClr val="219BD3"/>
                </a:solidFill>
                <a:latin typeface="Impact"/>
                <a:cs typeface="Impact"/>
              </a:rPr>
              <a:t/>
            </a:r>
            <a:br>
              <a:rPr lang="sv-SE" sz="8000" dirty="0" smtClean="0">
                <a:solidFill>
                  <a:srgbClr val="219BD3"/>
                </a:solidFill>
                <a:latin typeface="Impact"/>
                <a:cs typeface="Impact"/>
              </a:rPr>
            </a:br>
            <a:r>
              <a:rPr lang="sv-SE" sz="8000" dirty="0" smtClean="0">
                <a:solidFill>
                  <a:srgbClr val="219BD3"/>
                </a:solidFill>
                <a:latin typeface="Impact"/>
                <a:cs typeface="Impact"/>
              </a:rPr>
              <a:t/>
            </a:r>
            <a:br>
              <a:rPr lang="sv-SE" sz="8000" dirty="0" smtClean="0">
                <a:solidFill>
                  <a:srgbClr val="219BD3"/>
                </a:solidFill>
                <a:latin typeface="Impact"/>
                <a:cs typeface="Impact"/>
              </a:rPr>
            </a:br>
            <a:r>
              <a:rPr lang="sv-SE" sz="8000" dirty="0" smtClean="0">
                <a:solidFill>
                  <a:srgbClr val="219BD3"/>
                </a:solidFill>
                <a:latin typeface="Impact"/>
                <a:cs typeface="Impact"/>
              </a:rPr>
              <a:t> </a:t>
            </a:r>
            <a:br>
              <a:rPr lang="sv-SE" sz="8000" dirty="0" smtClean="0">
                <a:solidFill>
                  <a:srgbClr val="219BD3"/>
                </a:solidFill>
                <a:latin typeface="Impact"/>
                <a:cs typeface="Impact"/>
              </a:rPr>
            </a:br>
            <a:r>
              <a:rPr lang="sv-SE" sz="8000" dirty="0" smtClean="0">
                <a:solidFill>
                  <a:srgbClr val="219BD3"/>
                </a:solidFill>
                <a:latin typeface="Impact"/>
                <a:cs typeface="Impact"/>
              </a:rPr>
              <a:t> </a:t>
            </a:r>
            <a:r>
              <a:rPr lang="sv-SE" sz="3200" i="1" dirty="0" smtClean="0">
                <a:solidFill>
                  <a:schemeClr val="tx2"/>
                </a:solidFill>
                <a:latin typeface="Impact"/>
                <a:cs typeface="Impact"/>
              </a:rPr>
              <a:t/>
            </a:r>
            <a:br>
              <a:rPr lang="sv-SE" sz="3200" i="1" dirty="0" smtClean="0">
                <a:solidFill>
                  <a:schemeClr val="tx2"/>
                </a:solidFill>
                <a:latin typeface="Impact"/>
                <a:cs typeface="Impact"/>
              </a:rPr>
            </a:br>
            <a:r>
              <a:rPr lang="sv-SE" sz="3200" i="1" dirty="0" smtClean="0">
                <a:solidFill>
                  <a:schemeClr val="tx2"/>
                </a:solidFill>
                <a:latin typeface="Impact"/>
                <a:cs typeface="Impact"/>
              </a:rPr>
              <a:t/>
            </a:r>
            <a:br>
              <a:rPr lang="sv-SE" sz="3200" i="1" dirty="0" smtClean="0">
                <a:solidFill>
                  <a:schemeClr val="tx2"/>
                </a:solidFill>
                <a:latin typeface="Impact"/>
                <a:cs typeface="Impact"/>
              </a:rPr>
            </a:br>
            <a:endParaRPr lang="nn-NO" sz="3200" i="1" dirty="0">
              <a:solidFill>
                <a:schemeClr val="tx2"/>
              </a:solidFill>
            </a:endParaRPr>
          </a:p>
        </p:txBody>
      </p:sp>
      <p:sp>
        <p:nvSpPr>
          <p:cNvPr id="5" name="Rectangle 1028"/>
          <p:cNvSpPr>
            <a:spLocks noChangeArrowheads="1"/>
          </p:cNvSpPr>
          <p:nvPr/>
        </p:nvSpPr>
        <p:spPr bwMode="auto">
          <a:xfrm>
            <a:off x="8598829" y="6424111"/>
            <a:ext cx="313396"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nchor="b">
            <a:spAutoFit/>
          </a:bodyPr>
          <a:lstStyle/>
          <a:p>
            <a:pPr algn="r" defTabSz="762000" eaLnBrk="0" hangingPunct="0">
              <a:spcBef>
                <a:spcPct val="50000"/>
              </a:spcBef>
              <a:buClrTx/>
              <a:buSzTx/>
              <a:buFontTx/>
              <a:buNone/>
            </a:pPr>
            <a:fld id="{57F281BD-FB49-48F6-A477-55EBB2E162A6}" type="slidenum">
              <a:rPr lang="en-GB" sz="900" smtClean="0">
                <a:latin typeface="Arial"/>
                <a:cs typeface="Arial"/>
              </a:rPr>
              <a:t>1</a:t>
            </a:fld>
            <a:endParaRPr lang="en-GB" sz="900" b="1" dirty="0">
              <a:latin typeface="Arial"/>
              <a:cs typeface="Arial"/>
            </a:endParaRPr>
          </a:p>
        </p:txBody>
      </p:sp>
      <p:pic>
        <p:nvPicPr>
          <p:cNvPr id="4" name="Bildobjekt 3"/>
          <p:cNvPicPr/>
          <p:nvPr/>
        </p:nvPicPr>
        <p:blipFill>
          <a:blip r:embed="rId3">
            <a:extLst>
              <a:ext uri="{28A0092B-C50C-407E-A947-70E740481C1C}">
                <a14:useLocalDpi xmlns:a14="http://schemas.microsoft.com/office/drawing/2010/main" val="0"/>
              </a:ext>
            </a:extLst>
          </a:blip>
          <a:srcRect/>
          <a:stretch>
            <a:fillRect/>
          </a:stretch>
        </p:blipFill>
        <p:spPr bwMode="auto">
          <a:xfrm>
            <a:off x="3500145" y="0"/>
            <a:ext cx="5643856" cy="887901"/>
          </a:xfrm>
          <a:prstGeom prst="rect">
            <a:avLst/>
          </a:prstGeom>
          <a:noFill/>
        </p:spPr>
      </p:pic>
    </p:spTree>
    <p:extLst>
      <p:ext uri="{BB962C8B-B14F-4D97-AF65-F5344CB8AC3E}">
        <p14:creationId xmlns:p14="http://schemas.microsoft.com/office/powerpoint/2010/main" val="340641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10</a:t>
            </a:fld>
            <a:endParaRPr lang="sv-SE"/>
          </a:p>
        </p:txBody>
      </p:sp>
      <p:sp>
        <p:nvSpPr>
          <p:cNvPr id="2" name="Rubrik 1"/>
          <p:cNvSpPr>
            <a:spLocks noGrp="1"/>
          </p:cNvSpPr>
          <p:nvPr>
            <p:ph type="title"/>
          </p:nvPr>
        </p:nvSpPr>
        <p:spPr/>
        <p:txBody>
          <a:bodyPr/>
          <a:lstStyle/>
          <a:p>
            <a:pPr algn="ctr"/>
            <a:r>
              <a:rPr lang="sv-SE" sz="3600" dirty="0" smtClean="0"/>
              <a:t>”Digitalt utanförskap”</a:t>
            </a:r>
            <a:endParaRPr lang="nn-NO" sz="3600" dirty="0"/>
          </a:p>
        </p:txBody>
      </p:sp>
      <p:sp>
        <p:nvSpPr>
          <p:cNvPr id="3" name="Platshållare för innehåll 2"/>
          <p:cNvSpPr>
            <a:spLocks noGrp="1"/>
          </p:cNvSpPr>
          <p:nvPr>
            <p:ph sz="quarter" idx="13"/>
          </p:nvPr>
        </p:nvSpPr>
        <p:spPr/>
        <p:txBody>
          <a:bodyPr/>
          <a:lstStyle/>
          <a:p>
            <a:r>
              <a:rPr lang="sv-SE" sz="3200" dirty="0" smtClean="0"/>
              <a:t>Effekter i form av bl.a. socialt utanförskap</a:t>
            </a:r>
          </a:p>
          <a:p>
            <a:r>
              <a:rPr lang="sv-SE" sz="3200" dirty="0" smtClean="0"/>
              <a:t>Vanligare hos ensamboende</a:t>
            </a:r>
          </a:p>
          <a:p>
            <a:r>
              <a:rPr lang="sv-SE" sz="3200" dirty="0" smtClean="0"/>
              <a:t>Oftare män än kvinnor</a:t>
            </a:r>
          </a:p>
        </p:txBody>
      </p:sp>
    </p:spTree>
    <p:extLst>
      <p:ext uri="{BB962C8B-B14F-4D97-AF65-F5344CB8AC3E}">
        <p14:creationId xmlns:p14="http://schemas.microsoft.com/office/powerpoint/2010/main" val="293535940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11</a:t>
            </a:fld>
            <a:endParaRPr lang="sv-SE"/>
          </a:p>
        </p:txBody>
      </p:sp>
      <p:sp>
        <p:nvSpPr>
          <p:cNvPr id="3" name="Rubrik 2"/>
          <p:cNvSpPr>
            <a:spLocks noGrp="1"/>
          </p:cNvSpPr>
          <p:nvPr>
            <p:ph type="title"/>
          </p:nvPr>
        </p:nvSpPr>
        <p:spPr/>
        <p:txBody>
          <a:bodyPr/>
          <a:lstStyle/>
          <a:p>
            <a:pPr algn="ctr"/>
            <a:r>
              <a:rPr lang="sv-SE" dirty="0" smtClean="0"/>
              <a:t>Upp till ca 1 miljon  seniorer sår utanför!</a:t>
            </a:r>
            <a:br>
              <a:rPr lang="sv-SE" dirty="0" smtClean="0"/>
            </a:br>
            <a:endParaRPr lang="sv-SE" dirty="0"/>
          </a:p>
        </p:txBody>
      </p:sp>
      <p:sp>
        <p:nvSpPr>
          <p:cNvPr id="4" name="Platshållare för innehåll 3"/>
          <p:cNvSpPr>
            <a:spLocks noGrp="1"/>
          </p:cNvSpPr>
          <p:nvPr>
            <p:ph sz="quarter" idx="13"/>
          </p:nvPr>
        </p:nvSpPr>
        <p:spPr>
          <a:xfrm>
            <a:off x="1270849" y="2547955"/>
            <a:ext cx="6778710" cy="3481510"/>
          </a:xfrm>
        </p:spPr>
        <p:txBody>
          <a:bodyPr/>
          <a:lstStyle/>
          <a:p>
            <a:pPr marL="0" indent="0">
              <a:buNone/>
            </a:pPr>
            <a:r>
              <a:rPr lang="sv-SE" sz="2400" b="1" i="1" dirty="0" smtClean="0"/>
              <a:t>”Det digitala utanförskapet”</a:t>
            </a:r>
          </a:p>
          <a:p>
            <a:r>
              <a:rPr lang="sv-SE" dirty="0" smtClean="0"/>
              <a:t>Många studier och rapporter </a:t>
            </a:r>
            <a:endParaRPr lang="sv-SE" dirty="0"/>
          </a:p>
          <a:p>
            <a:r>
              <a:rPr lang="sv-SE" dirty="0" smtClean="0"/>
              <a:t>Verkar </a:t>
            </a:r>
            <a:r>
              <a:rPr lang="sv-SE" dirty="0"/>
              <a:t>menligt på delaktighet i samhällsliv och socialt </a:t>
            </a:r>
            <a:r>
              <a:rPr lang="sv-SE" dirty="0" smtClean="0"/>
              <a:t>samspel </a:t>
            </a:r>
          </a:p>
          <a:p>
            <a:r>
              <a:rPr lang="sv-SE" dirty="0" smtClean="0"/>
              <a:t>Riskerar att minska den demokratiska delaktigheten!</a:t>
            </a:r>
          </a:p>
          <a:p>
            <a:r>
              <a:rPr lang="sv-SE" dirty="0" smtClean="0"/>
              <a:t>Hur avdramatisera och motivera?</a:t>
            </a:r>
          </a:p>
          <a:p>
            <a:r>
              <a:rPr lang="sv-SE" dirty="0" smtClean="0"/>
              <a:t>Behålla analoga system t v!</a:t>
            </a:r>
          </a:p>
          <a:p>
            <a:r>
              <a:rPr lang="sv-SE" dirty="0" smtClean="0"/>
              <a:t>Man kommer aldrig att komma i fatt…</a:t>
            </a:r>
          </a:p>
          <a:p>
            <a:endParaRPr lang="sv-SE" dirty="0"/>
          </a:p>
        </p:txBody>
      </p:sp>
    </p:spTree>
    <p:extLst>
      <p:ext uri="{BB962C8B-B14F-4D97-AF65-F5344CB8AC3E}">
        <p14:creationId xmlns:p14="http://schemas.microsoft.com/office/powerpoint/2010/main" val="7283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12</a:t>
            </a:fld>
            <a:endParaRPr lang="sv-SE"/>
          </a:p>
        </p:txBody>
      </p:sp>
      <p:sp>
        <p:nvSpPr>
          <p:cNvPr id="3" name="Rubrik 2"/>
          <p:cNvSpPr>
            <a:spLocks noGrp="1"/>
          </p:cNvSpPr>
          <p:nvPr>
            <p:ph type="title"/>
          </p:nvPr>
        </p:nvSpPr>
        <p:spPr>
          <a:xfrm>
            <a:off x="1291499" y="1337841"/>
            <a:ext cx="6778710" cy="1057426"/>
          </a:xfrm>
        </p:spPr>
        <p:txBody>
          <a:bodyPr/>
          <a:lstStyle/>
          <a:p>
            <a:pPr algn="ctr"/>
            <a:r>
              <a:rPr lang="sv-SE" dirty="0" smtClean="0"/>
              <a:t>DIGITALISERING HANDLAR OM MÄNNISKOR- SPF rapport</a:t>
            </a:r>
            <a:br>
              <a:rPr lang="sv-SE" dirty="0" smtClean="0"/>
            </a:br>
            <a:r>
              <a:rPr lang="sv-SE" dirty="0" smtClean="0"/>
              <a:t> 2019</a:t>
            </a:r>
            <a:endParaRPr lang="sv-SE"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164946" y="2547938"/>
            <a:ext cx="3033183"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31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13</a:t>
            </a:fld>
            <a:endParaRPr lang="sv-SE"/>
          </a:p>
        </p:txBody>
      </p:sp>
      <p:sp>
        <p:nvSpPr>
          <p:cNvPr id="3" name="Rubrik 2"/>
          <p:cNvSpPr>
            <a:spLocks noGrp="1"/>
          </p:cNvSpPr>
          <p:nvPr>
            <p:ph type="title"/>
          </p:nvPr>
        </p:nvSpPr>
        <p:spPr/>
        <p:txBody>
          <a:bodyPr/>
          <a:lstStyle/>
          <a:p>
            <a:r>
              <a:rPr lang="sv-SE" dirty="0" smtClean="0"/>
              <a:t>Rapporten: Digitaliseringen av samhället</a:t>
            </a:r>
            <a:endParaRPr lang="sv-SE" dirty="0"/>
          </a:p>
        </p:txBody>
      </p:sp>
      <p:sp>
        <p:nvSpPr>
          <p:cNvPr id="4" name="Platshållare för innehåll 3"/>
          <p:cNvSpPr>
            <a:spLocks noGrp="1"/>
          </p:cNvSpPr>
          <p:nvPr>
            <p:ph sz="quarter" idx="13"/>
          </p:nvPr>
        </p:nvSpPr>
        <p:spPr/>
        <p:txBody>
          <a:bodyPr/>
          <a:lstStyle/>
          <a:p>
            <a:r>
              <a:rPr lang="sv-SE" dirty="0" smtClean="0"/>
              <a:t>Mycket är positivt och nödvändigt</a:t>
            </a:r>
          </a:p>
          <a:p>
            <a:r>
              <a:rPr lang="sv-SE" dirty="0" smtClean="0"/>
              <a:t>Men det finns också baksidor</a:t>
            </a:r>
          </a:p>
          <a:p>
            <a:endParaRPr lang="sv-SE" dirty="0" smtClean="0"/>
          </a:p>
          <a:p>
            <a:endParaRPr lang="sv-SE" dirty="0" smtClean="0"/>
          </a:p>
          <a:p>
            <a:endParaRPr lang="sv-SE" dirty="0"/>
          </a:p>
        </p:txBody>
      </p:sp>
      <p:pic>
        <p:nvPicPr>
          <p:cNvPr id="5" name="Bildobjekt 4"/>
          <p:cNvPicPr>
            <a:picLocks noChangeAspect="1"/>
          </p:cNvPicPr>
          <p:nvPr/>
        </p:nvPicPr>
        <p:blipFill>
          <a:blip r:embed="rId3"/>
          <a:stretch>
            <a:fillRect/>
          </a:stretch>
        </p:blipFill>
        <p:spPr>
          <a:xfrm flipH="1">
            <a:off x="2542491" y="4132018"/>
            <a:ext cx="4276725" cy="2320167"/>
          </a:xfrm>
          <a:prstGeom prst="rect">
            <a:avLst/>
          </a:prstGeom>
        </p:spPr>
      </p:pic>
    </p:spTree>
    <p:extLst>
      <p:ext uri="{BB962C8B-B14F-4D97-AF65-F5344CB8AC3E}">
        <p14:creationId xmlns:p14="http://schemas.microsoft.com/office/powerpoint/2010/main" val="88790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14</a:t>
            </a:fld>
            <a:endParaRPr lang="sv-SE"/>
          </a:p>
        </p:txBody>
      </p:sp>
      <p:sp>
        <p:nvSpPr>
          <p:cNvPr id="2" name="Rubrik 1"/>
          <p:cNvSpPr>
            <a:spLocks noGrp="1"/>
          </p:cNvSpPr>
          <p:nvPr>
            <p:ph type="title"/>
          </p:nvPr>
        </p:nvSpPr>
        <p:spPr>
          <a:xfrm>
            <a:off x="1380951" y="990648"/>
            <a:ext cx="6778710" cy="885242"/>
          </a:xfrm>
        </p:spPr>
        <p:txBody>
          <a:bodyPr/>
          <a:lstStyle/>
          <a:p>
            <a:pPr algn="ctr"/>
            <a:r>
              <a:rPr lang="nn-NO" dirty="0" smtClean="0"/>
              <a:t>Rapporten: </a:t>
            </a:r>
            <a:r>
              <a:rPr lang="nn-NO" dirty="0" err="1" smtClean="0"/>
              <a:t>Upplevda</a:t>
            </a:r>
            <a:r>
              <a:rPr lang="nn-NO" dirty="0" smtClean="0"/>
              <a:t> problem </a:t>
            </a:r>
            <a:r>
              <a:rPr lang="nn-NO" dirty="0" err="1" smtClean="0"/>
              <a:t>och</a:t>
            </a:r>
            <a:r>
              <a:rPr lang="nn-NO" dirty="0" smtClean="0"/>
              <a:t> krav</a:t>
            </a:r>
            <a:endParaRPr lang="nn-NO" dirty="0"/>
          </a:p>
        </p:txBody>
      </p:sp>
      <p:sp>
        <p:nvSpPr>
          <p:cNvPr id="3" name="Platshållare för innehåll 2"/>
          <p:cNvSpPr>
            <a:spLocks noGrp="1"/>
          </p:cNvSpPr>
          <p:nvPr>
            <p:ph sz="quarter" idx="13"/>
          </p:nvPr>
        </p:nvSpPr>
        <p:spPr>
          <a:xfrm>
            <a:off x="1291499" y="2078723"/>
            <a:ext cx="6778710" cy="3357896"/>
          </a:xfrm>
        </p:spPr>
        <p:txBody>
          <a:bodyPr/>
          <a:lstStyle/>
          <a:p>
            <a:pPr marL="0" indent="0">
              <a:buNone/>
            </a:pPr>
            <a:endParaRPr lang="sv-SE" sz="2000" dirty="0"/>
          </a:p>
        </p:txBody>
      </p:sp>
      <p:pic>
        <p:nvPicPr>
          <p:cNvPr id="7" name="Bildobjekt 6"/>
          <p:cNvPicPr>
            <a:picLocks noChangeAspect="1"/>
          </p:cNvPicPr>
          <p:nvPr/>
        </p:nvPicPr>
        <p:blipFill>
          <a:blip r:embed="rId3"/>
          <a:stretch>
            <a:fillRect/>
          </a:stretch>
        </p:blipFill>
        <p:spPr>
          <a:xfrm>
            <a:off x="1291500" y="1875890"/>
            <a:ext cx="6978754" cy="3750922"/>
          </a:xfrm>
          <a:prstGeom prst="rect">
            <a:avLst/>
          </a:prstGeom>
        </p:spPr>
      </p:pic>
    </p:spTree>
    <p:extLst>
      <p:ext uri="{BB962C8B-B14F-4D97-AF65-F5344CB8AC3E}">
        <p14:creationId xmlns:p14="http://schemas.microsoft.com/office/powerpoint/2010/main" val="147134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15</a:t>
            </a:fld>
            <a:endParaRPr lang="sv-SE"/>
          </a:p>
        </p:txBody>
      </p:sp>
      <p:sp>
        <p:nvSpPr>
          <p:cNvPr id="2" name="Rubrik 1"/>
          <p:cNvSpPr>
            <a:spLocks noGrp="1"/>
          </p:cNvSpPr>
          <p:nvPr>
            <p:ph type="title"/>
          </p:nvPr>
        </p:nvSpPr>
        <p:spPr>
          <a:xfrm>
            <a:off x="1333684" y="1151081"/>
            <a:ext cx="6778710" cy="885242"/>
          </a:xfrm>
        </p:spPr>
        <p:txBody>
          <a:bodyPr/>
          <a:lstStyle/>
          <a:p>
            <a:r>
              <a:rPr lang="nn-NO" dirty="0" smtClean="0"/>
              <a:t>Rapporten: Digital delaktighet och internetanvänding bland äldre</a:t>
            </a:r>
            <a:endParaRPr lang="nn-NO" dirty="0"/>
          </a:p>
        </p:txBody>
      </p:sp>
      <p:pic>
        <p:nvPicPr>
          <p:cNvPr id="4" name="Bildobjekt 3"/>
          <p:cNvPicPr>
            <a:picLocks noChangeAspect="1"/>
          </p:cNvPicPr>
          <p:nvPr/>
        </p:nvPicPr>
        <p:blipFill>
          <a:blip r:embed="rId3"/>
          <a:stretch>
            <a:fillRect/>
          </a:stretch>
        </p:blipFill>
        <p:spPr>
          <a:xfrm>
            <a:off x="303766" y="2263086"/>
            <a:ext cx="7766443" cy="3840480"/>
          </a:xfrm>
          <a:prstGeom prst="rect">
            <a:avLst/>
          </a:prstGeom>
        </p:spPr>
      </p:pic>
    </p:spTree>
    <p:extLst>
      <p:ext uri="{BB962C8B-B14F-4D97-AF65-F5344CB8AC3E}">
        <p14:creationId xmlns:p14="http://schemas.microsoft.com/office/powerpoint/2010/main" val="40167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16</a:t>
            </a:fld>
            <a:endParaRPr lang="sv-SE"/>
          </a:p>
        </p:txBody>
      </p:sp>
      <p:sp>
        <p:nvSpPr>
          <p:cNvPr id="2" name="Rubrik 1"/>
          <p:cNvSpPr>
            <a:spLocks noGrp="1"/>
          </p:cNvSpPr>
          <p:nvPr>
            <p:ph type="title"/>
          </p:nvPr>
        </p:nvSpPr>
        <p:spPr/>
        <p:txBody>
          <a:bodyPr/>
          <a:lstStyle/>
          <a:p>
            <a:r>
              <a:rPr lang="nn-NO" dirty="0" smtClean="0"/>
              <a:t>Rapporten: </a:t>
            </a:r>
            <a:r>
              <a:rPr lang="nn-NO" dirty="0" err="1" smtClean="0"/>
              <a:t>Varför</a:t>
            </a:r>
            <a:r>
              <a:rPr lang="nn-NO" dirty="0" smtClean="0"/>
              <a:t> använder en del människor inte internet?</a:t>
            </a:r>
            <a:endParaRPr lang="nn-NO" dirty="0"/>
          </a:p>
        </p:txBody>
      </p:sp>
      <p:sp>
        <p:nvSpPr>
          <p:cNvPr id="3" name="Platshållare för innehåll 2"/>
          <p:cNvSpPr>
            <a:spLocks noGrp="1"/>
          </p:cNvSpPr>
          <p:nvPr>
            <p:ph sz="quarter" idx="13"/>
          </p:nvPr>
        </p:nvSpPr>
        <p:spPr/>
        <p:txBody>
          <a:bodyPr/>
          <a:lstStyle/>
          <a:p>
            <a:pPr>
              <a:buAutoNum type="arabicPeriod"/>
            </a:pPr>
            <a:r>
              <a:rPr lang="sv-SE" sz="2000" dirty="0" smtClean="0"/>
              <a:t>Krånglig teknik-kunskapsbrister</a:t>
            </a:r>
          </a:p>
          <a:p>
            <a:pPr>
              <a:buAutoNum type="arabicPeriod"/>
            </a:pPr>
            <a:r>
              <a:rPr lang="sv-SE" sz="2000" dirty="0" smtClean="0"/>
              <a:t>Ekonomi och uppkoppling</a:t>
            </a:r>
          </a:p>
          <a:p>
            <a:pPr>
              <a:buAutoNum type="arabicPeriod"/>
            </a:pPr>
            <a:r>
              <a:rPr lang="sv-SE" sz="2000" dirty="0" smtClean="0"/>
              <a:t>Ointresse</a:t>
            </a:r>
          </a:p>
          <a:p>
            <a:pPr>
              <a:buAutoNum type="arabicPeriod"/>
            </a:pPr>
            <a:r>
              <a:rPr lang="sv-SE" sz="2000" dirty="0" smtClean="0"/>
              <a:t>Funktionsnedsättningar och sjukdomar</a:t>
            </a:r>
          </a:p>
          <a:p>
            <a:pPr>
              <a:buAutoNum type="arabicPeriod"/>
            </a:pPr>
            <a:r>
              <a:rPr lang="sv-SE" sz="2000" dirty="0" smtClean="0"/>
              <a:t>Färre sociala nätverk och stödfunktioner</a:t>
            </a:r>
            <a:endParaRPr lang="sv-SE" sz="2000" dirty="0"/>
          </a:p>
        </p:txBody>
      </p:sp>
      <p:pic>
        <p:nvPicPr>
          <p:cNvPr id="5" name="Bildobjekt 4"/>
          <p:cNvPicPr>
            <a:picLocks noChangeAspect="1"/>
          </p:cNvPicPr>
          <p:nvPr/>
        </p:nvPicPr>
        <p:blipFill>
          <a:blip r:embed="rId3"/>
          <a:stretch>
            <a:fillRect/>
          </a:stretch>
        </p:blipFill>
        <p:spPr>
          <a:xfrm flipH="1">
            <a:off x="3324010" y="4846507"/>
            <a:ext cx="2713688" cy="1700794"/>
          </a:xfrm>
          <a:prstGeom prst="rect">
            <a:avLst/>
          </a:prstGeom>
        </p:spPr>
      </p:pic>
    </p:spTree>
    <p:extLst>
      <p:ext uri="{BB962C8B-B14F-4D97-AF65-F5344CB8AC3E}">
        <p14:creationId xmlns:p14="http://schemas.microsoft.com/office/powerpoint/2010/main" val="375520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17</a:t>
            </a:fld>
            <a:endParaRPr lang="sv-SE"/>
          </a:p>
        </p:txBody>
      </p:sp>
      <p:sp>
        <p:nvSpPr>
          <p:cNvPr id="2" name="Rubrik 1"/>
          <p:cNvSpPr>
            <a:spLocks noGrp="1"/>
          </p:cNvSpPr>
          <p:nvPr>
            <p:ph type="title"/>
          </p:nvPr>
        </p:nvSpPr>
        <p:spPr>
          <a:xfrm>
            <a:off x="1291499" y="1253950"/>
            <a:ext cx="6778710" cy="1315795"/>
          </a:xfrm>
        </p:spPr>
        <p:txBody>
          <a:bodyPr/>
          <a:lstStyle/>
          <a:p>
            <a:r>
              <a:rPr lang="nn-NO" dirty="0" smtClean="0"/>
              <a:t>Rapporten: Vad svarar medlemmarna på frågan om varför de </a:t>
            </a:r>
            <a:r>
              <a:rPr lang="nn-NO" dirty="0" err="1" smtClean="0"/>
              <a:t>inte</a:t>
            </a:r>
            <a:r>
              <a:rPr lang="nn-NO" dirty="0" smtClean="0"/>
              <a:t> </a:t>
            </a:r>
            <a:r>
              <a:rPr lang="nn-NO" dirty="0" err="1" smtClean="0"/>
              <a:t>använder</a:t>
            </a:r>
            <a:r>
              <a:rPr lang="nn-NO" dirty="0" smtClean="0"/>
              <a:t> digital </a:t>
            </a:r>
            <a:r>
              <a:rPr lang="nn-NO" dirty="0" err="1" smtClean="0"/>
              <a:t>teknik</a:t>
            </a:r>
            <a:r>
              <a:rPr lang="nn-NO" dirty="0" smtClean="0"/>
              <a:t>?</a:t>
            </a:r>
            <a:endParaRPr lang="nn-NO" dirty="0"/>
          </a:p>
        </p:txBody>
      </p:sp>
      <p:graphicFrame>
        <p:nvGraphicFramePr>
          <p:cNvPr id="3" name="Tabell 2"/>
          <p:cNvGraphicFramePr>
            <a:graphicFrameLocks noGrp="1"/>
          </p:cNvGraphicFramePr>
          <p:nvPr>
            <p:extLst>
              <p:ext uri="{D42A27DB-BD31-4B8C-83A1-F6EECF244321}">
                <p14:modId xmlns:p14="http://schemas.microsoft.com/office/powerpoint/2010/main" val="2088873950"/>
              </p:ext>
            </p:extLst>
          </p:nvPr>
        </p:nvGraphicFramePr>
        <p:xfrm>
          <a:off x="1916173" y="2569746"/>
          <a:ext cx="5930330" cy="3061591"/>
        </p:xfrm>
        <a:graphic>
          <a:graphicData uri="http://schemas.openxmlformats.org/drawingml/2006/table">
            <a:tbl>
              <a:tblPr>
                <a:tableStyleId>{5C22544A-7EE6-4342-B048-85BDC9FD1C3A}</a:tableStyleId>
              </a:tblPr>
              <a:tblGrid>
                <a:gridCol w="4514131">
                  <a:extLst>
                    <a:ext uri="{9D8B030D-6E8A-4147-A177-3AD203B41FA5}">
                      <a16:colId xmlns="" xmlns:a16="http://schemas.microsoft.com/office/drawing/2014/main" val="3509175780"/>
                    </a:ext>
                  </a:extLst>
                </a:gridCol>
                <a:gridCol w="1416199">
                  <a:extLst>
                    <a:ext uri="{9D8B030D-6E8A-4147-A177-3AD203B41FA5}">
                      <a16:colId xmlns="" xmlns:a16="http://schemas.microsoft.com/office/drawing/2014/main" val="3570554802"/>
                    </a:ext>
                  </a:extLst>
                </a:gridCol>
              </a:tblGrid>
              <a:tr h="871286">
                <a:tc gridSpan="2">
                  <a:txBody>
                    <a:bodyPr/>
                    <a:lstStyle/>
                    <a:p>
                      <a:pPr algn="l" fontAlgn="b"/>
                      <a:r>
                        <a:rPr lang="sv-SE" sz="1600" b="1" u="none" strike="noStrike" dirty="0" smtClean="0">
                          <a:effectLst/>
                        </a:rPr>
                        <a:t>Vilka är </a:t>
                      </a:r>
                      <a:r>
                        <a:rPr lang="sv-SE" sz="1600" b="1" u="none" strike="noStrike" dirty="0">
                          <a:effectLst/>
                        </a:rPr>
                        <a:t>de två främsta skälen till att du inte/knappt använder internet/digitala tjänster? (enbart de som </a:t>
                      </a:r>
                      <a:r>
                        <a:rPr lang="sv-SE" sz="1600" b="1" u="none" strike="noStrike" dirty="0" smtClean="0">
                          <a:effectLst/>
                        </a:rPr>
                        <a:t>svarade </a:t>
                      </a:r>
                      <a:r>
                        <a:rPr lang="sv-SE" sz="1600" b="1" u="none" strike="noStrike" dirty="0">
                          <a:effectLst/>
                        </a:rPr>
                        <a:t>aldrig/ett par gånger per år på fråga 1)</a:t>
                      </a:r>
                      <a:endParaRPr lang="sv-SE"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sv-SE"/>
                    </a:p>
                  </a:txBody>
                  <a:tcPr/>
                </a:tc>
                <a:extLst>
                  <a:ext uri="{0D108BD9-81ED-4DB2-BD59-A6C34878D82A}">
                    <a16:rowId xmlns="" xmlns:a16="http://schemas.microsoft.com/office/drawing/2014/main" val="1657480087"/>
                  </a:ext>
                </a:extLst>
              </a:tr>
              <a:tr h="362034">
                <a:tc>
                  <a:txBody>
                    <a:bodyPr/>
                    <a:lstStyle/>
                    <a:p>
                      <a:pPr algn="l" fontAlgn="b"/>
                      <a:r>
                        <a:rPr lang="sv-SE" sz="1600" u="none" strike="noStrike">
                          <a:effectLst/>
                        </a:rPr>
                        <a:t>Ser inga fördelar/ointresse.</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73%</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439321378"/>
                  </a:ext>
                </a:extLst>
              </a:tr>
              <a:tr h="362034">
                <a:tc>
                  <a:txBody>
                    <a:bodyPr/>
                    <a:lstStyle/>
                    <a:p>
                      <a:pPr algn="l" fontAlgn="b"/>
                      <a:r>
                        <a:rPr lang="sv-SE" sz="1600" u="none" strike="noStrike">
                          <a:effectLst/>
                        </a:rPr>
                        <a:t>Saknar kunskap.</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59%</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283429965"/>
                  </a:ext>
                </a:extLst>
              </a:tr>
              <a:tr h="362034">
                <a:tc>
                  <a:txBody>
                    <a:bodyPr/>
                    <a:lstStyle/>
                    <a:p>
                      <a:pPr algn="l" fontAlgn="b"/>
                      <a:r>
                        <a:rPr lang="sv-SE" sz="1600" u="none" strike="noStrike">
                          <a:effectLst/>
                        </a:rPr>
                        <a:t>Annat:</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50%</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566365579"/>
                  </a:ext>
                </a:extLst>
              </a:tr>
              <a:tr h="362034">
                <a:tc>
                  <a:txBody>
                    <a:bodyPr/>
                    <a:lstStyle/>
                    <a:p>
                      <a:pPr algn="l" fontAlgn="b"/>
                      <a:r>
                        <a:rPr lang="sv-SE" sz="1600" u="none" strike="noStrike">
                          <a:effectLst/>
                        </a:rPr>
                        <a:t>Kostnaderna.</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9%</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780460534"/>
                  </a:ext>
                </a:extLst>
              </a:tr>
              <a:tr h="362034">
                <a:tc>
                  <a:txBody>
                    <a:bodyPr/>
                    <a:lstStyle/>
                    <a:p>
                      <a:pPr algn="l" fontAlgn="b"/>
                      <a:r>
                        <a:rPr lang="sv-SE" sz="1600" u="none" strike="noStrike">
                          <a:effectLst/>
                        </a:rPr>
                        <a:t>Säkerhet, rädsla för bedrägerier.</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7%</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013233688"/>
                  </a:ext>
                </a:extLst>
              </a:tr>
              <a:tr h="380135">
                <a:tc>
                  <a:txBody>
                    <a:bodyPr/>
                    <a:lstStyle/>
                    <a:p>
                      <a:pPr algn="l" fontAlgn="b"/>
                      <a:r>
                        <a:rPr lang="sv-SE" sz="1600" u="none" strike="noStrike">
                          <a:effectLst/>
                        </a:rPr>
                        <a:t>Integritetsintrång.</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dirty="0">
                          <a:effectLst/>
                        </a:rPr>
                        <a:t>3%</a:t>
                      </a:r>
                      <a:endParaRPr lang="sv-SE"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460814839"/>
                  </a:ext>
                </a:extLst>
              </a:tr>
            </a:tbl>
          </a:graphicData>
        </a:graphic>
      </p:graphicFrame>
    </p:spTree>
    <p:extLst>
      <p:ext uri="{BB962C8B-B14F-4D97-AF65-F5344CB8AC3E}">
        <p14:creationId xmlns:p14="http://schemas.microsoft.com/office/powerpoint/2010/main" val="77185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18</a:t>
            </a:fld>
            <a:endParaRPr lang="sv-SE"/>
          </a:p>
        </p:txBody>
      </p:sp>
      <p:sp>
        <p:nvSpPr>
          <p:cNvPr id="2" name="Rubrik 1"/>
          <p:cNvSpPr>
            <a:spLocks noGrp="1"/>
          </p:cNvSpPr>
          <p:nvPr>
            <p:ph type="title"/>
          </p:nvPr>
        </p:nvSpPr>
        <p:spPr>
          <a:xfrm>
            <a:off x="1382939" y="1048211"/>
            <a:ext cx="6778710" cy="885242"/>
          </a:xfrm>
        </p:spPr>
        <p:txBody>
          <a:bodyPr/>
          <a:lstStyle/>
          <a:p>
            <a:pPr algn="ctr"/>
            <a:r>
              <a:rPr lang="nn-NO" dirty="0" smtClean="0"/>
              <a:t>Rapporten: Digitalt utanförskap är sannolikt inte ett </a:t>
            </a:r>
            <a:r>
              <a:rPr lang="nn-NO" dirty="0" err="1" smtClean="0"/>
              <a:t>övergående</a:t>
            </a:r>
            <a:r>
              <a:rPr lang="nn-NO" dirty="0" smtClean="0"/>
              <a:t> problem</a:t>
            </a:r>
            <a:endParaRPr lang="nn-NO" dirty="0"/>
          </a:p>
        </p:txBody>
      </p:sp>
      <p:graphicFrame>
        <p:nvGraphicFramePr>
          <p:cNvPr id="8" name="Tabell 7"/>
          <p:cNvGraphicFramePr>
            <a:graphicFrameLocks noGrp="1"/>
          </p:cNvGraphicFramePr>
          <p:nvPr>
            <p:extLst>
              <p:ext uri="{D42A27DB-BD31-4B8C-83A1-F6EECF244321}">
                <p14:modId xmlns:p14="http://schemas.microsoft.com/office/powerpoint/2010/main" val="3967119386"/>
              </p:ext>
            </p:extLst>
          </p:nvPr>
        </p:nvGraphicFramePr>
        <p:xfrm>
          <a:off x="1988820" y="2420374"/>
          <a:ext cx="5246370" cy="3714683"/>
        </p:xfrm>
        <a:graphic>
          <a:graphicData uri="http://schemas.openxmlformats.org/drawingml/2006/table">
            <a:tbl>
              <a:tblPr>
                <a:tableStyleId>{5C22544A-7EE6-4342-B048-85BDC9FD1C3A}</a:tableStyleId>
              </a:tblPr>
              <a:tblGrid>
                <a:gridCol w="3993505">
                  <a:extLst>
                    <a:ext uri="{9D8B030D-6E8A-4147-A177-3AD203B41FA5}">
                      <a16:colId xmlns="" xmlns:a16="http://schemas.microsoft.com/office/drawing/2014/main" val="4099893324"/>
                    </a:ext>
                  </a:extLst>
                </a:gridCol>
                <a:gridCol w="1252865">
                  <a:extLst>
                    <a:ext uri="{9D8B030D-6E8A-4147-A177-3AD203B41FA5}">
                      <a16:colId xmlns="" xmlns:a16="http://schemas.microsoft.com/office/drawing/2014/main" val="1088843924"/>
                    </a:ext>
                  </a:extLst>
                </a:gridCol>
              </a:tblGrid>
              <a:tr h="726378">
                <a:tc gridSpan="2">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sv-SE" sz="1600" b="1" u="none" strike="noStrike" dirty="0" smtClean="0">
                          <a:effectLst/>
                        </a:rPr>
                        <a:t>Med utgångspunkt från din personliga situation, vad är din inställning till den ökande digitaliseringen?</a:t>
                      </a:r>
                      <a:endParaRPr lang="sv-SE" sz="1600" b="1" i="0" u="none" strike="noStrike" dirty="0" smtClean="0">
                        <a:solidFill>
                          <a:srgbClr val="000000"/>
                        </a:solidFill>
                        <a:effectLst/>
                        <a:latin typeface="Calibri" panose="020F0502020204030204" pitchFamily="34" charset="0"/>
                      </a:endParaRPr>
                    </a:p>
                    <a:p>
                      <a:pPr algn="l" fontAlgn="b"/>
                      <a:endParaRPr lang="sv-SE"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sv-SE"/>
                    </a:p>
                  </a:txBody>
                  <a:tcPr/>
                </a:tc>
                <a:extLst>
                  <a:ext uri="{0D108BD9-81ED-4DB2-BD59-A6C34878D82A}">
                    <a16:rowId xmlns="" xmlns:a16="http://schemas.microsoft.com/office/drawing/2014/main" val="901787290"/>
                  </a:ext>
                </a:extLst>
              </a:tr>
              <a:tr h="492459">
                <a:tc>
                  <a:txBody>
                    <a:bodyPr/>
                    <a:lstStyle/>
                    <a:p>
                      <a:pPr algn="l" fontAlgn="b"/>
                      <a:r>
                        <a:rPr lang="sv-SE" sz="1600" u="none" strike="noStrike">
                          <a:effectLst/>
                        </a:rPr>
                        <a:t>Mycket negativ, jag är mycket orolig för hur jag ska klara mig i framtiden.</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8%</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855747301"/>
                  </a:ext>
                </a:extLst>
              </a:tr>
              <a:tr h="492459">
                <a:tc>
                  <a:txBody>
                    <a:bodyPr/>
                    <a:lstStyle/>
                    <a:p>
                      <a:pPr algn="l" fontAlgn="b"/>
                      <a:r>
                        <a:rPr lang="sv-SE" sz="1600" u="none" strike="noStrike">
                          <a:effectLst/>
                        </a:rPr>
                        <a:t>Något negativ, jag är något orolig över hur jag ska klara mig i framtiden.</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25%</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565193783"/>
                  </a:ext>
                </a:extLst>
              </a:tr>
              <a:tr h="979642">
                <a:tc>
                  <a:txBody>
                    <a:bodyPr/>
                    <a:lstStyle/>
                    <a:p>
                      <a:pPr algn="l" fontAlgn="b"/>
                      <a:r>
                        <a:rPr lang="sv-SE" sz="1600" u="none" strike="noStrike" dirty="0">
                          <a:effectLst/>
                        </a:rPr>
                        <a:t>Något positiv, jag ser till viss del fram emot nya lösningar som ger mig nya möjligheter och förenklar livet för mig </a:t>
                      </a:r>
                      <a:r>
                        <a:rPr lang="sv-SE" sz="1600" u="none" strike="noStrike" dirty="0" smtClean="0">
                          <a:effectLst/>
                        </a:rPr>
                        <a:t>framöver</a:t>
                      </a:r>
                      <a:endParaRPr lang="sv-SE"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44%</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13301888"/>
                  </a:ext>
                </a:extLst>
              </a:tr>
              <a:tr h="738689">
                <a:tc>
                  <a:txBody>
                    <a:bodyPr/>
                    <a:lstStyle/>
                    <a:p>
                      <a:pPr algn="l" fontAlgn="b"/>
                      <a:r>
                        <a:rPr lang="sv-SE" sz="1600" u="none" strike="noStrike">
                          <a:effectLst/>
                        </a:rPr>
                        <a:t>Mycket positiv, jag längtar efter nya lösningar som ger mig nya möjligheter och förenklar livet för mig framöver.</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13%</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708769561"/>
                  </a:ext>
                </a:extLst>
              </a:tr>
              <a:tr h="258541">
                <a:tc>
                  <a:txBody>
                    <a:bodyPr/>
                    <a:lstStyle/>
                    <a:p>
                      <a:pPr algn="l" fontAlgn="b"/>
                      <a:r>
                        <a:rPr lang="sv-SE" sz="1600" u="none" strike="noStrike">
                          <a:effectLst/>
                        </a:rPr>
                        <a:t>Vet ej.</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dirty="0">
                          <a:effectLst/>
                        </a:rPr>
                        <a:t>10%</a:t>
                      </a:r>
                      <a:endParaRPr lang="sv-SE"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256975641"/>
                  </a:ext>
                </a:extLst>
              </a:tr>
            </a:tbl>
          </a:graphicData>
        </a:graphic>
      </p:graphicFrame>
    </p:spTree>
    <p:extLst>
      <p:ext uri="{BB962C8B-B14F-4D97-AF65-F5344CB8AC3E}">
        <p14:creationId xmlns:p14="http://schemas.microsoft.com/office/powerpoint/2010/main" val="112779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19</a:t>
            </a:fld>
            <a:endParaRPr lang="sv-SE"/>
          </a:p>
        </p:txBody>
      </p:sp>
      <p:sp>
        <p:nvSpPr>
          <p:cNvPr id="3" name="Rubrik 2"/>
          <p:cNvSpPr>
            <a:spLocks noGrp="1"/>
          </p:cNvSpPr>
          <p:nvPr>
            <p:ph type="title"/>
          </p:nvPr>
        </p:nvSpPr>
        <p:spPr/>
        <p:txBody>
          <a:bodyPr/>
          <a:lstStyle/>
          <a:p>
            <a:pPr algn="ctr"/>
            <a:r>
              <a:rPr lang="sv-SE" dirty="0" smtClean="0"/>
              <a:t>Samhällets aktörer</a:t>
            </a:r>
            <a:endParaRPr lang="sv-SE" dirty="0"/>
          </a:p>
        </p:txBody>
      </p:sp>
      <p:sp>
        <p:nvSpPr>
          <p:cNvPr id="4" name="Platshållare för innehåll 3"/>
          <p:cNvSpPr>
            <a:spLocks noGrp="1"/>
          </p:cNvSpPr>
          <p:nvPr>
            <p:ph sz="quarter" idx="13"/>
          </p:nvPr>
        </p:nvSpPr>
        <p:spPr/>
        <p:txBody>
          <a:bodyPr/>
          <a:lstStyle/>
          <a:p>
            <a:r>
              <a:rPr lang="sv-SE" sz="2800" dirty="0" smtClean="0"/>
              <a:t>Folkbildning</a:t>
            </a:r>
          </a:p>
          <a:p>
            <a:r>
              <a:rPr lang="sv-SE" sz="2800" dirty="0" smtClean="0"/>
              <a:t>Offentliga verksamheter (kommuner, regioner)</a:t>
            </a:r>
          </a:p>
          <a:p>
            <a:r>
              <a:rPr lang="sv-SE" sz="2800" dirty="0" smtClean="0"/>
              <a:t>Staten (myndigheter m.fl.)</a:t>
            </a:r>
          </a:p>
          <a:p>
            <a:r>
              <a:rPr lang="sv-SE" sz="2800" dirty="0" smtClean="0"/>
              <a:t>Civilsamhället</a:t>
            </a:r>
          </a:p>
          <a:p>
            <a:r>
              <a:rPr lang="sv-SE" sz="2800" dirty="0" smtClean="0"/>
              <a:t>Privat näringsverksamhet</a:t>
            </a:r>
            <a:endParaRPr lang="sv-SE" sz="2800" dirty="0"/>
          </a:p>
          <a:p>
            <a:endParaRPr lang="sv-SE" dirty="0"/>
          </a:p>
        </p:txBody>
      </p:sp>
    </p:spTree>
    <p:extLst>
      <p:ext uri="{BB962C8B-B14F-4D97-AF65-F5344CB8AC3E}">
        <p14:creationId xmlns:p14="http://schemas.microsoft.com/office/powerpoint/2010/main" val="51355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rot="21240000">
            <a:off x="2340894" y="1900018"/>
            <a:ext cx="6475042" cy="3381371"/>
          </a:xfrm>
        </p:spPr>
        <p:txBody>
          <a:bodyPr/>
          <a:lstStyle/>
          <a:p>
            <a:pPr>
              <a:spcBef>
                <a:spcPts val="0"/>
              </a:spcBef>
            </a:pPr>
            <a:r>
              <a:rPr lang="sv-SE" sz="4000" dirty="0" smtClean="0">
                <a:solidFill>
                  <a:srgbClr val="219BD3"/>
                </a:solidFill>
                <a:latin typeface="Impact"/>
                <a:cs typeface="Impact"/>
              </a:rPr>
              <a:t>” dagens samhälle kräver ett ständigt lärande”</a:t>
            </a:r>
            <a:r>
              <a:rPr lang="sv-SE" sz="8000" dirty="0" smtClean="0">
                <a:solidFill>
                  <a:srgbClr val="219BD3"/>
                </a:solidFill>
                <a:latin typeface="Impact"/>
                <a:cs typeface="Impact"/>
              </a:rPr>
              <a:t/>
            </a:r>
            <a:br>
              <a:rPr lang="sv-SE" sz="8000" dirty="0" smtClean="0">
                <a:solidFill>
                  <a:srgbClr val="219BD3"/>
                </a:solidFill>
                <a:latin typeface="Impact"/>
                <a:cs typeface="Impact"/>
              </a:rPr>
            </a:br>
            <a:r>
              <a:rPr lang="sv-SE" sz="2000" dirty="0">
                <a:solidFill>
                  <a:srgbClr val="219BD3"/>
                </a:solidFill>
                <a:latin typeface="Impact"/>
                <a:cs typeface="Impact"/>
              </a:rPr>
              <a:t>B</a:t>
            </a:r>
            <a:r>
              <a:rPr lang="sv-SE" sz="2000" dirty="0" smtClean="0">
                <a:solidFill>
                  <a:srgbClr val="219BD3"/>
                </a:solidFill>
                <a:latin typeface="Impact"/>
                <a:cs typeface="Impact"/>
              </a:rPr>
              <a:t>erndt Ericsson </a:t>
            </a:r>
            <a:r>
              <a:rPr lang="sv-SE" sz="8000" dirty="0" smtClean="0">
                <a:solidFill>
                  <a:srgbClr val="219BD3"/>
                </a:solidFill>
                <a:latin typeface="Impact"/>
                <a:cs typeface="Impact"/>
              </a:rPr>
              <a:t/>
            </a:r>
            <a:br>
              <a:rPr lang="sv-SE" sz="8000" dirty="0" smtClean="0">
                <a:solidFill>
                  <a:srgbClr val="219BD3"/>
                </a:solidFill>
                <a:latin typeface="Impact"/>
                <a:cs typeface="Impact"/>
              </a:rPr>
            </a:br>
            <a:r>
              <a:rPr lang="sv-SE" sz="8000" dirty="0" smtClean="0">
                <a:solidFill>
                  <a:srgbClr val="219BD3"/>
                </a:solidFill>
                <a:latin typeface="Impact"/>
                <a:cs typeface="Impact"/>
              </a:rPr>
              <a:t> </a:t>
            </a:r>
            <a:r>
              <a:rPr lang="sv-SE" sz="3200" i="1" dirty="0" smtClean="0">
                <a:solidFill>
                  <a:schemeClr val="tx2"/>
                </a:solidFill>
                <a:latin typeface="Impact"/>
                <a:cs typeface="Impact"/>
              </a:rPr>
              <a:t/>
            </a:r>
            <a:br>
              <a:rPr lang="sv-SE" sz="3200" i="1" dirty="0" smtClean="0">
                <a:solidFill>
                  <a:schemeClr val="tx2"/>
                </a:solidFill>
                <a:latin typeface="Impact"/>
                <a:cs typeface="Impact"/>
              </a:rPr>
            </a:br>
            <a:r>
              <a:rPr lang="sv-SE" sz="3200" i="1" dirty="0" smtClean="0">
                <a:solidFill>
                  <a:schemeClr val="tx2"/>
                </a:solidFill>
                <a:latin typeface="Impact"/>
                <a:cs typeface="Impact"/>
              </a:rPr>
              <a:t/>
            </a:r>
            <a:br>
              <a:rPr lang="sv-SE" sz="3200" i="1" dirty="0" smtClean="0">
                <a:solidFill>
                  <a:schemeClr val="tx2"/>
                </a:solidFill>
                <a:latin typeface="Impact"/>
                <a:cs typeface="Impact"/>
              </a:rPr>
            </a:br>
            <a:endParaRPr lang="nn-NO" sz="3200" i="1" dirty="0">
              <a:solidFill>
                <a:schemeClr val="tx2"/>
              </a:solidFill>
            </a:endParaRPr>
          </a:p>
        </p:txBody>
      </p:sp>
      <p:sp>
        <p:nvSpPr>
          <p:cNvPr id="5" name="Rectangle 1028"/>
          <p:cNvSpPr>
            <a:spLocks noChangeArrowheads="1"/>
          </p:cNvSpPr>
          <p:nvPr/>
        </p:nvSpPr>
        <p:spPr bwMode="auto">
          <a:xfrm>
            <a:off x="8598829" y="6424111"/>
            <a:ext cx="313396"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nchor="b">
            <a:spAutoFit/>
          </a:bodyPr>
          <a:lstStyle/>
          <a:p>
            <a:pPr algn="r" defTabSz="762000" eaLnBrk="0" hangingPunct="0">
              <a:spcBef>
                <a:spcPct val="50000"/>
              </a:spcBef>
              <a:buClrTx/>
              <a:buSzTx/>
              <a:buFontTx/>
              <a:buNone/>
            </a:pPr>
            <a:fld id="{57F281BD-FB49-48F6-A477-55EBB2E162A6}" type="slidenum">
              <a:rPr lang="en-GB" sz="900" smtClean="0">
                <a:latin typeface="Arial"/>
                <a:cs typeface="Arial"/>
              </a:rPr>
              <a:t>2</a:t>
            </a:fld>
            <a:endParaRPr lang="en-GB" sz="900" b="1" dirty="0">
              <a:latin typeface="Arial"/>
              <a:cs typeface="Arial"/>
            </a:endParaRPr>
          </a:p>
        </p:txBody>
      </p:sp>
    </p:spTree>
    <p:extLst>
      <p:ext uri="{BB962C8B-B14F-4D97-AF65-F5344CB8AC3E}">
        <p14:creationId xmlns:p14="http://schemas.microsoft.com/office/powerpoint/2010/main" val="33557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20</a:t>
            </a:fld>
            <a:endParaRPr lang="sv-SE"/>
          </a:p>
        </p:txBody>
      </p:sp>
      <p:sp>
        <p:nvSpPr>
          <p:cNvPr id="3" name="Rubrik 2"/>
          <p:cNvSpPr>
            <a:spLocks noGrp="1"/>
          </p:cNvSpPr>
          <p:nvPr>
            <p:ph type="title"/>
          </p:nvPr>
        </p:nvSpPr>
        <p:spPr/>
        <p:txBody>
          <a:bodyPr/>
          <a:lstStyle/>
          <a:p>
            <a:pPr algn="ctr"/>
            <a:r>
              <a:rPr lang="sv-SE" dirty="0" smtClean="0"/>
              <a:t>Mål för folkbildningen </a:t>
            </a:r>
            <a:br>
              <a:rPr lang="sv-SE" dirty="0" smtClean="0"/>
            </a:br>
            <a:r>
              <a:rPr lang="sv-SE" dirty="0" smtClean="0"/>
              <a:t>(prop. 2013/14:172)</a:t>
            </a:r>
            <a:endParaRPr lang="sv-SE" dirty="0"/>
          </a:p>
        </p:txBody>
      </p:sp>
      <p:sp>
        <p:nvSpPr>
          <p:cNvPr id="4" name="Platshållare för innehåll 3"/>
          <p:cNvSpPr>
            <a:spLocks noGrp="1"/>
          </p:cNvSpPr>
          <p:nvPr>
            <p:ph sz="quarter" idx="13"/>
          </p:nvPr>
        </p:nvSpPr>
        <p:spPr/>
        <p:txBody>
          <a:bodyPr/>
          <a:lstStyle/>
          <a:p>
            <a:r>
              <a:rPr lang="sv-SE" dirty="0" smtClean="0"/>
              <a:t>”Allas kunskap </a:t>
            </a:r>
            <a:r>
              <a:rPr lang="mr-IN" dirty="0" smtClean="0"/>
              <a:t>–</a:t>
            </a:r>
            <a:r>
              <a:rPr lang="sv-SE" dirty="0" smtClean="0"/>
              <a:t> allas bildning”</a:t>
            </a:r>
          </a:p>
          <a:p>
            <a:r>
              <a:rPr lang="sv-SE" dirty="0" smtClean="0"/>
              <a:t>”Folkbildningen </a:t>
            </a:r>
            <a:r>
              <a:rPr lang="sv-SE" dirty="0"/>
              <a:t>ska ge alla möjlighet att tillsammans med andra öka sin kunskap och bildning för personlig utveckling och delaktighet i samhället."</a:t>
            </a:r>
          </a:p>
          <a:p>
            <a:endParaRPr lang="sv-SE" dirty="0"/>
          </a:p>
        </p:txBody>
      </p:sp>
    </p:spTree>
    <p:extLst>
      <p:ext uri="{BB962C8B-B14F-4D97-AF65-F5344CB8AC3E}">
        <p14:creationId xmlns:p14="http://schemas.microsoft.com/office/powerpoint/2010/main" val="1528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21</a:t>
            </a:fld>
            <a:endParaRPr lang="sv-SE"/>
          </a:p>
        </p:txBody>
      </p:sp>
      <p:sp>
        <p:nvSpPr>
          <p:cNvPr id="3" name="Rubrik 2"/>
          <p:cNvSpPr>
            <a:spLocks noGrp="1"/>
          </p:cNvSpPr>
          <p:nvPr>
            <p:ph type="title"/>
          </p:nvPr>
        </p:nvSpPr>
        <p:spPr/>
        <p:txBody>
          <a:bodyPr/>
          <a:lstStyle/>
          <a:p>
            <a:r>
              <a:rPr lang="nn-NO" dirty="0"/>
              <a:t>Vad görs från det offentliga</a:t>
            </a:r>
            <a:r>
              <a:rPr lang="nn-NO" dirty="0" smtClean="0"/>
              <a:t>? Offentlig förvaltning</a:t>
            </a:r>
            <a:endParaRPr lang="sv-SE" dirty="0"/>
          </a:p>
        </p:txBody>
      </p:sp>
      <p:sp>
        <p:nvSpPr>
          <p:cNvPr id="4" name="Platshållare för innehåll 3"/>
          <p:cNvSpPr>
            <a:spLocks noGrp="1"/>
          </p:cNvSpPr>
          <p:nvPr>
            <p:ph sz="quarter" idx="13"/>
          </p:nvPr>
        </p:nvSpPr>
        <p:spPr/>
        <p:txBody>
          <a:bodyPr/>
          <a:lstStyle/>
          <a:p>
            <a:r>
              <a:rPr lang="sv-SE" dirty="0" smtClean="0"/>
              <a:t>Förvaltningar och verksamheter digitaliseras (samråd enligt KL?)</a:t>
            </a:r>
          </a:p>
          <a:p>
            <a:r>
              <a:rPr lang="sv-SE" dirty="0" smtClean="0"/>
              <a:t>Råder tillgänglighet för alla?</a:t>
            </a:r>
          </a:p>
          <a:p>
            <a:r>
              <a:rPr lang="sv-SE" dirty="0"/>
              <a:t>Biblioteken</a:t>
            </a:r>
          </a:p>
          <a:p>
            <a:r>
              <a:rPr lang="sv-SE" dirty="0" err="1" smtClean="0"/>
              <a:t>Digidel</a:t>
            </a:r>
            <a:r>
              <a:rPr lang="sv-SE" dirty="0" smtClean="0"/>
              <a:t>-center i 15 kommuner (inga i X län)</a:t>
            </a:r>
          </a:p>
          <a:p>
            <a:r>
              <a:rPr lang="sv-SE" dirty="0" err="1" smtClean="0"/>
              <a:t>SeniorNet</a:t>
            </a:r>
            <a:r>
              <a:rPr lang="sv-SE" dirty="0" smtClean="0"/>
              <a:t> (inga i X län)</a:t>
            </a:r>
          </a:p>
          <a:p>
            <a:r>
              <a:rPr lang="sv-SE" dirty="0" smtClean="0"/>
              <a:t>Diverse lokala lösningar</a:t>
            </a:r>
            <a:endParaRPr lang="sv-SE" dirty="0"/>
          </a:p>
        </p:txBody>
      </p:sp>
      <p:pic>
        <p:nvPicPr>
          <p:cNvPr id="5" name="Bildobjekt 4"/>
          <p:cNvPicPr>
            <a:picLocks noChangeAspect="1"/>
          </p:cNvPicPr>
          <p:nvPr/>
        </p:nvPicPr>
        <p:blipFill>
          <a:blip r:embed="rId3"/>
          <a:stretch>
            <a:fillRect/>
          </a:stretch>
        </p:blipFill>
        <p:spPr>
          <a:xfrm>
            <a:off x="5420579" y="4058026"/>
            <a:ext cx="2649630" cy="1973129"/>
          </a:xfrm>
          <a:prstGeom prst="rect">
            <a:avLst/>
          </a:prstGeom>
        </p:spPr>
      </p:pic>
    </p:spTree>
    <p:extLst>
      <p:ext uri="{BB962C8B-B14F-4D97-AF65-F5344CB8AC3E}">
        <p14:creationId xmlns:p14="http://schemas.microsoft.com/office/powerpoint/2010/main" val="69484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22</a:t>
            </a:fld>
            <a:endParaRPr lang="sv-SE"/>
          </a:p>
        </p:txBody>
      </p:sp>
      <p:sp>
        <p:nvSpPr>
          <p:cNvPr id="3" name="Rubrik 2"/>
          <p:cNvSpPr>
            <a:spLocks noGrp="1"/>
          </p:cNvSpPr>
          <p:nvPr>
            <p:ph type="title"/>
          </p:nvPr>
        </p:nvSpPr>
        <p:spPr/>
        <p:txBody>
          <a:bodyPr/>
          <a:lstStyle/>
          <a:p>
            <a:pPr algn="ctr"/>
            <a:r>
              <a:rPr lang="nn-NO" dirty="0"/>
              <a:t>Vad görs från det offentliga</a:t>
            </a:r>
            <a:r>
              <a:rPr lang="nn-NO" dirty="0" smtClean="0"/>
              <a:t>? </a:t>
            </a:r>
            <a:r>
              <a:rPr lang="nn-NO" dirty="0" err="1" smtClean="0"/>
              <a:t>Kommunernas</a:t>
            </a:r>
            <a:r>
              <a:rPr lang="nn-NO" dirty="0" smtClean="0"/>
              <a:t> ansvar</a:t>
            </a:r>
            <a:endParaRPr lang="sv-SE" dirty="0"/>
          </a:p>
        </p:txBody>
      </p:sp>
      <p:sp>
        <p:nvSpPr>
          <p:cNvPr id="4" name="Platshållare för innehåll 3"/>
          <p:cNvSpPr>
            <a:spLocks noGrp="1"/>
          </p:cNvSpPr>
          <p:nvPr>
            <p:ph sz="quarter" idx="13"/>
          </p:nvPr>
        </p:nvSpPr>
        <p:spPr/>
        <p:txBody>
          <a:bodyPr/>
          <a:lstStyle/>
          <a:p>
            <a:r>
              <a:rPr lang="sv-SE" dirty="0" smtClean="0"/>
              <a:t>Kommunallagens krav</a:t>
            </a:r>
          </a:p>
          <a:p>
            <a:r>
              <a:rPr lang="sv-SE" dirty="0" smtClean="0"/>
              <a:t>Vuxenutbildningen- lagstadgade skyldigheter och ansvar</a:t>
            </a:r>
          </a:p>
          <a:p>
            <a:r>
              <a:rPr lang="sv-SE" dirty="0" smtClean="0"/>
              <a:t>Full finansiering (generella statsbidraget)</a:t>
            </a:r>
          </a:p>
          <a:p>
            <a:r>
              <a:rPr lang="sv-SE" dirty="0" smtClean="0"/>
              <a:t>Det breda samhällsuppdraget har hamnat i skymundan</a:t>
            </a:r>
          </a:p>
          <a:p>
            <a:r>
              <a:rPr lang="sv-SE" dirty="0" smtClean="0"/>
              <a:t>Är principen för det livslånga lärandet levande?</a:t>
            </a:r>
          </a:p>
          <a:p>
            <a:endParaRPr lang="sv-SE" dirty="0" smtClean="0"/>
          </a:p>
          <a:p>
            <a:endParaRPr lang="sv-SE" dirty="0"/>
          </a:p>
        </p:txBody>
      </p:sp>
      <p:pic>
        <p:nvPicPr>
          <p:cNvPr id="3078" name="Picture 6" descr="https://fastly.4sqi.net/img/general/699x268/857856_ZJ8K4FylWdlEOe3tRbJYXiMaOLSdoH6weRu3GEzXy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220" y="4691375"/>
            <a:ext cx="4364483" cy="167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02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23</a:t>
            </a:fld>
            <a:endParaRPr lang="sv-SE"/>
          </a:p>
        </p:txBody>
      </p:sp>
      <p:sp>
        <p:nvSpPr>
          <p:cNvPr id="3" name="Rubrik 2"/>
          <p:cNvSpPr>
            <a:spLocks noGrp="1"/>
          </p:cNvSpPr>
          <p:nvPr>
            <p:ph type="title"/>
          </p:nvPr>
        </p:nvSpPr>
        <p:spPr/>
        <p:txBody>
          <a:bodyPr/>
          <a:lstStyle/>
          <a:p>
            <a:pPr algn="ctr"/>
            <a:r>
              <a:rPr lang="nn-NO" dirty="0" smtClean="0"/>
              <a:t>Kommunallagen (2017:725)</a:t>
            </a:r>
            <a:endParaRPr lang="sv-SE" dirty="0"/>
          </a:p>
        </p:txBody>
      </p:sp>
      <p:sp>
        <p:nvSpPr>
          <p:cNvPr id="4" name="Platshållare för innehåll 3"/>
          <p:cNvSpPr>
            <a:spLocks noGrp="1"/>
          </p:cNvSpPr>
          <p:nvPr>
            <p:ph sz="quarter" idx="13"/>
          </p:nvPr>
        </p:nvSpPr>
        <p:spPr>
          <a:xfrm>
            <a:off x="1291499" y="2139193"/>
            <a:ext cx="6778710" cy="3766658"/>
          </a:xfrm>
        </p:spPr>
        <p:txBody>
          <a:bodyPr/>
          <a:lstStyle/>
          <a:p>
            <a:r>
              <a:rPr lang="sv-SE" b="1" i="1" dirty="0" smtClean="0"/>
              <a:t>Likställighetsprincipen</a:t>
            </a:r>
            <a:r>
              <a:rPr lang="sv-SE" dirty="0" smtClean="0"/>
              <a:t> (2 kap 3§). ” Kommuner och landsting ska behandla sina medlemmar lika, om det inte finns sakliga skäl för detta.”</a:t>
            </a:r>
          </a:p>
          <a:p>
            <a:r>
              <a:rPr lang="sv-SE" b="1" i="1" dirty="0" smtClean="0"/>
              <a:t>Brukarinflytande</a:t>
            </a:r>
            <a:r>
              <a:rPr lang="sv-SE" dirty="0" smtClean="0"/>
              <a:t> (8 kap 3§). ”Nämnderna ska verka för att samråd sker med dem som brukar deras tjänster”.</a:t>
            </a:r>
          </a:p>
          <a:p>
            <a:endParaRPr lang="sv-SE" dirty="0"/>
          </a:p>
        </p:txBody>
      </p:sp>
      <p:pic>
        <p:nvPicPr>
          <p:cNvPr id="3078" name="Picture 6" descr="https://fastly.4sqi.net/img/general/699x268/857856_ZJ8K4FylWdlEOe3tRbJYXiMaOLSdoH6weRu3GEzXy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220" y="4691375"/>
            <a:ext cx="4364483" cy="167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81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24</a:t>
            </a:fld>
            <a:endParaRPr lang="sv-SE"/>
          </a:p>
        </p:txBody>
      </p:sp>
      <p:sp>
        <p:nvSpPr>
          <p:cNvPr id="3" name="Rubrik 2"/>
          <p:cNvSpPr>
            <a:spLocks noGrp="1"/>
          </p:cNvSpPr>
          <p:nvPr>
            <p:ph type="title"/>
          </p:nvPr>
        </p:nvSpPr>
        <p:spPr/>
        <p:txBody>
          <a:bodyPr/>
          <a:lstStyle/>
          <a:p>
            <a:pPr algn="ctr"/>
            <a:r>
              <a:rPr lang="sv-SE" dirty="0" smtClean="0"/>
              <a:t>Utbildningsområdet</a:t>
            </a:r>
            <a:endParaRPr lang="sv-SE" dirty="0"/>
          </a:p>
        </p:txBody>
      </p:sp>
      <p:sp>
        <p:nvSpPr>
          <p:cNvPr id="4" name="Platshållare för innehåll 3"/>
          <p:cNvSpPr>
            <a:spLocks noGrp="1"/>
          </p:cNvSpPr>
          <p:nvPr>
            <p:ph sz="quarter" idx="13"/>
          </p:nvPr>
        </p:nvSpPr>
        <p:spPr>
          <a:xfrm>
            <a:off x="1281174" y="2139192"/>
            <a:ext cx="7051030" cy="3683783"/>
          </a:xfrm>
        </p:spPr>
        <p:txBody>
          <a:bodyPr/>
          <a:lstStyle/>
          <a:p>
            <a:r>
              <a:rPr lang="sv-SE" dirty="0" smtClean="0"/>
              <a:t>Utgångspunkt är principen om ”Det livslånga lärandet”</a:t>
            </a:r>
            <a:r>
              <a:rPr lang="mr-IN" dirty="0" smtClean="0"/>
              <a:t>…</a:t>
            </a:r>
            <a:endParaRPr lang="sv-SE" dirty="0" smtClean="0"/>
          </a:p>
          <a:p>
            <a:r>
              <a:rPr lang="sv-SE" dirty="0" smtClean="0"/>
              <a:t>System för lärande från ”vaggan till graven”.</a:t>
            </a:r>
          </a:p>
          <a:p>
            <a:r>
              <a:rPr lang="sv-SE" dirty="0" smtClean="0"/>
              <a:t>En gemensam policy för hela EU samt många flera nationer</a:t>
            </a:r>
            <a:r>
              <a:rPr lang="mr-IN" dirty="0" smtClean="0"/>
              <a:t>…</a:t>
            </a:r>
            <a:endParaRPr lang="sv-SE" dirty="0" smtClean="0"/>
          </a:p>
          <a:p>
            <a:r>
              <a:rPr lang="sv-SE" dirty="0" smtClean="0"/>
              <a:t>Fokus på att lärande ska stödjas- en infrastruktur</a:t>
            </a:r>
            <a:endParaRPr lang="sv-SE" dirty="0"/>
          </a:p>
          <a:p>
            <a:r>
              <a:rPr lang="sv-SE" dirty="0" smtClean="0"/>
              <a:t>Konsekvenser </a:t>
            </a:r>
            <a:r>
              <a:rPr lang="sv-SE" dirty="0" smtClean="0">
                <a:sym typeface="Wingdings"/>
              </a:rPr>
              <a:t> inga övre åldersgränser råder avseende folkbildning, kommunernas vuxenutbildning och högskola/universitet.</a:t>
            </a:r>
          </a:p>
          <a:p>
            <a:r>
              <a:rPr lang="sv-SE" dirty="0" smtClean="0">
                <a:sym typeface="Wingdings"/>
              </a:rPr>
              <a:t>Samhällsuppdraget är brett och regelverket i form av mål och syfte har principen om det livslånga lärandet som utgångspunkt. </a:t>
            </a:r>
            <a:endParaRPr lang="sv-SE" dirty="0"/>
          </a:p>
        </p:txBody>
      </p:sp>
    </p:spTree>
    <p:extLst>
      <p:ext uri="{BB962C8B-B14F-4D97-AF65-F5344CB8AC3E}">
        <p14:creationId xmlns:p14="http://schemas.microsoft.com/office/powerpoint/2010/main" val="86967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25</a:t>
            </a:fld>
            <a:endParaRPr lang="sv-SE"/>
          </a:p>
        </p:txBody>
      </p:sp>
      <p:sp>
        <p:nvSpPr>
          <p:cNvPr id="3" name="Rubrik 2"/>
          <p:cNvSpPr>
            <a:spLocks noGrp="1"/>
          </p:cNvSpPr>
          <p:nvPr>
            <p:ph type="title"/>
          </p:nvPr>
        </p:nvSpPr>
        <p:spPr/>
        <p:txBody>
          <a:bodyPr/>
          <a:lstStyle/>
          <a:p>
            <a:pPr algn="ctr"/>
            <a:r>
              <a:rPr lang="sv-SE" dirty="0" smtClean="0"/>
              <a:t>Området Vuxnas lärande </a:t>
            </a:r>
            <a:br>
              <a:rPr lang="sv-SE" dirty="0" smtClean="0"/>
            </a:br>
            <a:r>
              <a:rPr lang="sv-SE" dirty="0" smtClean="0"/>
              <a:t>(prop. 2000/01:72)</a:t>
            </a:r>
            <a:endParaRPr lang="sv-SE" dirty="0"/>
          </a:p>
        </p:txBody>
      </p:sp>
      <p:sp>
        <p:nvSpPr>
          <p:cNvPr id="4" name="Platshållare för innehåll 3"/>
          <p:cNvSpPr>
            <a:spLocks noGrp="1"/>
          </p:cNvSpPr>
          <p:nvPr>
            <p:ph sz="quarter" idx="13"/>
          </p:nvPr>
        </p:nvSpPr>
        <p:spPr/>
        <p:txBody>
          <a:bodyPr/>
          <a:lstStyle/>
          <a:p>
            <a:pPr marL="0" indent="0">
              <a:buNone/>
            </a:pPr>
            <a:r>
              <a:rPr lang="sv-SE" b="1" i="1" dirty="0" err="1" smtClean="0"/>
              <a:t>Mål</a:t>
            </a:r>
            <a:endParaRPr lang="sv-SE" b="1" i="1" dirty="0"/>
          </a:p>
          <a:p>
            <a:pPr marL="0" indent="0">
              <a:buNone/>
            </a:pPr>
            <a:r>
              <a:rPr lang="sv-SE" i="1" u="sng" dirty="0" smtClean="0"/>
              <a:t>Alla</a:t>
            </a:r>
            <a:r>
              <a:rPr lang="sv-SE" i="1" dirty="0" smtClean="0"/>
              <a:t> </a:t>
            </a:r>
            <a:r>
              <a:rPr lang="sv-SE" i="1" dirty="0"/>
              <a:t>vuxna skall ges </a:t>
            </a:r>
            <a:r>
              <a:rPr lang="sv-SE" i="1" dirty="0" err="1"/>
              <a:t>möjlighet</a:t>
            </a:r>
            <a:r>
              <a:rPr lang="sv-SE" i="1" dirty="0"/>
              <a:t> att utvidga sina kunskaper och utveckla sin kompetens i syfte att </a:t>
            </a:r>
            <a:r>
              <a:rPr lang="sv-SE" i="1" dirty="0" err="1"/>
              <a:t>främja</a:t>
            </a:r>
            <a:r>
              <a:rPr lang="sv-SE" i="1" dirty="0"/>
              <a:t> </a:t>
            </a:r>
            <a:r>
              <a:rPr lang="sv-SE" i="1" u="sng" dirty="0"/>
              <a:t>personlig utveckling</a:t>
            </a:r>
            <a:r>
              <a:rPr lang="sv-SE" i="1" dirty="0"/>
              <a:t>, </a:t>
            </a:r>
            <a:r>
              <a:rPr lang="sv-SE" i="1" u="sng" dirty="0"/>
              <a:t>demokrati, </a:t>
            </a:r>
            <a:r>
              <a:rPr lang="sv-SE" i="1" u="sng" dirty="0" err="1" smtClean="0"/>
              <a:t>jämställdhet</a:t>
            </a:r>
            <a:r>
              <a:rPr lang="sv-SE" i="1" u="sng" dirty="0" smtClean="0"/>
              <a:t>, </a:t>
            </a:r>
            <a:r>
              <a:rPr lang="sv-SE" i="1" dirty="0"/>
              <a:t>ekonomisk </a:t>
            </a:r>
            <a:r>
              <a:rPr lang="sv-SE" i="1" dirty="0" err="1"/>
              <a:t>tillväxt</a:t>
            </a:r>
            <a:r>
              <a:rPr lang="sv-SE" i="1" dirty="0"/>
              <a:t> och </a:t>
            </a:r>
            <a:r>
              <a:rPr lang="sv-SE" i="1" dirty="0" err="1"/>
              <a:t>sysselsättning</a:t>
            </a:r>
            <a:r>
              <a:rPr lang="sv-SE" i="1" dirty="0"/>
              <a:t> samt en </a:t>
            </a:r>
            <a:r>
              <a:rPr lang="sv-SE" i="1" u="sng" dirty="0" err="1"/>
              <a:t>rättvis</a:t>
            </a:r>
            <a:r>
              <a:rPr lang="sv-SE" i="1" u="sng" dirty="0"/>
              <a:t> </a:t>
            </a:r>
            <a:r>
              <a:rPr lang="sv-SE" i="1" u="sng" dirty="0" err="1"/>
              <a:t>fördelning</a:t>
            </a:r>
            <a:r>
              <a:rPr lang="sv-SE" i="1" dirty="0"/>
              <a:t>. </a:t>
            </a:r>
          </a:p>
          <a:p>
            <a:endParaRPr lang="sv-SE" dirty="0"/>
          </a:p>
        </p:txBody>
      </p:sp>
    </p:spTree>
    <p:extLst>
      <p:ext uri="{BB962C8B-B14F-4D97-AF65-F5344CB8AC3E}">
        <p14:creationId xmlns:p14="http://schemas.microsoft.com/office/powerpoint/2010/main" val="233351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26</a:t>
            </a:fld>
            <a:endParaRPr lang="sv-SE"/>
          </a:p>
        </p:txBody>
      </p:sp>
      <p:sp>
        <p:nvSpPr>
          <p:cNvPr id="3" name="Rubrik 2"/>
          <p:cNvSpPr>
            <a:spLocks noGrp="1"/>
          </p:cNvSpPr>
          <p:nvPr>
            <p:ph type="title"/>
          </p:nvPr>
        </p:nvSpPr>
        <p:spPr/>
        <p:txBody>
          <a:bodyPr/>
          <a:lstStyle/>
          <a:p>
            <a:pPr algn="ctr"/>
            <a:r>
              <a:rPr lang="sv-SE" dirty="0" smtClean="0"/>
              <a:t>Mål för kommunernas vuxenutbildning</a:t>
            </a:r>
            <a:br>
              <a:rPr lang="sv-SE" dirty="0" smtClean="0"/>
            </a:br>
            <a:r>
              <a:rPr lang="sv-SE" dirty="0" smtClean="0"/>
              <a:t>(Skollagen 2010:800)</a:t>
            </a:r>
            <a:endParaRPr lang="sv-SE" dirty="0"/>
          </a:p>
        </p:txBody>
      </p:sp>
      <p:sp>
        <p:nvSpPr>
          <p:cNvPr id="4" name="Platshållare för innehåll 3"/>
          <p:cNvSpPr>
            <a:spLocks noGrp="1"/>
          </p:cNvSpPr>
          <p:nvPr>
            <p:ph sz="quarter" idx="13"/>
          </p:nvPr>
        </p:nvSpPr>
        <p:spPr/>
        <p:txBody>
          <a:bodyPr/>
          <a:lstStyle/>
          <a:p>
            <a:r>
              <a:rPr lang="sv-SE" dirty="0" smtClean="0"/>
              <a:t>”Vuxna </a:t>
            </a:r>
            <a:r>
              <a:rPr lang="sv-SE" dirty="0"/>
              <a:t>ska stödjas och stimuleras i sitt lärande. De ska ges möjlighet att utveckla sina kunskaper och sin kompetens i syfte att </a:t>
            </a:r>
            <a:r>
              <a:rPr lang="sv-SE" u="sng" dirty="0"/>
              <a:t>stärka sin ställning i </a:t>
            </a:r>
            <a:r>
              <a:rPr lang="sv-SE" dirty="0"/>
              <a:t>arbets- och </a:t>
            </a:r>
            <a:r>
              <a:rPr lang="sv-SE" u="sng" dirty="0"/>
              <a:t>samhällslivet samt att främja sin personliga </a:t>
            </a:r>
            <a:r>
              <a:rPr lang="sv-SE" u="sng" dirty="0" smtClean="0"/>
              <a:t>utveckling”.</a:t>
            </a:r>
          </a:p>
          <a:p>
            <a:r>
              <a:rPr lang="sv-SE" dirty="0" smtClean="0"/>
              <a:t>Utgångspunkten </a:t>
            </a:r>
            <a:r>
              <a:rPr lang="sv-SE" dirty="0"/>
              <a:t>för utbildningen ska vara </a:t>
            </a:r>
            <a:r>
              <a:rPr lang="sv-SE" u="sng" dirty="0"/>
              <a:t>den enskildes behov och förutsättningar.</a:t>
            </a:r>
          </a:p>
          <a:p>
            <a:r>
              <a:rPr lang="sv-SE" dirty="0"/>
              <a:t>När det gäller kommunal vuxenutbildning på gymnasial nivå ska de som fått minst utbildning prioriteras. </a:t>
            </a:r>
            <a:endParaRPr lang="sv-SE" dirty="0" smtClean="0"/>
          </a:p>
          <a:p>
            <a:endParaRPr lang="sv-SE" dirty="0"/>
          </a:p>
        </p:txBody>
      </p:sp>
    </p:spTree>
    <p:extLst>
      <p:ext uri="{BB962C8B-B14F-4D97-AF65-F5344CB8AC3E}">
        <p14:creationId xmlns:p14="http://schemas.microsoft.com/office/powerpoint/2010/main" val="373421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27</a:t>
            </a:fld>
            <a:endParaRPr lang="sv-SE"/>
          </a:p>
        </p:txBody>
      </p:sp>
      <p:sp>
        <p:nvSpPr>
          <p:cNvPr id="3" name="Rubrik 2"/>
          <p:cNvSpPr>
            <a:spLocks noGrp="1"/>
          </p:cNvSpPr>
          <p:nvPr>
            <p:ph type="title"/>
          </p:nvPr>
        </p:nvSpPr>
        <p:spPr/>
        <p:txBody>
          <a:bodyPr/>
          <a:lstStyle/>
          <a:p>
            <a:pPr algn="ctr"/>
            <a:r>
              <a:rPr lang="sv-SE" dirty="0" smtClean="0"/>
              <a:t>Mål för kommunernas vuxenutbildning</a:t>
            </a:r>
            <a:br>
              <a:rPr lang="sv-SE" dirty="0" smtClean="0"/>
            </a:br>
            <a:r>
              <a:rPr lang="sv-SE" dirty="0" smtClean="0"/>
              <a:t>(Skollagen 2010:800)</a:t>
            </a:r>
            <a:endParaRPr lang="sv-SE" dirty="0"/>
          </a:p>
        </p:txBody>
      </p:sp>
      <p:sp>
        <p:nvSpPr>
          <p:cNvPr id="4" name="Platshållare för innehåll 3"/>
          <p:cNvSpPr>
            <a:spLocks noGrp="1"/>
          </p:cNvSpPr>
          <p:nvPr>
            <p:ph sz="quarter" idx="13"/>
          </p:nvPr>
        </p:nvSpPr>
        <p:spPr/>
        <p:txBody>
          <a:bodyPr/>
          <a:lstStyle/>
          <a:p>
            <a:r>
              <a:rPr lang="sv-SE" dirty="0" smtClean="0"/>
              <a:t>Kommunerna </a:t>
            </a:r>
            <a:r>
              <a:rPr lang="sv-SE" u="sng" dirty="0" smtClean="0"/>
              <a:t>ska</a:t>
            </a:r>
            <a:r>
              <a:rPr lang="sv-SE" dirty="0" smtClean="0"/>
              <a:t> tillhandahålla kommunal vuxenutbildning</a:t>
            </a:r>
          </a:p>
          <a:p>
            <a:r>
              <a:rPr lang="sv-SE" dirty="0" smtClean="0"/>
              <a:t>Kommunerna </a:t>
            </a:r>
            <a:r>
              <a:rPr lang="sv-SE" u="sng" dirty="0" smtClean="0"/>
              <a:t>ska ”aktivt verka</a:t>
            </a:r>
            <a:r>
              <a:rPr lang="sv-SE" dirty="0" smtClean="0"/>
              <a:t>” för att vuxna deltar i utbildning samt informera.</a:t>
            </a:r>
          </a:p>
          <a:p>
            <a:pPr marL="0" indent="0">
              <a:buNone/>
            </a:pPr>
            <a:r>
              <a:rPr lang="sv-SE" i="1" dirty="0" smtClean="0"/>
              <a:t>Övrigt</a:t>
            </a:r>
          </a:p>
          <a:p>
            <a:r>
              <a:rPr lang="sv-SE" dirty="0" smtClean="0"/>
              <a:t>Behöver inte vara ”</a:t>
            </a:r>
            <a:r>
              <a:rPr lang="sv-SE" dirty="0" err="1" smtClean="0"/>
              <a:t>skolliknande</a:t>
            </a:r>
            <a:r>
              <a:rPr lang="sv-SE" dirty="0" smtClean="0"/>
              <a:t>”</a:t>
            </a:r>
          </a:p>
          <a:p>
            <a:r>
              <a:rPr lang="sv-SE" dirty="0" smtClean="0"/>
              <a:t>Kan upphandlas</a:t>
            </a:r>
          </a:p>
          <a:p>
            <a:r>
              <a:rPr lang="sv-SE" dirty="0" smtClean="0"/>
              <a:t>Det behöver inte vara kurser med betyg! Andra alternativ finns!</a:t>
            </a:r>
            <a:endParaRPr lang="sv-SE" dirty="0"/>
          </a:p>
        </p:txBody>
      </p:sp>
    </p:spTree>
    <p:extLst>
      <p:ext uri="{BB962C8B-B14F-4D97-AF65-F5344CB8AC3E}">
        <p14:creationId xmlns:p14="http://schemas.microsoft.com/office/powerpoint/2010/main" val="290450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28</a:t>
            </a:fld>
            <a:endParaRPr lang="sv-SE"/>
          </a:p>
        </p:txBody>
      </p:sp>
      <p:sp>
        <p:nvSpPr>
          <p:cNvPr id="2" name="Rubrik 1"/>
          <p:cNvSpPr>
            <a:spLocks noGrp="1"/>
          </p:cNvSpPr>
          <p:nvPr>
            <p:ph type="title"/>
          </p:nvPr>
        </p:nvSpPr>
        <p:spPr/>
        <p:txBody>
          <a:bodyPr/>
          <a:lstStyle/>
          <a:p>
            <a:r>
              <a:rPr lang="nn-NO" dirty="0" smtClean="0"/>
              <a:t>Vad </a:t>
            </a:r>
            <a:r>
              <a:rPr lang="nn-NO" dirty="0" err="1" smtClean="0"/>
              <a:t>görs</a:t>
            </a:r>
            <a:r>
              <a:rPr lang="nn-NO" dirty="0" smtClean="0"/>
              <a:t> </a:t>
            </a:r>
            <a:r>
              <a:rPr lang="nn-NO" dirty="0" err="1" smtClean="0"/>
              <a:t>mera</a:t>
            </a:r>
            <a:r>
              <a:rPr lang="nn-NO" dirty="0" smtClean="0"/>
              <a:t> </a:t>
            </a:r>
            <a:r>
              <a:rPr lang="nn-NO" dirty="0" err="1" smtClean="0"/>
              <a:t>från</a:t>
            </a:r>
            <a:r>
              <a:rPr lang="nn-NO" dirty="0" smtClean="0"/>
              <a:t> det offentliga? </a:t>
            </a:r>
            <a:r>
              <a:rPr lang="sv-SE" dirty="0"/>
              <a:t>Regeringens digitaliseringsstrategi</a:t>
            </a:r>
            <a:br>
              <a:rPr lang="sv-SE" dirty="0"/>
            </a:br>
            <a:endParaRPr lang="nn-NO" dirty="0"/>
          </a:p>
        </p:txBody>
      </p:sp>
      <p:sp>
        <p:nvSpPr>
          <p:cNvPr id="3" name="Platshållare för innehåll 2"/>
          <p:cNvSpPr>
            <a:spLocks noGrp="1"/>
          </p:cNvSpPr>
          <p:nvPr>
            <p:ph sz="quarter" idx="13"/>
          </p:nvPr>
        </p:nvSpPr>
        <p:spPr/>
        <p:txBody>
          <a:bodyPr/>
          <a:lstStyle/>
          <a:p>
            <a:r>
              <a:rPr lang="sv-SE" sz="2000" dirty="0" smtClean="0"/>
              <a:t>” Bäst </a:t>
            </a:r>
            <a:r>
              <a:rPr lang="sv-SE" sz="2000" dirty="0"/>
              <a:t>i världen på att använda digitaliseringens </a:t>
            </a:r>
            <a:r>
              <a:rPr lang="sv-SE" sz="2000" dirty="0" smtClean="0"/>
              <a:t>möjligheter”</a:t>
            </a:r>
          </a:p>
          <a:p>
            <a:r>
              <a:rPr lang="sv-SE" sz="2000" dirty="0"/>
              <a:t>Fem </a:t>
            </a:r>
            <a:r>
              <a:rPr lang="sv-SE" sz="2000" dirty="0" smtClean="0"/>
              <a:t>delmål</a:t>
            </a:r>
          </a:p>
          <a:p>
            <a:r>
              <a:rPr lang="sv-SE" sz="2000" dirty="0"/>
              <a:t>Bredbandsutbyggnad</a:t>
            </a:r>
          </a:p>
          <a:p>
            <a:r>
              <a:rPr lang="sv-SE" sz="2000" dirty="0" smtClean="0"/>
              <a:t>Övergripande om kompetens, inga kunskapsmål</a:t>
            </a:r>
          </a:p>
          <a:p>
            <a:endParaRPr lang="sv-SE" sz="2000" dirty="0"/>
          </a:p>
        </p:txBody>
      </p:sp>
      <p:pic>
        <p:nvPicPr>
          <p:cNvPr id="4" name="Bildobjekt 3"/>
          <p:cNvPicPr>
            <a:picLocks noChangeAspect="1"/>
          </p:cNvPicPr>
          <p:nvPr/>
        </p:nvPicPr>
        <p:blipFill>
          <a:blip r:embed="rId3"/>
          <a:stretch>
            <a:fillRect/>
          </a:stretch>
        </p:blipFill>
        <p:spPr>
          <a:xfrm>
            <a:off x="3229765" y="4642551"/>
            <a:ext cx="2726470" cy="1923282"/>
          </a:xfrm>
          <a:prstGeom prst="rect">
            <a:avLst/>
          </a:prstGeom>
        </p:spPr>
      </p:pic>
    </p:spTree>
    <p:extLst>
      <p:ext uri="{BB962C8B-B14F-4D97-AF65-F5344CB8AC3E}">
        <p14:creationId xmlns:p14="http://schemas.microsoft.com/office/powerpoint/2010/main" val="261455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29</a:t>
            </a:fld>
            <a:endParaRPr lang="sv-SE"/>
          </a:p>
        </p:txBody>
      </p:sp>
      <p:sp>
        <p:nvSpPr>
          <p:cNvPr id="2" name="Rubrik 1"/>
          <p:cNvSpPr>
            <a:spLocks noGrp="1"/>
          </p:cNvSpPr>
          <p:nvPr>
            <p:ph type="title"/>
          </p:nvPr>
        </p:nvSpPr>
        <p:spPr/>
        <p:txBody>
          <a:bodyPr/>
          <a:lstStyle/>
          <a:p>
            <a:r>
              <a:rPr lang="nn-NO" dirty="0" smtClean="0"/>
              <a:t>SPFs rapport: </a:t>
            </a:r>
            <a:r>
              <a:rPr lang="nn-NO" dirty="0" err="1" smtClean="0"/>
              <a:t>Olika</a:t>
            </a:r>
            <a:r>
              <a:rPr lang="nn-NO" dirty="0" smtClean="0"/>
              <a:t> insatser för digital inkludering</a:t>
            </a:r>
            <a:endParaRPr lang="nn-NO" dirty="0"/>
          </a:p>
        </p:txBody>
      </p:sp>
      <p:sp>
        <p:nvSpPr>
          <p:cNvPr id="3" name="Platshållare för innehåll 2"/>
          <p:cNvSpPr>
            <a:spLocks noGrp="1"/>
          </p:cNvSpPr>
          <p:nvPr>
            <p:ph sz="quarter" idx="13"/>
          </p:nvPr>
        </p:nvSpPr>
        <p:spPr/>
        <p:txBody>
          <a:bodyPr/>
          <a:lstStyle/>
          <a:p>
            <a:r>
              <a:rPr lang="sv-SE" dirty="0" smtClean="0"/>
              <a:t>Ha kvar traditionella lösningar</a:t>
            </a:r>
          </a:p>
          <a:p>
            <a:r>
              <a:rPr lang="sv-SE" dirty="0" smtClean="0"/>
              <a:t>Användarvänliga digitala tjänster</a:t>
            </a:r>
          </a:p>
          <a:p>
            <a:r>
              <a:rPr lang="sv-SE" dirty="0" smtClean="0"/>
              <a:t>Mer forskning</a:t>
            </a:r>
          </a:p>
          <a:p>
            <a:r>
              <a:rPr lang="sv-SE" dirty="0" smtClean="0"/>
              <a:t>Väl utformade utbildningsinsatser</a:t>
            </a:r>
          </a:p>
          <a:p>
            <a:r>
              <a:rPr lang="sv-SE" dirty="0" smtClean="0"/>
              <a:t>Stöd för lärande</a:t>
            </a:r>
          </a:p>
          <a:p>
            <a:r>
              <a:rPr lang="sv-SE" dirty="0" smtClean="0"/>
              <a:t>Ekonomiska möjligheter, bredbandsutbyggnad</a:t>
            </a:r>
          </a:p>
          <a:p>
            <a:r>
              <a:rPr lang="sv-SE" dirty="0" smtClean="0"/>
              <a:t>Det offentligas ansvar</a:t>
            </a:r>
          </a:p>
          <a:p>
            <a:endParaRPr lang="sv-SE" dirty="0"/>
          </a:p>
        </p:txBody>
      </p:sp>
      <p:pic>
        <p:nvPicPr>
          <p:cNvPr id="4" name="Bildobjekt 3"/>
          <p:cNvPicPr>
            <a:picLocks noChangeAspect="1"/>
          </p:cNvPicPr>
          <p:nvPr/>
        </p:nvPicPr>
        <p:blipFill>
          <a:blip r:embed="rId3"/>
          <a:stretch>
            <a:fillRect/>
          </a:stretch>
        </p:blipFill>
        <p:spPr>
          <a:xfrm flipH="1">
            <a:off x="6692264" y="2598081"/>
            <a:ext cx="1827259" cy="2531745"/>
          </a:xfrm>
          <a:prstGeom prst="rect">
            <a:avLst/>
          </a:prstGeom>
        </p:spPr>
      </p:pic>
    </p:spTree>
    <p:extLst>
      <p:ext uri="{BB962C8B-B14F-4D97-AF65-F5344CB8AC3E}">
        <p14:creationId xmlns:p14="http://schemas.microsoft.com/office/powerpoint/2010/main" val="112797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rot="21240000">
            <a:off x="2247101" y="1533829"/>
            <a:ext cx="6475042" cy="3976326"/>
          </a:xfrm>
        </p:spPr>
        <p:txBody>
          <a:bodyPr/>
          <a:lstStyle/>
          <a:p>
            <a:pPr>
              <a:spcBef>
                <a:spcPts val="0"/>
              </a:spcBef>
            </a:pPr>
            <a:r>
              <a:rPr lang="sv-SE" sz="4000" dirty="0" smtClean="0">
                <a:solidFill>
                  <a:srgbClr val="219BD3"/>
                </a:solidFill>
                <a:latin typeface="Impact"/>
                <a:cs typeface="Impact"/>
              </a:rPr>
              <a:t> dagens samhälle kräver ett ständigt lärande</a:t>
            </a:r>
            <a:r>
              <a:rPr lang="sv-SE" sz="8000" dirty="0" smtClean="0">
                <a:solidFill>
                  <a:srgbClr val="219BD3"/>
                </a:solidFill>
                <a:latin typeface="Impact"/>
                <a:cs typeface="Impact"/>
              </a:rPr>
              <a:t/>
            </a:r>
            <a:br>
              <a:rPr lang="sv-SE" sz="8000" dirty="0" smtClean="0">
                <a:solidFill>
                  <a:srgbClr val="219BD3"/>
                </a:solidFill>
                <a:latin typeface="Impact"/>
                <a:cs typeface="Impact"/>
              </a:rPr>
            </a:br>
            <a:r>
              <a:rPr lang="sv-SE" sz="8000" dirty="0" smtClean="0">
                <a:solidFill>
                  <a:srgbClr val="219BD3"/>
                </a:solidFill>
                <a:latin typeface="Impact"/>
                <a:cs typeface="Impact"/>
              </a:rPr>
              <a:t>     </a:t>
            </a:r>
            <a:r>
              <a:rPr lang="sv-SE" sz="4800" dirty="0" smtClean="0">
                <a:solidFill>
                  <a:srgbClr val="FF0000"/>
                </a:solidFill>
                <a:latin typeface="Impact"/>
                <a:cs typeface="Impact"/>
              </a:rPr>
              <a:t>”livslångt lärande”</a:t>
            </a:r>
            <a:r>
              <a:rPr lang="sv-SE" sz="8000" dirty="0" smtClean="0">
                <a:solidFill>
                  <a:srgbClr val="219BD3"/>
                </a:solidFill>
                <a:latin typeface="Impact"/>
                <a:cs typeface="Impact"/>
              </a:rPr>
              <a:t> </a:t>
            </a:r>
            <a:r>
              <a:rPr lang="sv-SE" sz="3200" i="1" dirty="0" smtClean="0">
                <a:solidFill>
                  <a:schemeClr val="tx2"/>
                </a:solidFill>
                <a:latin typeface="Impact"/>
                <a:cs typeface="Impact"/>
              </a:rPr>
              <a:t/>
            </a:r>
            <a:br>
              <a:rPr lang="sv-SE" sz="3200" i="1" dirty="0" smtClean="0">
                <a:solidFill>
                  <a:schemeClr val="tx2"/>
                </a:solidFill>
                <a:latin typeface="Impact"/>
                <a:cs typeface="Impact"/>
              </a:rPr>
            </a:br>
            <a:r>
              <a:rPr lang="sv-SE" sz="3200" i="1" dirty="0" smtClean="0">
                <a:solidFill>
                  <a:schemeClr val="tx2"/>
                </a:solidFill>
                <a:latin typeface="Impact"/>
                <a:cs typeface="Impact"/>
              </a:rPr>
              <a:t/>
            </a:r>
            <a:br>
              <a:rPr lang="sv-SE" sz="3200" i="1" dirty="0" smtClean="0">
                <a:solidFill>
                  <a:schemeClr val="tx2"/>
                </a:solidFill>
                <a:latin typeface="Impact"/>
                <a:cs typeface="Impact"/>
              </a:rPr>
            </a:br>
            <a:endParaRPr lang="nn-NO" sz="3200" i="1" dirty="0">
              <a:solidFill>
                <a:schemeClr val="tx2"/>
              </a:solidFill>
            </a:endParaRPr>
          </a:p>
        </p:txBody>
      </p:sp>
      <p:sp>
        <p:nvSpPr>
          <p:cNvPr id="5" name="Rectangle 1028"/>
          <p:cNvSpPr>
            <a:spLocks noChangeArrowheads="1"/>
          </p:cNvSpPr>
          <p:nvPr/>
        </p:nvSpPr>
        <p:spPr bwMode="auto">
          <a:xfrm>
            <a:off x="8598829" y="6424111"/>
            <a:ext cx="313396"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nchor="b">
            <a:spAutoFit/>
          </a:bodyPr>
          <a:lstStyle/>
          <a:p>
            <a:pPr algn="r" defTabSz="762000" eaLnBrk="0" hangingPunct="0">
              <a:spcBef>
                <a:spcPct val="50000"/>
              </a:spcBef>
              <a:buClrTx/>
              <a:buSzTx/>
              <a:buFontTx/>
              <a:buNone/>
            </a:pPr>
            <a:fld id="{57F281BD-FB49-48F6-A477-55EBB2E162A6}" type="slidenum">
              <a:rPr lang="en-GB" sz="900" smtClean="0">
                <a:latin typeface="Arial"/>
                <a:cs typeface="Arial"/>
              </a:rPr>
              <a:t>3</a:t>
            </a:fld>
            <a:endParaRPr lang="en-GB" sz="900" b="1" dirty="0">
              <a:latin typeface="Arial"/>
              <a:cs typeface="Arial"/>
            </a:endParaRPr>
          </a:p>
        </p:txBody>
      </p:sp>
      <p:sp>
        <p:nvSpPr>
          <p:cNvPr id="3" name="Höger 2"/>
          <p:cNvSpPr/>
          <p:nvPr/>
        </p:nvSpPr>
        <p:spPr>
          <a:xfrm>
            <a:off x="2057016" y="3964580"/>
            <a:ext cx="978408" cy="484632"/>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smtClean="0">
              <a:solidFill>
                <a:schemeClr val="tx1"/>
              </a:solidFill>
            </a:endParaRPr>
          </a:p>
        </p:txBody>
      </p:sp>
    </p:spTree>
    <p:extLst>
      <p:ext uri="{BB962C8B-B14F-4D97-AF65-F5344CB8AC3E}">
        <p14:creationId xmlns:p14="http://schemas.microsoft.com/office/powerpoint/2010/main" val="113632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30</a:t>
            </a:fld>
            <a:endParaRPr lang="sv-SE"/>
          </a:p>
        </p:txBody>
      </p:sp>
      <p:pic>
        <p:nvPicPr>
          <p:cNvPr id="6" name="Bildobjekt 5"/>
          <p:cNvPicPr>
            <a:picLocks noChangeAspect="1"/>
          </p:cNvPicPr>
          <p:nvPr/>
        </p:nvPicPr>
        <p:blipFill>
          <a:blip r:embed="rId3"/>
          <a:stretch>
            <a:fillRect/>
          </a:stretch>
        </p:blipFill>
        <p:spPr>
          <a:xfrm>
            <a:off x="731425" y="3709326"/>
            <a:ext cx="6806656" cy="1585284"/>
          </a:xfrm>
          <a:prstGeom prst="rect">
            <a:avLst/>
          </a:prstGeom>
        </p:spPr>
      </p:pic>
      <p:pic>
        <p:nvPicPr>
          <p:cNvPr id="9" name="Bildobjekt 8"/>
          <p:cNvPicPr>
            <a:picLocks noChangeAspect="1"/>
          </p:cNvPicPr>
          <p:nvPr/>
        </p:nvPicPr>
        <p:blipFill>
          <a:blip r:embed="rId4"/>
          <a:stretch>
            <a:fillRect/>
          </a:stretch>
        </p:blipFill>
        <p:spPr>
          <a:xfrm>
            <a:off x="887876" y="583063"/>
            <a:ext cx="5472271" cy="1202241"/>
          </a:xfrm>
          <a:prstGeom prst="rect">
            <a:avLst/>
          </a:prstGeom>
        </p:spPr>
      </p:pic>
      <p:pic>
        <p:nvPicPr>
          <p:cNvPr id="5" name="Bildobjekt 4"/>
          <p:cNvPicPr>
            <a:picLocks noChangeAspect="1"/>
          </p:cNvPicPr>
          <p:nvPr/>
        </p:nvPicPr>
        <p:blipFill>
          <a:blip r:embed="rId5"/>
          <a:stretch>
            <a:fillRect/>
          </a:stretch>
        </p:blipFill>
        <p:spPr>
          <a:xfrm>
            <a:off x="2926181" y="5029916"/>
            <a:ext cx="5038725" cy="1314450"/>
          </a:xfrm>
          <a:prstGeom prst="rect">
            <a:avLst/>
          </a:prstGeom>
          <a:ln>
            <a:solidFill>
              <a:schemeClr val="bg1">
                <a:lumMod val="85000"/>
              </a:schemeClr>
            </a:solidFill>
          </a:ln>
        </p:spPr>
      </p:pic>
      <p:pic>
        <p:nvPicPr>
          <p:cNvPr id="8" name="Bildobjekt 7"/>
          <p:cNvPicPr>
            <a:picLocks noChangeAspect="1"/>
          </p:cNvPicPr>
          <p:nvPr/>
        </p:nvPicPr>
        <p:blipFill>
          <a:blip r:embed="rId6"/>
          <a:stretch>
            <a:fillRect/>
          </a:stretch>
        </p:blipFill>
        <p:spPr>
          <a:xfrm>
            <a:off x="2374341" y="1722855"/>
            <a:ext cx="6324600" cy="1447800"/>
          </a:xfrm>
          <a:prstGeom prst="rect">
            <a:avLst/>
          </a:prstGeom>
          <a:ln>
            <a:solidFill>
              <a:schemeClr val="bg1">
                <a:lumMod val="85000"/>
              </a:schemeClr>
            </a:solidFill>
          </a:ln>
        </p:spPr>
      </p:pic>
    </p:spTree>
    <p:extLst>
      <p:ext uri="{BB962C8B-B14F-4D97-AF65-F5344CB8AC3E}">
        <p14:creationId xmlns:p14="http://schemas.microsoft.com/office/powerpoint/2010/main" val="4003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31</a:t>
            </a:fld>
            <a:endParaRPr lang="sv-SE"/>
          </a:p>
        </p:txBody>
      </p:sp>
      <p:sp>
        <p:nvSpPr>
          <p:cNvPr id="3" name="Rubrik 2"/>
          <p:cNvSpPr>
            <a:spLocks noGrp="1"/>
          </p:cNvSpPr>
          <p:nvPr>
            <p:ph type="title"/>
          </p:nvPr>
        </p:nvSpPr>
        <p:spPr/>
        <p:txBody>
          <a:bodyPr/>
          <a:lstStyle/>
          <a:p>
            <a:pPr algn="ctr"/>
            <a:r>
              <a:rPr lang="sv-SE" dirty="0" smtClean="0"/>
              <a:t>Ur SPF:s Konsumentpolitiska program</a:t>
            </a:r>
            <a:endParaRPr lang="sv-SE" dirty="0"/>
          </a:p>
        </p:txBody>
      </p:sp>
      <p:sp>
        <p:nvSpPr>
          <p:cNvPr id="4" name="Platshållare för innehåll 3"/>
          <p:cNvSpPr>
            <a:spLocks noGrp="1"/>
          </p:cNvSpPr>
          <p:nvPr>
            <p:ph sz="quarter" idx="13"/>
          </p:nvPr>
        </p:nvSpPr>
        <p:spPr>
          <a:xfrm>
            <a:off x="1291499" y="2139193"/>
            <a:ext cx="6778710" cy="3766658"/>
          </a:xfrm>
        </p:spPr>
        <p:txBody>
          <a:bodyPr/>
          <a:lstStyle/>
          <a:p>
            <a:r>
              <a:rPr lang="sv-SE" sz="1600" dirty="0"/>
              <a:t>Med anledning av de digitala tjänsternas stora betydelse bör alla ges möjlighet att lära sig hur man använder datorer och internet. </a:t>
            </a:r>
          </a:p>
          <a:p>
            <a:r>
              <a:rPr lang="sv-SE" sz="1600" dirty="0" smtClean="0"/>
              <a:t>Därutöver </a:t>
            </a:r>
            <a:r>
              <a:rPr lang="sv-SE" sz="1600" dirty="0"/>
              <a:t>har förbundet valt att koncentrera sitt konsumentpolitiska arbete till området digitalisering. </a:t>
            </a:r>
            <a:r>
              <a:rPr lang="sv-SE" sz="1600" u="sng" dirty="0"/>
              <a:t>Kraven är ställda till beslutsfattare på alla fyra beslutsnivåer: kommun, landsting och region, riket och Europeiska unionen</a:t>
            </a:r>
            <a:r>
              <a:rPr lang="sv-SE" sz="1600" u="sng" dirty="0" smtClean="0"/>
              <a:t>.</a:t>
            </a:r>
            <a:endParaRPr lang="sv-SE" sz="1600" u="sng" dirty="0"/>
          </a:p>
          <a:p>
            <a:r>
              <a:rPr lang="sv-SE" sz="1600" dirty="0"/>
              <a:t>Konsumenternas beroende av IT-tjänster gör att det allmänna bör ställa höga krav och reglera hur digitala tjänster och IT-struktur erbjuds. </a:t>
            </a:r>
          </a:p>
          <a:p>
            <a:r>
              <a:rPr lang="sv-SE" sz="1600" dirty="0"/>
              <a:t>Om det allmänna ställer krav på att invånarna ska hantera vissa situationer digitalt, bör invånarna kunna räkna med motprestationen att informeras och utbildas om hur de ska klara av den digitala verkligheten. </a:t>
            </a:r>
          </a:p>
          <a:p>
            <a:endParaRPr lang="sv-SE" dirty="0"/>
          </a:p>
        </p:txBody>
      </p:sp>
    </p:spTree>
    <p:extLst>
      <p:ext uri="{BB962C8B-B14F-4D97-AF65-F5344CB8AC3E}">
        <p14:creationId xmlns:p14="http://schemas.microsoft.com/office/powerpoint/2010/main" val="11509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32</a:t>
            </a:fld>
            <a:endParaRPr lang="sv-SE" dirty="0"/>
          </a:p>
        </p:txBody>
      </p:sp>
      <p:sp>
        <p:nvSpPr>
          <p:cNvPr id="2" name="Rubrik 1"/>
          <p:cNvSpPr>
            <a:spLocks noGrp="1"/>
          </p:cNvSpPr>
          <p:nvPr>
            <p:ph type="title"/>
          </p:nvPr>
        </p:nvSpPr>
        <p:spPr>
          <a:xfrm>
            <a:off x="1291499" y="1224546"/>
            <a:ext cx="6778710" cy="885242"/>
          </a:xfrm>
        </p:spPr>
        <p:txBody>
          <a:bodyPr/>
          <a:lstStyle/>
          <a:p>
            <a:pPr algn="ctr"/>
            <a:r>
              <a:rPr lang="nn-NO" dirty="0" smtClean="0"/>
              <a:t>Fundera på vad detta </a:t>
            </a:r>
            <a:r>
              <a:rPr lang="nn-NO" dirty="0" err="1" smtClean="0"/>
              <a:t>illustrerar</a:t>
            </a:r>
            <a:r>
              <a:rPr lang="nn-NO" dirty="0" smtClean="0"/>
              <a:t>!</a:t>
            </a:r>
            <a:endParaRPr lang="nn-NO" dirty="0"/>
          </a:p>
        </p:txBody>
      </p:sp>
      <p:graphicFrame>
        <p:nvGraphicFramePr>
          <p:cNvPr id="5" name="Tabell 4"/>
          <p:cNvGraphicFramePr>
            <a:graphicFrameLocks noGrp="1"/>
          </p:cNvGraphicFramePr>
          <p:nvPr>
            <p:extLst>
              <p:ext uri="{D42A27DB-BD31-4B8C-83A1-F6EECF244321}">
                <p14:modId xmlns:p14="http://schemas.microsoft.com/office/powerpoint/2010/main" val="668088982"/>
              </p:ext>
            </p:extLst>
          </p:nvPr>
        </p:nvGraphicFramePr>
        <p:xfrm>
          <a:off x="1291499" y="2264290"/>
          <a:ext cx="6596578" cy="3471653"/>
        </p:xfrm>
        <a:graphic>
          <a:graphicData uri="http://schemas.openxmlformats.org/drawingml/2006/table">
            <a:tbl>
              <a:tblPr>
                <a:tableStyleId>{5C22544A-7EE6-4342-B048-85BDC9FD1C3A}</a:tableStyleId>
              </a:tblPr>
              <a:tblGrid>
                <a:gridCol w="1642018">
                  <a:extLst>
                    <a:ext uri="{9D8B030D-6E8A-4147-A177-3AD203B41FA5}">
                      <a16:colId xmlns:a16="http://schemas.microsoft.com/office/drawing/2014/main" xmlns="" val="4237986305"/>
                    </a:ext>
                  </a:extLst>
                </a:gridCol>
                <a:gridCol w="2172252">
                  <a:extLst>
                    <a:ext uri="{9D8B030D-6E8A-4147-A177-3AD203B41FA5}">
                      <a16:colId xmlns:a16="http://schemas.microsoft.com/office/drawing/2014/main" xmlns="" val="2405182422"/>
                    </a:ext>
                  </a:extLst>
                </a:gridCol>
                <a:gridCol w="2782308">
                  <a:extLst>
                    <a:ext uri="{9D8B030D-6E8A-4147-A177-3AD203B41FA5}">
                      <a16:colId xmlns:a16="http://schemas.microsoft.com/office/drawing/2014/main" xmlns="" val="48907959"/>
                    </a:ext>
                  </a:extLst>
                </a:gridCol>
              </a:tblGrid>
              <a:tr h="633203">
                <a:tc>
                  <a:txBody>
                    <a:bodyPr/>
                    <a:lstStyle/>
                    <a:p>
                      <a:pPr algn="l" fontAlgn="b"/>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800" b="1" i="0" u="none" strike="noStrike" dirty="0" smtClean="0">
                          <a:solidFill>
                            <a:srgbClr val="000000"/>
                          </a:solidFill>
                          <a:effectLst/>
                          <a:latin typeface="Calibri" panose="020F0502020204030204" pitchFamily="34" charset="0"/>
                        </a:rPr>
                        <a:t>Antal personer</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800" b="1" i="0" u="none" strike="noStrike" dirty="0" smtClean="0">
                          <a:solidFill>
                            <a:srgbClr val="000000"/>
                          </a:solidFill>
                          <a:effectLst/>
                          <a:latin typeface="Calibri" panose="020F0502020204030204" pitchFamily="34" charset="0"/>
                        </a:rPr>
                        <a:t>Antal personer</a:t>
                      </a:r>
                      <a:endParaRPr lang="sv-SE"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8829591"/>
                  </a:ext>
                </a:extLst>
              </a:tr>
              <a:tr h="238742">
                <a:tc>
                  <a:txBody>
                    <a:bodyPr/>
                    <a:lstStyle/>
                    <a:p>
                      <a:pPr algn="l" fontAlgn="b"/>
                      <a:r>
                        <a:rPr lang="sv-SE" sz="1800" i="1" u="none" strike="noStrike" dirty="0">
                          <a:effectLst/>
                        </a:rPr>
                        <a:t>  </a:t>
                      </a:r>
                      <a:r>
                        <a:rPr lang="sv-SE" sz="1800" i="1" u="sng" strike="noStrike" dirty="0">
                          <a:effectLst/>
                        </a:rPr>
                        <a:t> Ockelbo</a:t>
                      </a:r>
                      <a:endParaRPr lang="sv-SE" sz="1800" b="0" i="1"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a:effectLst/>
                        </a:rPr>
                        <a:t>359</a:t>
                      </a:r>
                      <a:endParaRPr lang="sv-SE" sz="1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a:effectLst/>
                        </a:rPr>
                        <a:t>891</a:t>
                      </a:r>
                      <a:endParaRPr lang="sv-SE" sz="18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80934260"/>
                  </a:ext>
                </a:extLst>
              </a:tr>
              <a:tr h="238742">
                <a:tc>
                  <a:txBody>
                    <a:bodyPr/>
                    <a:lstStyle/>
                    <a:p>
                      <a:pPr algn="l" fontAlgn="b"/>
                      <a:r>
                        <a:rPr lang="sv-SE" sz="1800" i="1" u="none" strike="noStrike" dirty="0">
                          <a:effectLst/>
                        </a:rPr>
                        <a:t>   </a:t>
                      </a:r>
                      <a:r>
                        <a:rPr lang="sv-SE" sz="1800" i="1" u="sng" strike="noStrike" dirty="0">
                          <a:effectLst/>
                        </a:rPr>
                        <a:t>Hofors</a:t>
                      </a:r>
                      <a:endParaRPr lang="sv-SE" sz="1800" b="0" i="1"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a:effectLst/>
                        </a:rPr>
                        <a:t>600</a:t>
                      </a:r>
                      <a:endParaRPr lang="sv-SE" sz="1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smtClean="0">
                          <a:effectLst/>
                        </a:rPr>
                        <a:t>1 407</a:t>
                      </a:r>
                      <a:endParaRPr lang="sv-SE" sz="18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30562980"/>
                  </a:ext>
                </a:extLst>
              </a:tr>
              <a:tr h="238742">
                <a:tc>
                  <a:txBody>
                    <a:bodyPr/>
                    <a:lstStyle/>
                    <a:p>
                      <a:pPr algn="l" fontAlgn="b"/>
                      <a:r>
                        <a:rPr lang="sv-SE" sz="1800" u="none" strike="noStrike">
                          <a:effectLst/>
                        </a:rPr>
                        <a:t>   Ovanåker</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763</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1 797</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708432833"/>
                  </a:ext>
                </a:extLst>
              </a:tr>
              <a:tr h="238742">
                <a:tc>
                  <a:txBody>
                    <a:bodyPr/>
                    <a:lstStyle/>
                    <a:p>
                      <a:pPr algn="l" fontAlgn="b"/>
                      <a:r>
                        <a:rPr lang="sv-SE" sz="1800" u="none" strike="noStrike">
                          <a:effectLst/>
                        </a:rPr>
                        <a:t>   Nordanstig</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595</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1 427</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16330202"/>
                  </a:ext>
                </a:extLst>
              </a:tr>
              <a:tr h="238742">
                <a:tc>
                  <a:txBody>
                    <a:bodyPr/>
                    <a:lstStyle/>
                    <a:p>
                      <a:pPr algn="l" fontAlgn="b"/>
                      <a:r>
                        <a:rPr lang="sv-SE" sz="1800" u="none" strike="noStrike" dirty="0">
                          <a:effectLst/>
                        </a:rPr>
                        <a:t>   Ljusdal</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1 229</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2 890</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89870957"/>
                  </a:ext>
                </a:extLst>
              </a:tr>
              <a:tr h="238742">
                <a:tc>
                  <a:txBody>
                    <a:bodyPr/>
                    <a:lstStyle/>
                    <a:p>
                      <a:pPr algn="l" fontAlgn="b"/>
                      <a:r>
                        <a:rPr lang="sv-SE" sz="1800" i="1" u="sng" strike="noStrike" dirty="0">
                          <a:effectLst/>
                        </a:rPr>
                        <a:t>   Gävle</a:t>
                      </a:r>
                      <a:endParaRPr lang="sv-SE" sz="1800" b="0" i="1"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smtClean="0">
                          <a:effectLst/>
                        </a:rPr>
                        <a:t>4 973</a:t>
                      </a:r>
                      <a:endParaRPr lang="sv-SE" sz="1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smtClean="0">
                          <a:effectLst/>
                        </a:rPr>
                        <a:t>11 648</a:t>
                      </a:r>
                      <a:endParaRPr lang="sv-SE" sz="18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02358805"/>
                  </a:ext>
                </a:extLst>
              </a:tr>
              <a:tr h="238742">
                <a:tc>
                  <a:txBody>
                    <a:bodyPr/>
                    <a:lstStyle/>
                    <a:p>
                      <a:pPr algn="l" fontAlgn="b"/>
                      <a:r>
                        <a:rPr lang="sv-SE" sz="1800" i="1" u="sng" strike="noStrike" dirty="0">
                          <a:effectLst/>
                        </a:rPr>
                        <a:t>   Sandviken</a:t>
                      </a:r>
                      <a:endParaRPr lang="sv-SE" sz="1800" b="0" i="1"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smtClean="0">
                          <a:effectLst/>
                        </a:rPr>
                        <a:t>2 280</a:t>
                      </a:r>
                      <a:endParaRPr lang="sv-SE" sz="1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smtClean="0">
                          <a:effectLst/>
                        </a:rPr>
                        <a:t>5 295</a:t>
                      </a:r>
                      <a:endParaRPr lang="sv-SE" sz="18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41707511"/>
                  </a:ext>
                </a:extLst>
              </a:tr>
              <a:tr h="238742">
                <a:tc>
                  <a:txBody>
                    <a:bodyPr/>
                    <a:lstStyle/>
                    <a:p>
                      <a:pPr algn="l" fontAlgn="b"/>
                      <a:r>
                        <a:rPr lang="sv-SE" sz="1800" u="none" strike="noStrike">
                          <a:effectLst/>
                        </a:rPr>
                        <a:t>   Söderhamn</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1 677</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3 948</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47245341"/>
                  </a:ext>
                </a:extLst>
              </a:tr>
              <a:tr h="238742">
                <a:tc>
                  <a:txBody>
                    <a:bodyPr/>
                    <a:lstStyle/>
                    <a:p>
                      <a:pPr algn="l" fontAlgn="b"/>
                      <a:r>
                        <a:rPr lang="sv-SE" sz="1800" u="none" strike="noStrike">
                          <a:effectLst/>
                        </a:rPr>
                        <a:t>   Bollnäs</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1 662</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3 882</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19628077"/>
                  </a:ext>
                </a:extLst>
              </a:tr>
              <a:tr h="238742">
                <a:tc>
                  <a:txBody>
                    <a:bodyPr/>
                    <a:lstStyle/>
                    <a:p>
                      <a:pPr algn="l" fontAlgn="b"/>
                      <a:r>
                        <a:rPr lang="sv-SE" sz="1800" u="none" strike="noStrike">
                          <a:effectLst/>
                        </a:rPr>
                        <a:t>   Hudiksvall</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2 239</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5 327</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98385544"/>
                  </a:ext>
                </a:extLst>
              </a:tr>
            </a:tbl>
          </a:graphicData>
        </a:graphic>
      </p:graphicFrame>
    </p:spTree>
    <p:extLst>
      <p:ext uri="{BB962C8B-B14F-4D97-AF65-F5344CB8AC3E}">
        <p14:creationId xmlns:p14="http://schemas.microsoft.com/office/powerpoint/2010/main" val="353220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33</a:t>
            </a:fld>
            <a:endParaRPr lang="sv-SE"/>
          </a:p>
        </p:txBody>
      </p:sp>
      <p:sp>
        <p:nvSpPr>
          <p:cNvPr id="2" name="Rubrik 1"/>
          <p:cNvSpPr>
            <a:spLocks noGrp="1"/>
          </p:cNvSpPr>
          <p:nvPr>
            <p:ph type="title"/>
          </p:nvPr>
        </p:nvSpPr>
        <p:spPr>
          <a:xfrm>
            <a:off x="1291499" y="1224546"/>
            <a:ext cx="6778710" cy="885242"/>
          </a:xfrm>
        </p:spPr>
        <p:txBody>
          <a:bodyPr/>
          <a:lstStyle/>
          <a:p>
            <a:pPr algn="ctr"/>
            <a:r>
              <a:rPr lang="nn-NO" dirty="0" smtClean="0"/>
              <a:t>Vad kan vi göra i vår kommun?</a:t>
            </a:r>
            <a:endParaRPr lang="nn-NO" dirty="0"/>
          </a:p>
        </p:txBody>
      </p:sp>
      <p:graphicFrame>
        <p:nvGraphicFramePr>
          <p:cNvPr id="5" name="Tabell 4"/>
          <p:cNvGraphicFramePr>
            <a:graphicFrameLocks noGrp="1"/>
          </p:cNvGraphicFramePr>
          <p:nvPr>
            <p:extLst>
              <p:ext uri="{D42A27DB-BD31-4B8C-83A1-F6EECF244321}">
                <p14:modId xmlns:p14="http://schemas.microsoft.com/office/powerpoint/2010/main" val="3440679312"/>
              </p:ext>
            </p:extLst>
          </p:nvPr>
        </p:nvGraphicFramePr>
        <p:xfrm>
          <a:off x="1291499" y="2109788"/>
          <a:ext cx="6596578" cy="3945255"/>
        </p:xfrm>
        <a:graphic>
          <a:graphicData uri="http://schemas.openxmlformats.org/drawingml/2006/table">
            <a:tbl>
              <a:tblPr>
                <a:tableStyleId>{5C22544A-7EE6-4342-B048-85BDC9FD1C3A}</a:tableStyleId>
              </a:tblPr>
              <a:tblGrid>
                <a:gridCol w="1642018">
                  <a:extLst>
                    <a:ext uri="{9D8B030D-6E8A-4147-A177-3AD203B41FA5}">
                      <a16:colId xmlns:a16="http://schemas.microsoft.com/office/drawing/2014/main" xmlns="" val="4237986305"/>
                    </a:ext>
                  </a:extLst>
                </a:gridCol>
                <a:gridCol w="2172252">
                  <a:extLst>
                    <a:ext uri="{9D8B030D-6E8A-4147-A177-3AD203B41FA5}">
                      <a16:colId xmlns:a16="http://schemas.microsoft.com/office/drawing/2014/main" xmlns="" val="2405182422"/>
                    </a:ext>
                  </a:extLst>
                </a:gridCol>
                <a:gridCol w="2782308">
                  <a:extLst>
                    <a:ext uri="{9D8B030D-6E8A-4147-A177-3AD203B41FA5}">
                      <a16:colId xmlns:a16="http://schemas.microsoft.com/office/drawing/2014/main" xmlns="" val="48907959"/>
                    </a:ext>
                  </a:extLst>
                </a:gridCol>
              </a:tblGrid>
              <a:tr h="1036625">
                <a:tc>
                  <a:txBody>
                    <a:bodyPr/>
                    <a:lstStyle/>
                    <a:p>
                      <a:pPr algn="l" fontAlgn="b"/>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800" u="none" strike="noStrike" dirty="0">
                          <a:effectLst/>
                        </a:rPr>
                        <a:t>Totalt digitalt utanförskap per kommun 2018, 65+</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800" u="none" strike="noStrike" dirty="0">
                          <a:effectLst/>
                        </a:rPr>
                        <a:t>Totalt inte/bara lite delaktiga i digitala samhället per kommun 2018, 65+</a:t>
                      </a:r>
                      <a:endParaRPr lang="sv-SE"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8829591"/>
                  </a:ext>
                </a:extLst>
              </a:tr>
              <a:tr h="269253">
                <a:tc>
                  <a:txBody>
                    <a:bodyPr/>
                    <a:lstStyle/>
                    <a:p>
                      <a:pPr algn="l" fontAlgn="b"/>
                      <a:r>
                        <a:rPr lang="sv-SE" sz="1800" u="none" strike="noStrike" dirty="0">
                          <a:solidFill>
                            <a:schemeClr val="accent4">
                              <a:lumMod val="75000"/>
                            </a:schemeClr>
                          </a:solidFill>
                          <a:effectLst/>
                        </a:rPr>
                        <a:t>   Ockelbo</a:t>
                      </a:r>
                      <a:endParaRPr lang="sv-SE" sz="1800" b="0" i="0" u="none" strike="noStrike" dirty="0">
                        <a:solidFill>
                          <a:schemeClr val="accent4">
                            <a:lumMod val="75000"/>
                          </a:schemeClr>
                        </a:solidFill>
                        <a:effectLst/>
                        <a:latin typeface="Calibri" panose="020F0502020204030204" pitchFamily="34" charset="0"/>
                      </a:endParaRPr>
                    </a:p>
                  </a:txBody>
                  <a:tcPr marL="9525" marR="9525" marT="9525" marB="0" anchor="b"/>
                </a:tc>
                <a:tc>
                  <a:txBody>
                    <a:bodyPr/>
                    <a:lstStyle/>
                    <a:p>
                      <a:pPr algn="ctr" fontAlgn="b"/>
                      <a:r>
                        <a:rPr lang="sv-SE" sz="1800" u="none" strike="noStrike" dirty="0">
                          <a:solidFill>
                            <a:schemeClr val="accent4">
                              <a:lumMod val="75000"/>
                            </a:schemeClr>
                          </a:solidFill>
                          <a:effectLst/>
                        </a:rPr>
                        <a:t>359</a:t>
                      </a:r>
                      <a:endParaRPr lang="sv-SE" sz="1800" b="0" i="0" u="none" strike="noStrike" dirty="0">
                        <a:solidFill>
                          <a:schemeClr val="accent4">
                            <a:lumMod val="75000"/>
                          </a:schemeClr>
                        </a:solidFill>
                        <a:effectLst/>
                        <a:latin typeface="Calibri" panose="020F0502020204030204" pitchFamily="34" charset="0"/>
                      </a:endParaRPr>
                    </a:p>
                  </a:txBody>
                  <a:tcPr marL="9525" marR="9525" marT="9525" marB="0" anchor="b"/>
                </a:tc>
                <a:tc>
                  <a:txBody>
                    <a:bodyPr/>
                    <a:lstStyle/>
                    <a:p>
                      <a:pPr algn="ctr" fontAlgn="b"/>
                      <a:r>
                        <a:rPr lang="sv-SE" sz="1800" u="none" strike="noStrike" dirty="0">
                          <a:solidFill>
                            <a:schemeClr val="accent4">
                              <a:lumMod val="75000"/>
                            </a:schemeClr>
                          </a:solidFill>
                          <a:effectLst/>
                        </a:rPr>
                        <a:t>891</a:t>
                      </a:r>
                      <a:endParaRPr lang="sv-SE" sz="1800" b="0" i="0" u="none" strike="noStrike" dirty="0">
                        <a:solidFill>
                          <a:schemeClr val="accent4">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80934260"/>
                  </a:ext>
                </a:extLst>
              </a:tr>
              <a:tr h="269253">
                <a:tc>
                  <a:txBody>
                    <a:bodyPr/>
                    <a:lstStyle/>
                    <a:p>
                      <a:pPr algn="l" fontAlgn="b"/>
                      <a:r>
                        <a:rPr lang="sv-SE" sz="1800" u="none" strike="noStrike" dirty="0">
                          <a:solidFill>
                            <a:srgbClr val="3B9DD8"/>
                          </a:solidFill>
                          <a:effectLst/>
                        </a:rPr>
                        <a:t>   Hofors</a:t>
                      </a:r>
                      <a:endParaRPr lang="sv-SE" sz="1800" b="0" i="0" u="none" strike="noStrike" dirty="0">
                        <a:solidFill>
                          <a:srgbClr val="3B9DD8"/>
                        </a:solidFill>
                        <a:effectLst/>
                        <a:latin typeface="Calibri" panose="020F0502020204030204" pitchFamily="34" charset="0"/>
                      </a:endParaRPr>
                    </a:p>
                  </a:txBody>
                  <a:tcPr marL="9525" marR="9525" marT="9525" marB="0" anchor="b"/>
                </a:tc>
                <a:tc>
                  <a:txBody>
                    <a:bodyPr/>
                    <a:lstStyle/>
                    <a:p>
                      <a:pPr algn="ctr" fontAlgn="b"/>
                      <a:r>
                        <a:rPr lang="sv-SE" sz="1800" u="none" strike="noStrike" dirty="0">
                          <a:solidFill>
                            <a:srgbClr val="3B9DD8"/>
                          </a:solidFill>
                          <a:effectLst/>
                        </a:rPr>
                        <a:t>600</a:t>
                      </a:r>
                      <a:endParaRPr lang="sv-SE" sz="1800" b="0" i="0" u="none" strike="noStrike" dirty="0">
                        <a:solidFill>
                          <a:srgbClr val="3B9DD8"/>
                        </a:solidFill>
                        <a:effectLst/>
                        <a:latin typeface="Calibri" panose="020F0502020204030204" pitchFamily="34" charset="0"/>
                      </a:endParaRPr>
                    </a:p>
                  </a:txBody>
                  <a:tcPr marL="9525" marR="9525" marT="9525" marB="0" anchor="b"/>
                </a:tc>
                <a:tc>
                  <a:txBody>
                    <a:bodyPr/>
                    <a:lstStyle/>
                    <a:p>
                      <a:pPr algn="ctr" fontAlgn="b"/>
                      <a:r>
                        <a:rPr lang="sv-SE" sz="1800" u="none" strike="noStrike" dirty="0">
                          <a:solidFill>
                            <a:srgbClr val="3B9DD8"/>
                          </a:solidFill>
                          <a:effectLst/>
                        </a:rPr>
                        <a:t>1407</a:t>
                      </a:r>
                      <a:endParaRPr lang="sv-SE" sz="1800" b="0" i="0" u="none" strike="noStrike" dirty="0">
                        <a:solidFill>
                          <a:srgbClr val="3B9DD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30562980"/>
                  </a:ext>
                </a:extLst>
              </a:tr>
              <a:tr h="269253">
                <a:tc>
                  <a:txBody>
                    <a:bodyPr/>
                    <a:lstStyle/>
                    <a:p>
                      <a:pPr algn="l" fontAlgn="b"/>
                      <a:r>
                        <a:rPr lang="sv-SE" sz="1800" u="none" strike="noStrike">
                          <a:effectLst/>
                        </a:rPr>
                        <a:t>   Ovanåker</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763</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1797</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708432833"/>
                  </a:ext>
                </a:extLst>
              </a:tr>
              <a:tr h="269253">
                <a:tc>
                  <a:txBody>
                    <a:bodyPr/>
                    <a:lstStyle/>
                    <a:p>
                      <a:pPr algn="l" fontAlgn="b"/>
                      <a:r>
                        <a:rPr lang="sv-SE" sz="1800" u="none" strike="noStrike" dirty="0">
                          <a:effectLst/>
                        </a:rPr>
                        <a:t>   Nordanstig</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595</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1427</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16330202"/>
                  </a:ext>
                </a:extLst>
              </a:tr>
              <a:tr h="269253">
                <a:tc>
                  <a:txBody>
                    <a:bodyPr/>
                    <a:lstStyle/>
                    <a:p>
                      <a:pPr algn="l" fontAlgn="b"/>
                      <a:r>
                        <a:rPr lang="sv-SE" sz="1800" u="none" strike="noStrike">
                          <a:effectLst/>
                        </a:rPr>
                        <a:t>   Ljusdal</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1229</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2890</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89870957"/>
                  </a:ext>
                </a:extLst>
              </a:tr>
              <a:tr h="269253">
                <a:tc>
                  <a:txBody>
                    <a:bodyPr/>
                    <a:lstStyle/>
                    <a:p>
                      <a:pPr algn="l" fontAlgn="b"/>
                      <a:r>
                        <a:rPr lang="sv-SE" sz="1800" u="none" strike="noStrike" dirty="0">
                          <a:solidFill>
                            <a:srgbClr val="3B9DD8"/>
                          </a:solidFill>
                          <a:effectLst/>
                        </a:rPr>
                        <a:t>   Gävle</a:t>
                      </a:r>
                      <a:endParaRPr lang="sv-SE" sz="1800" b="0" i="0" u="none" strike="noStrike" dirty="0">
                        <a:solidFill>
                          <a:srgbClr val="3B9DD8"/>
                        </a:solidFill>
                        <a:effectLst/>
                        <a:latin typeface="Calibri" panose="020F0502020204030204" pitchFamily="34" charset="0"/>
                      </a:endParaRPr>
                    </a:p>
                  </a:txBody>
                  <a:tcPr marL="9525" marR="9525" marT="9525" marB="0" anchor="b"/>
                </a:tc>
                <a:tc>
                  <a:txBody>
                    <a:bodyPr/>
                    <a:lstStyle/>
                    <a:p>
                      <a:pPr algn="ctr" fontAlgn="b"/>
                      <a:r>
                        <a:rPr lang="sv-SE" sz="1800" u="none" strike="noStrike" dirty="0">
                          <a:solidFill>
                            <a:srgbClr val="3B9DD8"/>
                          </a:solidFill>
                          <a:effectLst/>
                        </a:rPr>
                        <a:t>4973</a:t>
                      </a:r>
                      <a:endParaRPr lang="sv-SE" sz="1800" b="0" i="0" u="none" strike="noStrike" dirty="0">
                        <a:solidFill>
                          <a:srgbClr val="3B9DD8"/>
                        </a:solidFill>
                        <a:effectLst/>
                        <a:latin typeface="Calibri" panose="020F0502020204030204" pitchFamily="34" charset="0"/>
                      </a:endParaRPr>
                    </a:p>
                  </a:txBody>
                  <a:tcPr marL="9525" marR="9525" marT="9525" marB="0" anchor="b"/>
                </a:tc>
                <a:tc>
                  <a:txBody>
                    <a:bodyPr/>
                    <a:lstStyle/>
                    <a:p>
                      <a:pPr algn="ctr" fontAlgn="b"/>
                      <a:r>
                        <a:rPr lang="sv-SE" sz="1800" u="none" strike="noStrike" dirty="0">
                          <a:solidFill>
                            <a:srgbClr val="3B9DD8"/>
                          </a:solidFill>
                          <a:effectLst/>
                        </a:rPr>
                        <a:t>11648</a:t>
                      </a:r>
                      <a:endParaRPr lang="sv-SE" sz="1800" b="0" i="0" u="none" strike="noStrike" dirty="0">
                        <a:solidFill>
                          <a:srgbClr val="3B9DD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02358805"/>
                  </a:ext>
                </a:extLst>
              </a:tr>
              <a:tr h="269253">
                <a:tc>
                  <a:txBody>
                    <a:bodyPr/>
                    <a:lstStyle/>
                    <a:p>
                      <a:pPr algn="l" fontAlgn="b"/>
                      <a:r>
                        <a:rPr lang="sv-SE" sz="1800" u="none" strike="noStrike" dirty="0">
                          <a:solidFill>
                            <a:srgbClr val="3B9DD8"/>
                          </a:solidFill>
                          <a:effectLst/>
                        </a:rPr>
                        <a:t>   Sandviken</a:t>
                      </a:r>
                      <a:endParaRPr lang="sv-SE" sz="1800" b="0" i="0" u="none" strike="noStrike" dirty="0">
                        <a:solidFill>
                          <a:srgbClr val="3B9DD8"/>
                        </a:solidFill>
                        <a:effectLst/>
                        <a:latin typeface="Calibri" panose="020F0502020204030204" pitchFamily="34" charset="0"/>
                      </a:endParaRPr>
                    </a:p>
                  </a:txBody>
                  <a:tcPr marL="9525" marR="9525" marT="9525" marB="0" anchor="b"/>
                </a:tc>
                <a:tc>
                  <a:txBody>
                    <a:bodyPr/>
                    <a:lstStyle/>
                    <a:p>
                      <a:pPr algn="ctr" fontAlgn="b"/>
                      <a:r>
                        <a:rPr lang="sv-SE" sz="1800" u="none" strike="noStrike" dirty="0">
                          <a:solidFill>
                            <a:srgbClr val="3B9DD8"/>
                          </a:solidFill>
                          <a:effectLst/>
                        </a:rPr>
                        <a:t>2280</a:t>
                      </a:r>
                      <a:endParaRPr lang="sv-SE" sz="1800" b="0" i="0" u="none" strike="noStrike" dirty="0">
                        <a:solidFill>
                          <a:srgbClr val="3B9DD8"/>
                        </a:solidFill>
                        <a:effectLst/>
                        <a:latin typeface="Calibri" panose="020F0502020204030204" pitchFamily="34" charset="0"/>
                      </a:endParaRPr>
                    </a:p>
                  </a:txBody>
                  <a:tcPr marL="9525" marR="9525" marT="9525" marB="0" anchor="b"/>
                </a:tc>
                <a:tc>
                  <a:txBody>
                    <a:bodyPr/>
                    <a:lstStyle/>
                    <a:p>
                      <a:pPr algn="ctr" fontAlgn="b"/>
                      <a:r>
                        <a:rPr lang="sv-SE" sz="1800" u="none" strike="noStrike" dirty="0">
                          <a:solidFill>
                            <a:srgbClr val="3B9DD8"/>
                          </a:solidFill>
                          <a:effectLst/>
                        </a:rPr>
                        <a:t>5295</a:t>
                      </a:r>
                      <a:endParaRPr lang="sv-SE" sz="1800" b="0" i="0" u="none" strike="noStrike" dirty="0">
                        <a:solidFill>
                          <a:srgbClr val="3B9DD8"/>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41707511"/>
                  </a:ext>
                </a:extLst>
              </a:tr>
              <a:tr h="269253">
                <a:tc>
                  <a:txBody>
                    <a:bodyPr/>
                    <a:lstStyle/>
                    <a:p>
                      <a:pPr algn="l" fontAlgn="b"/>
                      <a:r>
                        <a:rPr lang="sv-SE" sz="1800" u="none" strike="noStrike">
                          <a:effectLst/>
                        </a:rPr>
                        <a:t>   Söderhamn</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a:effectLst/>
                        </a:rPr>
                        <a:t>1677</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3948</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47245341"/>
                  </a:ext>
                </a:extLst>
              </a:tr>
              <a:tr h="269253">
                <a:tc>
                  <a:txBody>
                    <a:bodyPr/>
                    <a:lstStyle/>
                    <a:p>
                      <a:pPr algn="l" fontAlgn="b"/>
                      <a:r>
                        <a:rPr lang="sv-SE" sz="1800" u="none" strike="noStrike">
                          <a:effectLst/>
                        </a:rPr>
                        <a:t>   Bollnäs</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a:effectLst/>
                        </a:rPr>
                        <a:t>1662</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3882</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19628077"/>
                  </a:ext>
                </a:extLst>
              </a:tr>
              <a:tr h="269253">
                <a:tc>
                  <a:txBody>
                    <a:bodyPr/>
                    <a:lstStyle/>
                    <a:p>
                      <a:pPr algn="l" fontAlgn="b"/>
                      <a:r>
                        <a:rPr lang="sv-SE" sz="1800" u="none" strike="noStrike">
                          <a:effectLst/>
                        </a:rPr>
                        <a:t>   Hudiksvall</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a:effectLst/>
                        </a:rPr>
                        <a:t>2239</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5327</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98385544"/>
                  </a:ext>
                </a:extLst>
              </a:tr>
            </a:tbl>
          </a:graphicData>
        </a:graphic>
      </p:graphicFrame>
    </p:spTree>
    <p:extLst>
      <p:ext uri="{BB962C8B-B14F-4D97-AF65-F5344CB8AC3E}">
        <p14:creationId xmlns:p14="http://schemas.microsoft.com/office/powerpoint/2010/main" val="401683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8000" dirty="0" smtClean="0"/>
              <a:t>Tack !</a:t>
            </a:r>
            <a:endParaRPr lang="sv-SE" sz="8000" dirty="0"/>
          </a:p>
        </p:txBody>
      </p:sp>
    </p:spTree>
    <p:extLst>
      <p:ext uri="{BB962C8B-B14F-4D97-AF65-F5344CB8AC3E}">
        <p14:creationId xmlns:p14="http://schemas.microsoft.com/office/powerpoint/2010/main" val="2249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rot="21240000">
            <a:off x="2247101" y="1533829"/>
            <a:ext cx="6475042" cy="3976326"/>
          </a:xfrm>
        </p:spPr>
        <p:txBody>
          <a:bodyPr/>
          <a:lstStyle/>
          <a:p>
            <a:pPr>
              <a:spcBef>
                <a:spcPts val="0"/>
              </a:spcBef>
            </a:pPr>
            <a:r>
              <a:rPr lang="sv-SE" sz="4000" dirty="0" smtClean="0">
                <a:solidFill>
                  <a:srgbClr val="219BD3"/>
                </a:solidFill>
                <a:latin typeface="Impact"/>
                <a:cs typeface="Impact"/>
              </a:rPr>
              <a:t> dagens samhälle kräver ett ständigt lärande</a:t>
            </a:r>
            <a:r>
              <a:rPr lang="sv-SE" sz="8000" dirty="0" smtClean="0">
                <a:solidFill>
                  <a:srgbClr val="219BD3"/>
                </a:solidFill>
                <a:latin typeface="Impact"/>
                <a:cs typeface="Impact"/>
              </a:rPr>
              <a:t/>
            </a:r>
            <a:br>
              <a:rPr lang="sv-SE" sz="8000" dirty="0" smtClean="0">
                <a:solidFill>
                  <a:srgbClr val="219BD3"/>
                </a:solidFill>
                <a:latin typeface="Impact"/>
                <a:cs typeface="Impact"/>
              </a:rPr>
            </a:br>
            <a:r>
              <a:rPr lang="sv-SE" sz="8000" dirty="0" smtClean="0">
                <a:solidFill>
                  <a:srgbClr val="219BD3"/>
                </a:solidFill>
                <a:latin typeface="Impact"/>
                <a:cs typeface="Impact"/>
              </a:rPr>
              <a:t>     </a:t>
            </a:r>
            <a:r>
              <a:rPr lang="sv-SE" sz="4800" dirty="0" smtClean="0">
                <a:solidFill>
                  <a:srgbClr val="FF0000"/>
                </a:solidFill>
                <a:latin typeface="Impact"/>
                <a:cs typeface="Impact"/>
              </a:rPr>
              <a:t>”livslångt lärande”</a:t>
            </a:r>
            <a:br>
              <a:rPr lang="sv-SE" sz="4800" dirty="0" smtClean="0">
                <a:solidFill>
                  <a:srgbClr val="FF0000"/>
                </a:solidFill>
                <a:latin typeface="Impact"/>
                <a:cs typeface="Impact"/>
              </a:rPr>
            </a:br>
            <a:r>
              <a:rPr lang="sv-SE" sz="4800" dirty="0" smtClean="0">
                <a:solidFill>
                  <a:srgbClr val="FF0000"/>
                </a:solidFill>
                <a:latin typeface="Impact"/>
                <a:cs typeface="Impact"/>
              </a:rPr>
              <a:t>ur ett seniorperspektiv</a:t>
            </a:r>
            <a:r>
              <a:rPr lang="sv-SE" sz="8000" dirty="0" smtClean="0">
                <a:solidFill>
                  <a:srgbClr val="219BD3"/>
                </a:solidFill>
                <a:latin typeface="Impact"/>
                <a:cs typeface="Impact"/>
              </a:rPr>
              <a:t> </a:t>
            </a:r>
            <a:r>
              <a:rPr lang="sv-SE" sz="3200" i="1" dirty="0" smtClean="0">
                <a:solidFill>
                  <a:schemeClr val="tx2"/>
                </a:solidFill>
                <a:latin typeface="Impact"/>
                <a:cs typeface="Impact"/>
              </a:rPr>
              <a:t/>
            </a:r>
            <a:br>
              <a:rPr lang="sv-SE" sz="3200" i="1" dirty="0" smtClean="0">
                <a:solidFill>
                  <a:schemeClr val="tx2"/>
                </a:solidFill>
                <a:latin typeface="Impact"/>
                <a:cs typeface="Impact"/>
              </a:rPr>
            </a:br>
            <a:r>
              <a:rPr lang="sv-SE" sz="3200" i="1" dirty="0" smtClean="0">
                <a:solidFill>
                  <a:schemeClr val="tx2"/>
                </a:solidFill>
                <a:latin typeface="Impact"/>
                <a:cs typeface="Impact"/>
              </a:rPr>
              <a:t/>
            </a:r>
            <a:br>
              <a:rPr lang="sv-SE" sz="3200" i="1" dirty="0" smtClean="0">
                <a:solidFill>
                  <a:schemeClr val="tx2"/>
                </a:solidFill>
                <a:latin typeface="Impact"/>
                <a:cs typeface="Impact"/>
              </a:rPr>
            </a:br>
            <a:endParaRPr lang="nn-NO" sz="3200" i="1" dirty="0">
              <a:solidFill>
                <a:schemeClr val="tx2"/>
              </a:solidFill>
            </a:endParaRPr>
          </a:p>
        </p:txBody>
      </p:sp>
      <p:sp>
        <p:nvSpPr>
          <p:cNvPr id="5" name="Rectangle 1028"/>
          <p:cNvSpPr>
            <a:spLocks noChangeArrowheads="1"/>
          </p:cNvSpPr>
          <p:nvPr/>
        </p:nvSpPr>
        <p:spPr bwMode="auto">
          <a:xfrm>
            <a:off x="8598829" y="6424111"/>
            <a:ext cx="313396"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nchor="b">
            <a:spAutoFit/>
          </a:bodyPr>
          <a:lstStyle/>
          <a:p>
            <a:pPr algn="r" defTabSz="762000" eaLnBrk="0" hangingPunct="0">
              <a:spcBef>
                <a:spcPct val="50000"/>
              </a:spcBef>
              <a:buClrTx/>
              <a:buSzTx/>
              <a:buFontTx/>
              <a:buNone/>
            </a:pPr>
            <a:fld id="{57F281BD-FB49-48F6-A477-55EBB2E162A6}" type="slidenum">
              <a:rPr lang="en-GB" sz="900" smtClean="0">
                <a:latin typeface="Arial"/>
                <a:cs typeface="Arial"/>
              </a:rPr>
              <a:t>4</a:t>
            </a:fld>
            <a:endParaRPr lang="en-GB" sz="900" b="1" dirty="0">
              <a:latin typeface="Arial"/>
              <a:cs typeface="Arial"/>
            </a:endParaRPr>
          </a:p>
        </p:txBody>
      </p:sp>
      <p:sp>
        <p:nvSpPr>
          <p:cNvPr id="3" name="Höger 2"/>
          <p:cNvSpPr/>
          <p:nvPr/>
        </p:nvSpPr>
        <p:spPr>
          <a:xfrm>
            <a:off x="2057016" y="3964580"/>
            <a:ext cx="978408" cy="484632"/>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smtClean="0">
              <a:solidFill>
                <a:schemeClr val="tx1"/>
              </a:solidFill>
            </a:endParaRPr>
          </a:p>
        </p:txBody>
      </p:sp>
    </p:spTree>
    <p:extLst>
      <p:ext uri="{BB962C8B-B14F-4D97-AF65-F5344CB8AC3E}">
        <p14:creationId xmlns:p14="http://schemas.microsoft.com/office/powerpoint/2010/main" val="368743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5</a:t>
            </a:fld>
            <a:endParaRPr lang="sv-SE" dirty="0"/>
          </a:p>
        </p:txBody>
      </p:sp>
      <p:sp>
        <p:nvSpPr>
          <p:cNvPr id="2" name="Rubrik 1"/>
          <p:cNvSpPr>
            <a:spLocks noGrp="1"/>
          </p:cNvSpPr>
          <p:nvPr>
            <p:ph type="title"/>
          </p:nvPr>
        </p:nvSpPr>
        <p:spPr/>
        <p:txBody>
          <a:bodyPr/>
          <a:lstStyle/>
          <a:p>
            <a:pPr algn="ctr"/>
            <a:r>
              <a:rPr lang="sv-SE" sz="3600" dirty="0" smtClean="0"/>
              <a:t>Livslångt lärande</a:t>
            </a:r>
            <a:endParaRPr lang="nn-NO" sz="3600" dirty="0"/>
          </a:p>
        </p:txBody>
      </p:sp>
      <p:sp>
        <p:nvSpPr>
          <p:cNvPr id="3" name="Platshållare för innehåll 2"/>
          <p:cNvSpPr>
            <a:spLocks noGrp="1"/>
          </p:cNvSpPr>
          <p:nvPr>
            <p:ph sz="quarter" idx="13"/>
          </p:nvPr>
        </p:nvSpPr>
        <p:spPr/>
        <p:txBody>
          <a:bodyPr/>
          <a:lstStyle/>
          <a:p>
            <a:r>
              <a:rPr lang="sv-SE" sz="3200" dirty="0" smtClean="0">
                <a:solidFill>
                  <a:srgbClr val="E75113"/>
                </a:solidFill>
                <a:latin typeface="Impact"/>
                <a:cs typeface="Impact"/>
              </a:rPr>
              <a:t>Deltagande </a:t>
            </a:r>
            <a:r>
              <a:rPr lang="sv-SE" sz="3200" dirty="0">
                <a:solidFill>
                  <a:srgbClr val="E75113"/>
                </a:solidFill>
                <a:latin typeface="Impact"/>
                <a:cs typeface="Impact"/>
              </a:rPr>
              <a:t>i samhällslivet och i den demokratiska processen kräver ett kontinuerligt </a:t>
            </a:r>
            <a:r>
              <a:rPr lang="sv-SE" sz="3200" dirty="0" smtClean="0">
                <a:solidFill>
                  <a:srgbClr val="E75113"/>
                </a:solidFill>
                <a:latin typeface="Impact"/>
                <a:cs typeface="Impact"/>
              </a:rPr>
              <a:t>lärande</a:t>
            </a:r>
          </a:p>
          <a:p>
            <a:r>
              <a:rPr lang="sv-SE" sz="3200" dirty="0" smtClean="0">
                <a:solidFill>
                  <a:srgbClr val="E75113"/>
                </a:solidFill>
                <a:latin typeface="Impact"/>
                <a:cs typeface="Impact"/>
              </a:rPr>
              <a:t>Vilket avspeglar sig i ett antal styrdokuments mål och syften</a:t>
            </a:r>
            <a:endParaRPr lang="sv-SE" sz="3200" dirty="0" smtClean="0"/>
          </a:p>
        </p:txBody>
      </p:sp>
    </p:spTree>
    <p:extLst>
      <p:ext uri="{BB962C8B-B14F-4D97-AF65-F5344CB8AC3E}">
        <p14:creationId xmlns:p14="http://schemas.microsoft.com/office/powerpoint/2010/main" val="46152639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6</a:t>
            </a:fld>
            <a:endParaRPr lang="sv-SE" dirty="0"/>
          </a:p>
        </p:txBody>
      </p:sp>
      <p:sp>
        <p:nvSpPr>
          <p:cNvPr id="2" name="Rubrik 1"/>
          <p:cNvSpPr>
            <a:spLocks noGrp="1"/>
          </p:cNvSpPr>
          <p:nvPr>
            <p:ph type="title"/>
          </p:nvPr>
        </p:nvSpPr>
        <p:spPr/>
        <p:txBody>
          <a:bodyPr/>
          <a:lstStyle/>
          <a:p>
            <a:pPr algn="ctr"/>
            <a:r>
              <a:rPr lang="sv-SE" sz="3600" dirty="0" smtClean="0"/>
              <a:t>Livslångt lärande</a:t>
            </a:r>
            <a:endParaRPr lang="nn-NO" sz="3600" dirty="0"/>
          </a:p>
        </p:txBody>
      </p:sp>
      <p:sp>
        <p:nvSpPr>
          <p:cNvPr id="3" name="Platshållare för innehåll 2"/>
          <p:cNvSpPr>
            <a:spLocks noGrp="1"/>
          </p:cNvSpPr>
          <p:nvPr>
            <p:ph sz="quarter" idx="13"/>
          </p:nvPr>
        </p:nvSpPr>
        <p:spPr/>
        <p:txBody>
          <a:bodyPr/>
          <a:lstStyle/>
          <a:p>
            <a:r>
              <a:rPr lang="sv-SE" sz="2000" b="1" dirty="0" smtClean="0"/>
              <a:t>Formellt</a:t>
            </a:r>
            <a:r>
              <a:rPr lang="sv-SE" sz="2000" dirty="0" smtClean="0"/>
              <a:t>- </a:t>
            </a:r>
            <a:r>
              <a:rPr lang="sv-SE" sz="2000" dirty="0"/>
              <a:t>det lärande som sker inom </a:t>
            </a:r>
            <a:r>
              <a:rPr lang="sv-SE" sz="2000" dirty="0" smtClean="0"/>
              <a:t>det formella utbildningssystemet.</a:t>
            </a:r>
          </a:p>
          <a:p>
            <a:r>
              <a:rPr lang="sv-SE" sz="2000" b="1" dirty="0" smtClean="0"/>
              <a:t>Icke</a:t>
            </a:r>
            <a:r>
              <a:rPr lang="sv-SE" sz="2000" b="1" dirty="0"/>
              <a:t>-formellt</a:t>
            </a:r>
            <a:r>
              <a:rPr lang="sv-SE" sz="2000" dirty="0"/>
              <a:t>- lärande som sker utanför det formella, alltså det som sker på fritiden fast i organiserade former, t ex folkbildning, personalutbildning etc</a:t>
            </a:r>
            <a:r>
              <a:rPr lang="sv-SE" sz="2000" dirty="0" smtClean="0"/>
              <a:t>.</a:t>
            </a:r>
          </a:p>
          <a:p>
            <a:r>
              <a:rPr lang="sv-SE" sz="2000" b="1" dirty="0" smtClean="0"/>
              <a:t>Informellt</a:t>
            </a:r>
            <a:r>
              <a:rPr lang="sv-SE" sz="2000" dirty="0"/>
              <a:t>- det lärande som sker spontant och oplanerat, exempelvis </a:t>
            </a:r>
            <a:r>
              <a:rPr lang="sv-SE" sz="2000" dirty="0" smtClean="0"/>
              <a:t>i arbetslivet, </a:t>
            </a:r>
            <a:r>
              <a:rPr lang="sv-SE" sz="2000" dirty="0"/>
              <a:t>vardagslivet, möten </a:t>
            </a:r>
            <a:r>
              <a:rPr lang="sv-SE" sz="2000" dirty="0" smtClean="0"/>
              <a:t>etc.</a:t>
            </a:r>
            <a:endParaRPr lang="sv-SE" sz="2000" dirty="0"/>
          </a:p>
          <a:p>
            <a:endParaRPr lang="sv-SE" sz="3200" dirty="0" smtClean="0"/>
          </a:p>
        </p:txBody>
      </p:sp>
    </p:spTree>
    <p:extLst>
      <p:ext uri="{BB962C8B-B14F-4D97-AF65-F5344CB8AC3E}">
        <p14:creationId xmlns:p14="http://schemas.microsoft.com/office/powerpoint/2010/main" val="46152639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7</a:t>
            </a:fld>
            <a:endParaRPr lang="sv-SE" dirty="0"/>
          </a:p>
        </p:txBody>
      </p:sp>
      <p:sp>
        <p:nvSpPr>
          <p:cNvPr id="2" name="Rubrik 1"/>
          <p:cNvSpPr>
            <a:spLocks noGrp="1"/>
          </p:cNvSpPr>
          <p:nvPr>
            <p:ph type="title"/>
          </p:nvPr>
        </p:nvSpPr>
        <p:spPr>
          <a:xfrm>
            <a:off x="1291499" y="1224546"/>
            <a:ext cx="6778710" cy="885242"/>
          </a:xfrm>
        </p:spPr>
        <p:txBody>
          <a:bodyPr/>
          <a:lstStyle/>
          <a:p>
            <a:pPr algn="ctr"/>
            <a:r>
              <a:rPr lang="nn-NO" dirty="0" smtClean="0"/>
              <a:t>Fundera på vad detta </a:t>
            </a:r>
            <a:r>
              <a:rPr lang="nn-NO" dirty="0" err="1" smtClean="0"/>
              <a:t>illustrerar</a:t>
            </a:r>
            <a:r>
              <a:rPr lang="nn-NO" dirty="0" smtClean="0"/>
              <a:t>!</a:t>
            </a:r>
            <a:endParaRPr lang="nn-NO" dirty="0"/>
          </a:p>
        </p:txBody>
      </p:sp>
      <p:graphicFrame>
        <p:nvGraphicFramePr>
          <p:cNvPr id="5" name="Tabell 4"/>
          <p:cNvGraphicFramePr>
            <a:graphicFrameLocks noGrp="1"/>
          </p:cNvGraphicFramePr>
          <p:nvPr>
            <p:extLst>
              <p:ext uri="{D42A27DB-BD31-4B8C-83A1-F6EECF244321}">
                <p14:modId xmlns:p14="http://schemas.microsoft.com/office/powerpoint/2010/main" val="3116907836"/>
              </p:ext>
            </p:extLst>
          </p:nvPr>
        </p:nvGraphicFramePr>
        <p:xfrm>
          <a:off x="1291499" y="2264290"/>
          <a:ext cx="6596578" cy="3471653"/>
        </p:xfrm>
        <a:graphic>
          <a:graphicData uri="http://schemas.openxmlformats.org/drawingml/2006/table">
            <a:tbl>
              <a:tblPr>
                <a:tableStyleId>{5C22544A-7EE6-4342-B048-85BDC9FD1C3A}</a:tableStyleId>
              </a:tblPr>
              <a:tblGrid>
                <a:gridCol w="1642018">
                  <a:extLst>
                    <a:ext uri="{9D8B030D-6E8A-4147-A177-3AD203B41FA5}">
                      <a16:colId xmlns:a16="http://schemas.microsoft.com/office/drawing/2014/main" xmlns="" val="4237986305"/>
                    </a:ext>
                  </a:extLst>
                </a:gridCol>
                <a:gridCol w="2172252">
                  <a:extLst>
                    <a:ext uri="{9D8B030D-6E8A-4147-A177-3AD203B41FA5}">
                      <a16:colId xmlns:a16="http://schemas.microsoft.com/office/drawing/2014/main" xmlns="" val="2405182422"/>
                    </a:ext>
                  </a:extLst>
                </a:gridCol>
                <a:gridCol w="2782308">
                  <a:extLst>
                    <a:ext uri="{9D8B030D-6E8A-4147-A177-3AD203B41FA5}">
                      <a16:colId xmlns:a16="http://schemas.microsoft.com/office/drawing/2014/main" xmlns="" val="48907959"/>
                    </a:ext>
                  </a:extLst>
                </a:gridCol>
              </a:tblGrid>
              <a:tr h="633203">
                <a:tc>
                  <a:txBody>
                    <a:bodyPr/>
                    <a:lstStyle/>
                    <a:p>
                      <a:pPr algn="l" fontAlgn="b"/>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800" b="1" i="0" u="none" strike="noStrike" dirty="0" smtClean="0">
                          <a:solidFill>
                            <a:srgbClr val="000000"/>
                          </a:solidFill>
                          <a:effectLst/>
                          <a:latin typeface="Calibri" panose="020F0502020204030204" pitchFamily="34" charset="0"/>
                        </a:rPr>
                        <a:t>Antal personer</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800" b="1" i="0" u="none" strike="noStrike" dirty="0" smtClean="0">
                          <a:solidFill>
                            <a:srgbClr val="000000"/>
                          </a:solidFill>
                          <a:effectLst/>
                          <a:latin typeface="Calibri" panose="020F0502020204030204" pitchFamily="34" charset="0"/>
                        </a:rPr>
                        <a:t>Antal personer</a:t>
                      </a:r>
                      <a:endParaRPr lang="sv-SE"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8829591"/>
                  </a:ext>
                </a:extLst>
              </a:tr>
              <a:tr h="238742">
                <a:tc>
                  <a:txBody>
                    <a:bodyPr/>
                    <a:lstStyle/>
                    <a:p>
                      <a:pPr algn="l" fontAlgn="b"/>
                      <a:r>
                        <a:rPr lang="sv-SE" sz="1800" i="1" u="none" strike="noStrike" dirty="0">
                          <a:effectLst/>
                        </a:rPr>
                        <a:t>  </a:t>
                      </a:r>
                      <a:r>
                        <a:rPr lang="sv-SE" sz="1800" i="1" u="sng" strike="noStrike" dirty="0">
                          <a:effectLst/>
                        </a:rPr>
                        <a:t> Ockelbo</a:t>
                      </a:r>
                      <a:endParaRPr lang="sv-SE" sz="1800" b="0" i="1"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a:effectLst/>
                        </a:rPr>
                        <a:t>359</a:t>
                      </a:r>
                      <a:endParaRPr lang="sv-SE" sz="1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a:effectLst/>
                        </a:rPr>
                        <a:t>891</a:t>
                      </a:r>
                      <a:endParaRPr lang="sv-SE" sz="18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80934260"/>
                  </a:ext>
                </a:extLst>
              </a:tr>
              <a:tr h="238742">
                <a:tc>
                  <a:txBody>
                    <a:bodyPr/>
                    <a:lstStyle/>
                    <a:p>
                      <a:pPr algn="l" fontAlgn="b"/>
                      <a:r>
                        <a:rPr lang="sv-SE" sz="1800" i="1" u="none" strike="noStrike" dirty="0">
                          <a:effectLst/>
                        </a:rPr>
                        <a:t>   </a:t>
                      </a:r>
                      <a:r>
                        <a:rPr lang="sv-SE" sz="1800" i="1" u="sng" strike="noStrike" dirty="0">
                          <a:effectLst/>
                        </a:rPr>
                        <a:t>Hofors</a:t>
                      </a:r>
                      <a:endParaRPr lang="sv-SE" sz="1800" b="0" i="1"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a:effectLst/>
                        </a:rPr>
                        <a:t>600</a:t>
                      </a:r>
                      <a:endParaRPr lang="sv-SE" sz="1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smtClean="0">
                          <a:effectLst/>
                        </a:rPr>
                        <a:t>1 407</a:t>
                      </a:r>
                      <a:endParaRPr lang="sv-SE" sz="18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30562980"/>
                  </a:ext>
                </a:extLst>
              </a:tr>
              <a:tr h="238742">
                <a:tc>
                  <a:txBody>
                    <a:bodyPr/>
                    <a:lstStyle/>
                    <a:p>
                      <a:pPr algn="l" fontAlgn="b"/>
                      <a:r>
                        <a:rPr lang="sv-SE" sz="1800" u="none" strike="noStrike">
                          <a:effectLst/>
                        </a:rPr>
                        <a:t>   Ovanåker</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763</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1 797</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708432833"/>
                  </a:ext>
                </a:extLst>
              </a:tr>
              <a:tr h="238742">
                <a:tc>
                  <a:txBody>
                    <a:bodyPr/>
                    <a:lstStyle/>
                    <a:p>
                      <a:pPr algn="l" fontAlgn="b"/>
                      <a:r>
                        <a:rPr lang="sv-SE" sz="1800" u="none" strike="noStrike">
                          <a:effectLst/>
                        </a:rPr>
                        <a:t>   Nordanstig</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595</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1 427</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16330202"/>
                  </a:ext>
                </a:extLst>
              </a:tr>
              <a:tr h="238742">
                <a:tc>
                  <a:txBody>
                    <a:bodyPr/>
                    <a:lstStyle/>
                    <a:p>
                      <a:pPr algn="l" fontAlgn="b"/>
                      <a:r>
                        <a:rPr lang="sv-SE" sz="1800" u="none" strike="noStrike" dirty="0">
                          <a:effectLst/>
                        </a:rPr>
                        <a:t>   Ljusdal</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1 229</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2 890</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89870957"/>
                  </a:ext>
                </a:extLst>
              </a:tr>
              <a:tr h="238742">
                <a:tc>
                  <a:txBody>
                    <a:bodyPr/>
                    <a:lstStyle/>
                    <a:p>
                      <a:pPr algn="l" fontAlgn="b"/>
                      <a:r>
                        <a:rPr lang="sv-SE" sz="1800" i="1" u="sng" strike="noStrike" dirty="0">
                          <a:effectLst/>
                        </a:rPr>
                        <a:t>   Gävle</a:t>
                      </a:r>
                      <a:endParaRPr lang="sv-SE" sz="1800" b="0" i="1"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smtClean="0">
                          <a:effectLst/>
                        </a:rPr>
                        <a:t>4 973</a:t>
                      </a:r>
                      <a:endParaRPr lang="sv-SE" sz="1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smtClean="0">
                          <a:effectLst/>
                        </a:rPr>
                        <a:t>11 648</a:t>
                      </a:r>
                      <a:endParaRPr lang="sv-SE" sz="18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02358805"/>
                  </a:ext>
                </a:extLst>
              </a:tr>
              <a:tr h="238742">
                <a:tc>
                  <a:txBody>
                    <a:bodyPr/>
                    <a:lstStyle/>
                    <a:p>
                      <a:pPr algn="l" fontAlgn="b"/>
                      <a:r>
                        <a:rPr lang="sv-SE" sz="1800" i="1" u="sng" strike="noStrike" dirty="0">
                          <a:effectLst/>
                        </a:rPr>
                        <a:t>   Sandviken</a:t>
                      </a:r>
                      <a:endParaRPr lang="sv-SE" sz="1800" b="0" i="1"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smtClean="0">
                          <a:effectLst/>
                        </a:rPr>
                        <a:t>2 280</a:t>
                      </a:r>
                      <a:endParaRPr lang="sv-SE" sz="18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i="1" u="none" strike="noStrike" dirty="0" smtClean="0">
                          <a:effectLst/>
                        </a:rPr>
                        <a:t>5 295</a:t>
                      </a:r>
                      <a:endParaRPr lang="sv-SE" sz="18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41707511"/>
                  </a:ext>
                </a:extLst>
              </a:tr>
              <a:tr h="238742">
                <a:tc>
                  <a:txBody>
                    <a:bodyPr/>
                    <a:lstStyle/>
                    <a:p>
                      <a:pPr algn="l" fontAlgn="b"/>
                      <a:r>
                        <a:rPr lang="sv-SE" sz="1800" u="none" strike="noStrike">
                          <a:effectLst/>
                        </a:rPr>
                        <a:t>   Söderhamn</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1 677</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3 948</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47245341"/>
                  </a:ext>
                </a:extLst>
              </a:tr>
              <a:tr h="238742">
                <a:tc>
                  <a:txBody>
                    <a:bodyPr/>
                    <a:lstStyle/>
                    <a:p>
                      <a:pPr algn="l" fontAlgn="b"/>
                      <a:r>
                        <a:rPr lang="sv-SE" sz="1800" u="none" strike="noStrike">
                          <a:effectLst/>
                        </a:rPr>
                        <a:t>   Bollnäs</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1 662</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3 882</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19628077"/>
                  </a:ext>
                </a:extLst>
              </a:tr>
              <a:tr h="238742">
                <a:tc>
                  <a:txBody>
                    <a:bodyPr/>
                    <a:lstStyle/>
                    <a:p>
                      <a:pPr algn="l" fontAlgn="b"/>
                      <a:r>
                        <a:rPr lang="sv-SE" sz="1800" u="none" strike="noStrike">
                          <a:effectLst/>
                        </a:rPr>
                        <a:t>   Hudiksvall</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2 239</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smtClean="0">
                          <a:effectLst/>
                        </a:rPr>
                        <a:t>5 327</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98385544"/>
                  </a:ext>
                </a:extLst>
              </a:tr>
            </a:tbl>
          </a:graphicData>
        </a:graphic>
      </p:graphicFrame>
    </p:spTree>
    <p:extLst>
      <p:ext uri="{BB962C8B-B14F-4D97-AF65-F5344CB8AC3E}">
        <p14:creationId xmlns:p14="http://schemas.microsoft.com/office/powerpoint/2010/main" val="162732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rot="21240000">
            <a:off x="2355860" y="1899234"/>
            <a:ext cx="6475042" cy="3667723"/>
          </a:xfrm>
        </p:spPr>
        <p:txBody>
          <a:bodyPr/>
          <a:lstStyle/>
          <a:p>
            <a:pPr>
              <a:spcBef>
                <a:spcPts val="0"/>
              </a:spcBef>
            </a:pPr>
            <a:r>
              <a:rPr lang="sv-SE" sz="4000" dirty="0" smtClean="0">
                <a:solidFill>
                  <a:srgbClr val="219BD3"/>
                </a:solidFill>
                <a:latin typeface="Impact"/>
                <a:cs typeface="Impact"/>
              </a:rPr>
              <a:t>Största utmaningen- den  </a:t>
            </a:r>
            <a:r>
              <a:rPr lang="sv-SE" sz="4000" dirty="0">
                <a:solidFill>
                  <a:srgbClr val="219BD3"/>
                </a:solidFill>
                <a:latin typeface="Impact"/>
                <a:cs typeface="Impact"/>
              </a:rPr>
              <a:t>Digitala </a:t>
            </a:r>
            <a:r>
              <a:rPr lang="sv-SE" sz="4000" dirty="0" smtClean="0">
                <a:solidFill>
                  <a:srgbClr val="219BD3"/>
                </a:solidFill>
                <a:latin typeface="Impact"/>
                <a:cs typeface="Impact"/>
              </a:rPr>
              <a:t>klyftan</a:t>
            </a:r>
            <a:r>
              <a:rPr lang="sv-SE" dirty="0" smtClean="0">
                <a:solidFill>
                  <a:srgbClr val="219BD3"/>
                </a:solidFill>
                <a:latin typeface="Impact"/>
                <a:cs typeface="Impact"/>
              </a:rPr>
              <a:t> </a:t>
            </a:r>
            <a:br>
              <a:rPr lang="sv-SE" dirty="0" smtClean="0">
                <a:solidFill>
                  <a:srgbClr val="219BD3"/>
                </a:solidFill>
                <a:latin typeface="Impact"/>
                <a:cs typeface="Impact"/>
              </a:rPr>
            </a:br>
            <a:r>
              <a:rPr lang="sv-SE" dirty="0" smtClean="0">
                <a:solidFill>
                  <a:srgbClr val="219BD3"/>
                </a:solidFill>
                <a:latin typeface="Impact"/>
                <a:cs typeface="Impact"/>
              </a:rPr>
              <a:t>-&gt;</a:t>
            </a:r>
            <a:br>
              <a:rPr lang="sv-SE" dirty="0" smtClean="0">
                <a:solidFill>
                  <a:srgbClr val="219BD3"/>
                </a:solidFill>
                <a:latin typeface="Impact"/>
                <a:cs typeface="Impact"/>
              </a:rPr>
            </a:br>
            <a:r>
              <a:rPr lang="sv-SE" dirty="0" smtClean="0">
                <a:solidFill>
                  <a:srgbClr val="219BD3"/>
                </a:solidFill>
                <a:latin typeface="Impact"/>
                <a:cs typeface="Impact"/>
              </a:rPr>
              <a:t>Digitalt Utanförskap</a:t>
            </a:r>
            <a:r>
              <a:rPr lang="sv-SE" sz="8000" dirty="0" smtClean="0">
                <a:solidFill>
                  <a:srgbClr val="219BD3"/>
                </a:solidFill>
                <a:latin typeface="Impact"/>
                <a:cs typeface="Impact"/>
              </a:rPr>
              <a:t> </a:t>
            </a:r>
            <a:r>
              <a:rPr lang="sv-SE" sz="3200" i="1" dirty="0" smtClean="0">
                <a:solidFill>
                  <a:schemeClr val="tx2"/>
                </a:solidFill>
                <a:latin typeface="Impact"/>
                <a:cs typeface="Impact"/>
              </a:rPr>
              <a:t/>
            </a:r>
            <a:br>
              <a:rPr lang="sv-SE" sz="3200" i="1" dirty="0" smtClean="0">
                <a:solidFill>
                  <a:schemeClr val="tx2"/>
                </a:solidFill>
                <a:latin typeface="Impact"/>
                <a:cs typeface="Impact"/>
              </a:rPr>
            </a:br>
            <a:r>
              <a:rPr lang="sv-SE" sz="3200" i="1" dirty="0" smtClean="0">
                <a:solidFill>
                  <a:schemeClr val="tx2"/>
                </a:solidFill>
                <a:latin typeface="Impact"/>
                <a:cs typeface="Impact"/>
              </a:rPr>
              <a:t/>
            </a:r>
            <a:br>
              <a:rPr lang="sv-SE" sz="3200" i="1" dirty="0" smtClean="0">
                <a:solidFill>
                  <a:schemeClr val="tx2"/>
                </a:solidFill>
                <a:latin typeface="Impact"/>
                <a:cs typeface="Impact"/>
              </a:rPr>
            </a:br>
            <a:endParaRPr lang="nn-NO" sz="3200" i="1" dirty="0">
              <a:solidFill>
                <a:schemeClr val="tx2"/>
              </a:solidFill>
            </a:endParaRPr>
          </a:p>
        </p:txBody>
      </p:sp>
      <p:sp>
        <p:nvSpPr>
          <p:cNvPr id="5" name="Rectangle 1028"/>
          <p:cNvSpPr>
            <a:spLocks noChangeArrowheads="1"/>
          </p:cNvSpPr>
          <p:nvPr/>
        </p:nvSpPr>
        <p:spPr bwMode="auto">
          <a:xfrm>
            <a:off x="8598829" y="6424111"/>
            <a:ext cx="313396"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nchor="b">
            <a:spAutoFit/>
          </a:bodyPr>
          <a:lstStyle/>
          <a:p>
            <a:pPr algn="r" defTabSz="762000" eaLnBrk="0" hangingPunct="0">
              <a:spcBef>
                <a:spcPct val="50000"/>
              </a:spcBef>
              <a:buClrTx/>
              <a:buSzTx/>
              <a:buFontTx/>
              <a:buNone/>
            </a:pPr>
            <a:fld id="{57F281BD-FB49-48F6-A477-55EBB2E162A6}" type="slidenum">
              <a:rPr lang="en-GB" sz="900" smtClean="0">
                <a:latin typeface="Arial"/>
                <a:cs typeface="Arial"/>
              </a:rPr>
              <a:t>8</a:t>
            </a:fld>
            <a:endParaRPr lang="en-GB" sz="900" b="1" dirty="0">
              <a:latin typeface="Arial"/>
              <a:cs typeface="Arial"/>
            </a:endParaRPr>
          </a:p>
        </p:txBody>
      </p:sp>
    </p:spTree>
    <p:extLst>
      <p:ext uri="{BB962C8B-B14F-4D97-AF65-F5344CB8AC3E}">
        <p14:creationId xmlns:p14="http://schemas.microsoft.com/office/powerpoint/2010/main" val="134880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rot="21240000">
            <a:off x="2355860" y="1899234"/>
            <a:ext cx="6475042" cy="3667723"/>
          </a:xfrm>
        </p:spPr>
        <p:txBody>
          <a:bodyPr/>
          <a:lstStyle/>
          <a:p>
            <a:pPr>
              <a:spcBef>
                <a:spcPts val="0"/>
              </a:spcBef>
            </a:pPr>
            <a:r>
              <a:rPr lang="sv-SE" sz="4000" dirty="0" smtClean="0">
                <a:solidFill>
                  <a:srgbClr val="219BD3"/>
                </a:solidFill>
                <a:latin typeface="Impact"/>
                <a:cs typeface="Impact"/>
              </a:rPr>
              <a:t> </a:t>
            </a:r>
            <a:r>
              <a:rPr lang="sv-SE" dirty="0" smtClean="0">
                <a:solidFill>
                  <a:srgbClr val="219BD3"/>
                </a:solidFill>
                <a:latin typeface="Impact"/>
                <a:cs typeface="Impact"/>
              </a:rPr>
              <a:t>Digitalisering handlar </a:t>
            </a:r>
            <a:br>
              <a:rPr lang="sv-SE" dirty="0" smtClean="0">
                <a:solidFill>
                  <a:srgbClr val="219BD3"/>
                </a:solidFill>
                <a:latin typeface="Impact"/>
                <a:cs typeface="Impact"/>
              </a:rPr>
            </a:br>
            <a:r>
              <a:rPr lang="sv-SE" dirty="0" smtClean="0">
                <a:solidFill>
                  <a:srgbClr val="219BD3"/>
                </a:solidFill>
                <a:latin typeface="Impact"/>
                <a:cs typeface="Impact"/>
              </a:rPr>
              <a:t>om</a:t>
            </a:r>
            <a:br>
              <a:rPr lang="sv-SE" dirty="0" smtClean="0">
                <a:solidFill>
                  <a:srgbClr val="219BD3"/>
                </a:solidFill>
                <a:latin typeface="Impact"/>
                <a:cs typeface="Impact"/>
              </a:rPr>
            </a:br>
            <a:r>
              <a:rPr lang="sv-SE" dirty="0" smtClean="0">
                <a:solidFill>
                  <a:srgbClr val="219BD3"/>
                </a:solidFill>
                <a:latin typeface="Impact"/>
                <a:cs typeface="Impact"/>
              </a:rPr>
              <a:t>människor</a:t>
            </a:r>
            <a:r>
              <a:rPr lang="mr-IN" dirty="0" smtClean="0">
                <a:solidFill>
                  <a:srgbClr val="219BD3"/>
                </a:solidFill>
                <a:latin typeface="Impact"/>
                <a:cs typeface="Impact"/>
              </a:rPr>
              <a:t>…</a:t>
            </a:r>
            <a:r>
              <a:rPr lang="sv-SE" sz="8000" dirty="0" smtClean="0">
                <a:solidFill>
                  <a:srgbClr val="219BD3"/>
                </a:solidFill>
                <a:latin typeface="Impact"/>
                <a:cs typeface="Impact"/>
              </a:rPr>
              <a:t> </a:t>
            </a:r>
            <a:r>
              <a:rPr lang="sv-SE" sz="3200" i="1" dirty="0" smtClean="0">
                <a:solidFill>
                  <a:schemeClr val="tx2"/>
                </a:solidFill>
                <a:latin typeface="Impact"/>
                <a:cs typeface="Impact"/>
              </a:rPr>
              <a:t/>
            </a:r>
            <a:br>
              <a:rPr lang="sv-SE" sz="3200" i="1" dirty="0" smtClean="0">
                <a:solidFill>
                  <a:schemeClr val="tx2"/>
                </a:solidFill>
                <a:latin typeface="Impact"/>
                <a:cs typeface="Impact"/>
              </a:rPr>
            </a:br>
            <a:r>
              <a:rPr lang="sv-SE" sz="3200" i="1" dirty="0" smtClean="0">
                <a:solidFill>
                  <a:schemeClr val="tx2"/>
                </a:solidFill>
                <a:latin typeface="Impact"/>
                <a:cs typeface="Impact"/>
              </a:rPr>
              <a:t/>
            </a:r>
            <a:br>
              <a:rPr lang="sv-SE" sz="3200" i="1" dirty="0" smtClean="0">
                <a:solidFill>
                  <a:schemeClr val="tx2"/>
                </a:solidFill>
                <a:latin typeface="Impact"/>
                <a:cs typeface="Impact"/>
              </a:rPr>
            </a:br>
            <a:endParaRPr lang="nn-NO" sz="3200" i="1" dirty="0">
              <a:solidFill>
                <a:schemeClr val="tx2"/>
              </a:solidFill>
            </a:endParaRPr>
          </a:p>
        </p:txBody>
      </p:sp>
      <p:sp>
        <p:nvSpPr>
          <p:cNvPr id="5" name="Rectangle 1028"/>
          <p:cNvSpPr>
            <a:spLocks noChangeArrowheads="1"/>
          </p:cNvSpPr>
          <p:nvPr/>
        </p:nvSpPr>
        <p:spPr bwMode="auto">
          <a:xfrm>
            <a:off x="8598829" y="6424111"/>
            <a:ext cx="313396" cy="23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nchor="b">
            <a:spAutoFit/>
          </a:bodyPr>
          <a:lstStyle/>
          <a:p>
            <a:pPr algn="r" defTabSz="762000" eaLnBrk="0" hangingPunct="0">
              <a:spcBef>
                <a:spcPct val="50000"/>
              </a:spcBef>
              <a:buClrTx/>
              <a:buSzTx/>
              <a:buFontTx/>
              <a:buNone/>
            </a:pPr>
            <a:fld id="{57F281BD-FB49-48F6-A477-55EBB2E162A6}" type="slidenum">
              <a:rPr lang="en-GB" sz="900" smtClean="0">
                <a:latin typeface="Arial"/>
                <a:cs typeface="Arial"/>
              </a:rPr>
              <a:t>9</a:t>
            </a:fld>
            <a:endParaRPr lang="en-GB" sz="900" b="1" dirty="0">
              <a:latin typeface="Arial"/>
              <a:cs typeface="Arial"/>
            </a:endParaRPr>
          </a:p>
        </p:txBody>
      </p:sp>
    </p:spTree>
    <p:extLst>
      <p:ext uri="{BB962C8B-B14F-4D97-AF65-F5344CB8AC3E}">
        <p14:creationId xmlns:p14="http://schemas.microsoft.com/office/powerpoint/2010/main" val="27641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Intranätet">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extLst>
    <a:ext uri="{05A4C25C-085E-4340-85A3-A5531E510DB2}">
      <thm15:themeFamily xmlns="" xmlns:thm15="http://schemas.microsoft.com/office/thememl/2012/main" name="Presentation2" id="{A2CAA96C-93A1-4370-8D82-89184DEDAC6C}" vid="{8C269EAA-8607-48BD-A3D8-09FB60C9AF7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PresentationIntranätet.potx</Template>
  <TotalTime>923</TotalTime>
  <Words>2966</Words>
  <Application>Microsoft Macintosh PowerPoint</Application>
  <PresentationFormat>Bildspel på skärmen (4:3)</PresentationFormat>
  <Paragraphs>328</Paragraphs>
  <Slides>34</Slides>
  <Notes>26</Notes>
  <HiddenSlides>0</HiddenSlides>
  <MMClips>0</MMClips>
  <ScaleCrop>false</ScaleCrop>
  <HeadingPairs>
    <vt:vector size="4" baseType="variant">
      <vt:variant>
        <vt:lpstr>Tema</vt:lpstr>
      </vt:variant>
      <vt:variant>
        <vt:i4>1</vt:i4>
      </vt:variant>
      <vt:variant>
        <vt:lpstr>Bildrubriker</vt:lpstr>
      </vt:variant>
      <vt:variant>
        <vt:i4>34</vt:i4>
      </vt:variant>
    </vt:vector>
  </HeadingPairs>
  <TitlesOfParts>
    <vt:vector size="35" baseType="lpstr">
      <vt:lpstr>PresentationIntranätet</vt:lpstr>
      <vt:lpstr> Välkomna till seniordagen!  Gävle 19 november 2019        </vt:lpstr>
      <vt:lpstr>” dagens samhälle kräver ett ständigt lärande” Berndt Ericsson     </vt:lpstr>
      <vt:lpstr> dagens samhälle kräver ett ständigt lärande      ”livslångt lärande”   </vt:lpstr>
      <vt:lpstr> dagens samhälle kräver ett ständigt lärande      ”livslångt lärande” ur ett seniorperspektiv   </vt:lpstr>
      <vt:lpstr>Livslångt lärande</vt:lpstr>
      <vt:lpstr>Livslångt lärande</vt:lpstr>
      <vt:lpstr>Fundera på vad detta illustrerar!</vt:lpstr>
      <vt:lpstr>Största utmaningen- den  Digitala klyftan  -&gt; Digitalt Utanförskap   </vt:lpstr>
      <vt:lpstr> Digitalisering handlar  om människor…   </vt:lpstr>
      <vt:lpstr>”Digitalt utanförskap”</vt:lpstr>
      <vt:lpstr>Upp till ca 1 miljon  seniorer sår utanför! </vt:lpstr>
      <vt:lpstr>DIGITALISERING HANDLAR OM MÄNNISKOR- SPF rapport  2019</vt:lpstr>
      <vt:lpstr>Rapporten: Digitaliseringen av samhället</vt:lpstr>
      <vt:lpstr>Rapporten: Upplevda problem och krav</vt:lpstr>
      <vt:lpstr>Rapporten: Digital delaktighet och internetanvänding bland äldre</vt:lpstr>
      <vt:lpstr>Rapporten: Varför använder en del människor inte internet?</vt:lpstr>
      <vt:lpstr>Rapporten: Vad svarar medlemmarna på frågan om varför de inte använder digital teknik?</vt:lpstr>
      <vt:lpstr>Rapporten: Digitalt utanförskap är sannolikt inte ett övergående problem</vt:lpstr>
      <vt:lpstr>Samhällets aktörer</vt:lpstr>
      <vt:lpstr>Mål för folkbildningen  (prop. 2013/14:172)</vt:lpstr>
      <vt:lpstr>Vad görs från det offentliga? Offentlig förvaltning</vt:lpstr>
      <vt:lpstr>Vad görs från det offentliga? Kommunernas ansvar</vt:lpstr>
      <vt:lpstr>Kommunallagen (2017:725)</vt:lpstr>
      <vt:lpstr>Utbildningsområdet</vt:lpstr>
      <vt:lpstr>Området Vuxnas lärande  (prop. 2000/01:72)</vt:lpstr>
      <vt:lpstr>Mål för kommunernas vuxenutbildning (Skollagen 2010:800)</vt:lpstr>
      <vt:lpstr>Mål för kommunernas vuxenutbildning (Skollagen 2010:800)</vt:lpstr>
      <vt:lpstr>Vad görs mera från det offentliga? Regeringens digitaliseringsstrategi </vt:lpstr>
      <vt:lpstr>SPFs rapport: Olika insatser för digital inkludering</vt:lpstr>
      <vt:lpstr>PowerPoint-presentation</vt:lpstr>
      <vt:lpstr>Ur SPF:s Konsumentpolitiska program</vt:lpstr>
      <vt:lpstr>Fundera på vad detta illustrerar!</vt:lpstr>
      <vt:lpstr>Vad kan vi göra i vår kommun?</vt:lpstr>
      <vt:lpstr>Tack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Karin Bajlo</dc:creator>
  <cp:lastModifiedBy>Annika &amp; Berndt Hartelius-Ericsson</cp:lastModifiedBy>
  <cp:revision>89</cp:revision>
  <dcterms:created xsi:type="dcterms:W3CDTF">2018-11-21T13:14:28Z</dcterms:created>
  <dcterms:modified xsi:type="dcterms:W3CDTF">2019-11-20T11:38:32Z</dcterms:modified>
</cp:coreProperties>
</file>