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4"/>
  </p:sldMasterIdLst>
  <p:notesMasterIdLst>
    <p:notesMasterId r:id="rId20"/>
  </p:notesMasterIdLst>
  <p:sldIdLst>
    <p:sldId id="256" r:id="rId5"/>
    <p:sldId id="258" r:id="rId6"/>
    <p:sldId id="297" r:id="rId7"/>
    <p:sldId id="299" r:id="rId8"/>
    <p:sldId id="2147473121" r:id="rId9"/>
    <p:sldId id="2147473123" r:id="rId10"/>
    <p:sldId id="2147473097" r:id="rId11"/>
    <p:sldId id="2147473098" r:id="rId12"/>
    <p:sldId id="2147473131" r:id="rId13"/>
    <p:sldId id="2147473132" r:id="rId14"/>
    <p:sldId id="2147473119" r:id="rId15"/>
    <p:sldId id="2147473122" r:id="rId16"/>
    <p:sldId id="2147473127" r:id="rId17"/>
    <p:sldId id="2147473133" r:id="rId18"/>
    <p:sldId id="286" r:id="rId19"/>
  </p:sldIdLst>
  <p:sldSz cx="9144000" cy="5143500" type="screen16x9"/>
  <p:notesSz cx="6797675" cy="9928225"/>
  <p:custDataLst>
    <p:tags r:id="rId21"/>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61E80B-CC25-CF72-1E68-325E262322BE}" name="Martin-Löf Sonja" initials="SM" userId="S::sonja.martin-lof@sl.se::e7efdd6d-fe56-44cf-9be8-51e16fca3e84" providerId="AD"/>
  <p188:author id="{125EE293-A40B-329C-277B-2EFFF9FBD2C1}" name="Johansson Katarina" initials="KJ" userId="S::katarina.ir.johansson@sl.se::d3d8aa05-f56b-4f2c-99e0-534c0381e5a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3DC"/>
    <a:srgbClr val="0034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8" autoAdjust="0"/>
    <p:restoredTop sz="89269" autoAdjust="0"/>
  </p:normalViewPr>
  <p:slideViewPr>
    <p:cSldViewPr>
      <p:cViewPr varScale="1">
        <p:scale>
          <a:sx n="90" d="100"/>
          <a:sy n="90" d="100"/>
        </p:scale>
        <p:origin x="556" y="64"/>
      </p:cViewPr>
      <p:guideLst>
        <p:guide orient="horz" pos="1620"/>
        <p:guide pos="2880"/>
      </p:guideLst>
    </p:cSldViewPr>
  </p:slideViewPr>
  <p:outlineViewPr>
    <p:cViewPr>
      <p:scale>
        <a:sx n="33" d="100"/>
        <a:sy n="33" d="100"/>
      </p:scale>
      <p:origin x="0" y="-430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50444" y="0"/>
            <a:ext cx="2945659" cy="496411"/>
          </a:xfrm>
          <a:prstGeom prst="rect">
            <a:avLst/>
          </a:prstGeom>
        </p:spPr>
        <p:txBody>
          <a:bodyPr vert="horz" lIns="91440" tIns="45720" rIns="91440" bIns="45720" rtlCol="0"/>
          <a:lstStyle>
            <a:lvl1pPr algn="r">
              <a:defRPr sz="1200"/>
            </a:lvl1pPr>
          </a:lstStyle>
          <a:p>
            <a:fld id="{3CD08B13-1E7C-4E5C-8FCB-41B2BDE8E2F2}" type="datetimeFigureOut">
              <a:rPr lang="en-GB" smtClean="0"/>
              <a:t>12/02/2026</a:t>
            </a:fld>
            <a:endParaRPr lang="en-GB"/>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1"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50444" y="9430091"/>
            <a:ext cx="2945659" cy="496411"/>
          </a:xfrm>
          <a:prstGeom prst="rect">
            <a:avLst/>
          </a:prstGeom>
        </p:spPr>
        <p:txBody>
          <a:bodyPr vert="horz" lIns="91440" tIns="45720" rIns="91440" bIns="45720" rtlCol="0" anchor="b"/>
          <a:lstStyle>
            <a:lvl1pPr algn="r">
              <a:defRPr sz="1200"/>
            </a:lvl1pPr>
          </a:lstStyle>
          <a:p>
            <a:fld id="{1A6BFB87-3981-4C08-83D3-C4C2DDA4CB01}" type="slidenum">
              <a:rPr lang="en-GB" smtClean="0"/>
              <a:t>‹#›</a:t>
            </a:fld>
            <a:endParaRPr lang="en-GB"/>
          </a:p>
        </p:txBody>
      </p:sp>
    </p:spTree>
    <p:extLst>
      <p:ext uri="{BB962C8B-B14F-4D97-AF65-F5344CB8AC3E}">
        <p14:creationId xmlns:p14="http://schemas.microsoft.com/office/powerpoint/2010/main" val="2774000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A6BFB87-3981-4C08-83D3-C4C2DDA4CB01}" type="slidenum">
              <a:rPr lang="en-GB" smtClean="0"/>
              <a:t>2</a:t>
            </a:fld>
            <a:endParaRPr lang="en-GB"/>
          </a:p>
        </p:txBody>
      </p:sp>
    </p:spTree>
    <p:extLst>
      <p:ext uri="{BB962C8B-B14F-4D97-AF65-F5344CB8AC3E}">
        <p14:creationId xmlns:p14="http://schemas.microsoft.com/office/powerpoint/2010/main" val="1070447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2022 infördes en AI-baserad tjänst på 16 stationer för att snabbt kunna upptäcka allvarliga händelser i Stockholms tunnelbanesystem. Tjänsten, som kallas videoanalys, är ett komplement till stationernas trygghetskameror som stödjer SL:s trygghetscentral vid hanteringen av situationer som inträffar i- eller nära spårområdet. 39 personpåkörningar har förhindrats.</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Videoanalys finns på dessa tunnelbanestationer (16 </a:t>
            </a:r>
            <a:r>
              <a:rPr lang="sv-SE" sz="1200" kern="1200" dirty="0" err="1">
                <a:solidFill>
                  <a:schemeClr val="tx1"/>
                </a:solidFill>
                <a:effectLst/>
                <a:latin typeface="+mn-lt"/>
                <a:ea typeface="+mn-ea"/>
                <a:cs typeface="+mn-cs"/>
              </a:rPr>
              <a:t>st</a:t>
            </a:r>
            <a:r>
              <a:rPr lang="sv-SE" sz="1200" kern="1200" dirty="0">
                <a:solidFill>
                  <a:schemeClr val="tx1"/>
                </a:solidFill>
                <a:effectLst/>
                <a:latin typeface="+mn-lt"/>
                <a:ea typeface="+mn-ea"/>
                <a:cs typeface="+mn-cs"/>
              </a:rPr>
              <a:t>):</a:t>
            </a:r>
          </a:p>
          <a:p>
            <a:r>
              <a:rPr lang="sv-SE" sz="1200" kern="1200" dirty="0">
                <a:solidFill>
                  <a:schemeClr val="tx1"/>
                </a:solidFill>
                <a:effectLst/>
                <a:latin typeface="+mn-lt"/>
                <a:ea typeface="+mn-ea"/>
                <a:cs typeface="+mn-cs"/>
              </a:rPr>
              <a:t>- Högdalen</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Globen</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Gullmarsplan</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Skanstull</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Medborgarplatsen</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Slussen</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Gamla stan</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T-centralen (röd/grön linje, ej blå)</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Bagarmossen</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Brommaplan</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Vällingby</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Liljeholmen</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Östermalmstorg</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Danderyds sjukhus</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Stadshagen</a:t>
            </a:r>
            <a:br>
              <a:rPr lang="sv-SE" sz="1200" kern="1200" dirty="0">
                <a:solidFill>
                  <a:schemeClr val="tx1"/>
                </a:solidFill>
                <a:effectLst/>
                <a:latin typeface="+mn-lt"/>
                <a:ea typeface="+mn-ea"/>
                <a:cs typeface="+mn-cs"/>
              </a:rPr>
            </a:br>
            <a:endParaRPr lang="sv-SE" dirty="0"/>
          </a:p>
        </p:txBody>
      </p:sp>
      <p:sp>
        <p:nvSpPr>
          <p:cNvPr id="4" name="Platshållare för bildnummer 3"/>
          <p:cNvSpPr>
            <a:spLocks noGrp="1"/>
          </p:cNvSpPr>
          <p:nvPr>
            <p:ph type="sldNum" sz="quarter" idx="5"/>
          </p:nvPr>
        </p:nvSpPr>
        <p:spPr/>
        <p:txBody>
          <a:bodyPr/>
          <a:lstStyle/>
          <a:p>
            <a:fld id="{1A6BFB87-3981-4C08-83D3-C4C2DDA4CB01}" type="slidenum">
              <a:rPr lang="en-GB" smtClean="0"/>
              <a:t>8</a:t>
            </a:fld>
            <a:endParaRPr lang="en-GB"/>
          </a:p>
        </p:txBody>
      </p:sp>
    </p:spTree>
    <p:extLst>
      <p:ext uri="{BB962C8B-B14F-4D97-AF65-F5344CB8AC3E}">
        <p14:creationId xmlns:p14="http://schemas.microsoft.com/office/powerpoint/2010/main" val="1903128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Plan för plattformsbarriärer lyfter att dessa frågeställningar inte är omhändertagna i detta arbete.</a:t>
            </a:r>
          </a:p>
        </p:txBody>
      </p:sp>
      <p:sp>
        <p:nvSpPr>
          <p:cNvPr id="4" name="Platshållare för bildnummer 3"/>
          <p:cNvSpPr>
            <a:spLocks noGrp="1"/>
          </p:cNvSpPr>
          <p:nvPr>
            <p:ph type="sldNum" sz="quarter" idx="5"/>
          </p:nvPr>
        </p:nvSpPr>
        <p:spPr/>
        <p:txBody>
          <a:bodyPr/>
          <a:lstStyle/>
          <a:p>
            <a:fld id="{1A6BFB87-3981-4C08-83D3-C4C2DDA4CB01}" type="slidenum">
              <a:rPr lang="en-GB" smtClean="0"/>
              <a:t>13</a:t>
            </a:fld>
            <a:endParaRPr lang="en-GB"/>
          </a:p>
        </p:txBody>
      </p:sp>
    </p:spTree>
    <p:extLst>
      <p:ext uri="{BB962C8B-B14F-4D97-AF65-F5344CB8AC3E}">
        <p14:creationId xmlns:p14="http://schemas.microsoft.com/office/powerpoint/2010/main" val="1390763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717550" y="1597819"/>
            <a:ext cx="7715250" cy="1102519"/>
          </a:xfrm>
        </p:spPr>
        <p:txBody>
          <a:bodyPr/>
          <a:lstStyle>
            <a:lvl1pPr algn="ctr">
              <a:defRPr/>
            </a:lvl1pPr>
          </a:lstStyle>
          <a:p>
            <a:r>
              <a:rPr lang="sv-SE"/>
              <a:t>Klicka här för att ändra format</a:t>
            </a:r>
            <a:endParaRPr lang="sv-SE" dirty="0"/>
          </a:p>
        </p:txBody>
      </p:sp>
      <p:sp>
        <p:nvSpPr>
          <p:cNvPr id="3" name="Underrubrik 2"/>
          <p:cNvSpPr>
            <a:spLocks noGrp="1"/>
          </p:cNvSpPr>
          <p:nvPr>
            <p:ph type="subTitle" idx="1"/>
          </p:nvPr>
        </p:nvSpPr>
        <p:spPr>
          <a:xfrm>
            <a:off x="723569" y="2914649"/>
            <a:ext cx="7709231" cy="165735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6E2F516E-D76F-4935-A0B0-C4179BE095C9}" type="datetime1">
              <a:rPr lang="sv-SE" smtClean="0"/>
              <a:t>2026-02-12</a:t>
            </a:fld>
            <a:endParaRPr lang="sv-SE"/>
          </a:p>
        </p:txBody>
      </p:sp>
      <p:sp>
        <p:nvSpPr>
          <p:cNvPr id="5" name="Platshållare för sidfot 4"/>
          <p:cNvSpPr>
            <a:spLocks noGrp="1"/>
          </p:cNvSpPr>
          <p:nvPr>
            <p:ph type="ftr" sz="quarter" idx="11"/>
          </p:nvPr>
        </p:nvSpPr>
        <p:spPr/>
        <p:txBody>
          <a:bodyPr/>
          <a:lstStyle/>
          <a:p>
            <a:r>
              <a:rPr lang="sv-SE"/>
              <a:t>Trafikförvaltningen</a:t>
            </a:r>
          </a:p>
        </p:txBody>
      </p:sp>
      <p:sp>
        <p:nvSpPr>
          <p:cNvPr id="6" name="Platshållare för bildnummer 5"/>
          <p:cNvSpPr>
            <a:spLocks noGrp="1"/>
          </p:cNvSpPr>
          <p:nvPr>
            <p:ph type="sldNum" sz="quarter" idx="12"/>
          </p:nvPr>
        </p:nvSpPr>
        <p:spPr/>
        <p:txBody>
          <a:bodyPr/>
          <a:lstStyle/>
          <a:p>
            <a:fld id="{7EAC591F-9B7B-4B2A-8448-D862FAA8C939}" type="slidenum">
              <a:rPr lang="sv-SE" smtClean="0"/>
              <a:t>‹#›</a:t>
            </a:fld>
            <a:endParaRPr lang="sv-SE"/>
          </a:p>
        </p:txBody>
      </p:sp>
      <p:sp>
        <p:nvSpPr>
          <p:cNvPr id="7" name="FooterRight">
            <a:extLst>
              <a:ext uri="{FF2B5EF4-FFF2-40B4-BE49-F238E27FC236}">
                <a16:creationId xmlns:a16="http://schemas.microsoft.com/office/drawing/2014/main" id="{EF22890C-7EE1-FAD8-2CDB-6260D0195DF0}"/>
              </a:ext>
            </a:extLst>
          </p:cNvPr>
          <p:cNvSpPr txBox="1"/>
          <p:nvPr userDrawn="1"/>
        </p:nvSpPr>
        <p:spPr>
          <a:xfrm>
            <a:off x="7696200" y="4887268"/>
            <a:ext cx="1270000" cy="230832"/>
          </a:xfrm>
          <a:prstGeom prst="rect">
            <a:avLst/>
          </a:prstGeom>
          <a:noFill/>
        </p:spPr>
        <p:txBody>
          <a:bodyPr vert="horz" rtlCol="0">
            <a:spAutoFit/>
          </a:bodyPr>
          <a:lstStyle/>
          <a:p>
            <a:pPr algn="r" fontAlgn="base"/>
            <a:r>
              <a:rPr lang="sv-SE" sz="900">
                <a:solidFill>
                  <a:srgbClr val="898989"/>
                </a:solidFill>
              </a:rPr>
              <a:t>K1</a:t>
            </a:r>
          </a:p>
        </p:txBody>
      </p:sp>
      <p:sp>
        <p:nvSpPr>
          <p:cNvPr id="8" name="FooterLeft">
            <a:extLst>
              <a:ext uri="{FF2B5EF4-FFF2-40B4-BE49-F238E27FC236}">
                <a16:creationId xmlns:a16="http://schemas.microsoft.com/office/drawing/2014/main" id="{9290C625-8349-74E2-604A-A53383F82F41}"/>
              </a:ext>
            </a:extLst>
          </p:cNvPr>
          <p:cNvSpPr txBox="1"/>
          <p:nvPr userDrawn="1"/>
        </p:nvSpPr>
        <p:spPr>
          <a:xfrm>
            <a:off x="177800" y="4887268"/>
            <a:ext cx="1270000" cy="230832"/>
          </a:xfrm>
          <a:prstGeom prst="rect">
            <a:avLst/>
          </a:prstGeom>
          <a:noFill/>
        </p:spPr>
        <p:txBody>
          <a:bodyPr vert="horz" rtlCol="0">
            <a:spAutoFit/>
          </a:bodyPr>
          <a:lstStyle/>
          <a:p>
            <a:pPr fontAlgn="base"/>
            <a:endParaRPr lang="sv-SE" sz="900">
              <a:solidFill>
                <a:srgbClr val="898989"/>
              </a:solidFill>
            </a:endParaRPr>
          </a:p>
        </p:txBody>
      </p:sp>
    </p:spTree>
    <p:extLst>
      <p:ext uri="{BB962C8B-B14F-4D97-AF65-F5344CB8AC3E}">
        <p14:creationId xmlns:p14="http://schemas.microsoft.com/office/powerpoint/2010/main" val="2567114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Rubrikbild - blå">
    <p:bg>
      <p:bgPr>
        <a:solidFill>
          <a:srgbClr val="003468"/>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716890" y="1597819"/>
            <a:ext cx="7710220" cy="1102519"/>
          </a:xfrm>
        </p:spPr>
        <p:txBody>
          <a:bodyPr/>
          <a:lstStyle>
            <a:lvl1pPr algn="ctr">
              <a:defRPr>
                <a:solidFill>
                  <a:schemeClr val="bg1"/>
                </a:solidFill>
              </a:defRPr>
            </a:lvl1pPr>
          </a:lstStyle>
          <a:p>
            <a:r>
              <a:rPr lang="sv-SE"/>
              <a:t>Klicka här för att ändra format</a:t>
            </a:r>
            <a:endParaRPr lang="sv-SE" dirty="0"/>
          </a:p>
        </p:txBody>
      </p:sp>
      <p:sp>
        <p:nvSpPr>
          <p:cNvPr id="3" name="Underrubrik 2"/>
          <p:cNvSpPr>
            <a:spLocks noGrp="1"/>
          </p:cNvSpPr>
          <p:nvPr>
            <p:ph type="subTitle" idx="1"/>
          </p:nvPr>
        </p:nvSpPr>
        <p:spPr>
          <a:xfrm>
            <a:off x="717551" y="2914649"/>
            <a:ext cx="7708899" cy="1657351"/>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AE975D09-9BFC-4E3A-8246-C16B71AB09FB}" type="datetime1">
              <a:rPr lang="sv-SE" smtClean="0"/>
              <a:t>2026-02-12</a:t>
            </a:fld>
            <a:endParaRPr lang="sv-SE"/>
          </a:p>
        </p:txBody>
      </p:sp>
      <p:sp>
        <p:nvSpPr>
          <p:cNvPr id="5" name="Platshållare för sidfot 4"/>
          <p:cNvSpPr>
            <a:spLocks noGrp="1"/>
          </p:cNvSpPr>
          <p:nvPr>
            <p:ph type="ftr" sz="quarter" idx="11"/>
          </p:nvPr>
        </p:nvSpPr>
        <p:spPr/>
        <p:txBody>
          <a:bodyPr/>
          <a:lstStyle/>
          <a:p>
            <a:r>
              <a:rPr lang="sv-SE"/>
              <a:t>Trafikförvaltningen</a:t>
            </a:r>
          </a:p>
        </p:txBody>
      </p:sp>
      <p:sp>
        <p:nvSpPr>
          <p:cNvPr id="6" name="Platshållare för bildnummer 5"/>
          <p:cNvSpPr>
            <a:spLocks noGrp="1"/>
          </p:cNvSpPr>
          <p:nvPr>
            <p:ph type="sldNum" sz="quarter" idx="12"/>
          </p:nvPr>
        </p:nvSpPr>
        <p:spPr/>
        <p:txBody>
          <a:bodyPr/>
          <a:lstStyle/>
          <a:p>
            <a:fld id="{7EAC591F-9B7B-4B2A-8448-D862FAA8C939}" type="slidenum">
              <a:rPr lang="sv-SE" smtClean="0"/>
              <a:t>‹#›</a:t>
            </a:fld>
            <a:endParaRPr lang="sv-SE"/>
          </a:p>
        </p:txBody>
      </p:sp>
      <p:sp>
        <p:nvSpPr>
          <p:cNvPr id="7" name="FooterRight">
            <a:extLst>
              <a:ext uri="{FF2B5EF4-FFF2-40B4-BE49-F238E27FC236}">
                <a16:creationId xmlns:a16="http://schemas.microsoft.com/office/drawing/2014/main" id="{0A99501E-851F-F3C1-06DB-C7D79DFF2588}"/>
              </a:ext>
            </a:extLst>
          </p:cNvPr>
          <p:cNvSpPr txBox="1"/>
          <p:nvPr userDrawn="1"/>
        </p:nvSpPr>
        <p:spPr>
          <a:xfrm>
            <a:off x="7696200" y="4887268"/>
            <a:ext cx="1270000" cy="230832"/>
          </a:xfrm>
          <a:prstGeom prst="rect">
            <a:avLst/>
          </a:prstGeom>
          <a:noFill/>
        </p:spPr>
        <p:txBody>
          <a:bodyPr vert="horz" rtlCol="0">
            <a:spAutoFit/>
          </a:bodyPr>
          <a:lstStyle/>
          <a:p>
            <a:pPr algn="r" fontAlgn="base"/>
            <a:r>
              <a:rPr lang="sv-SE" sz="900">
                <a:solidFill>
                  <a:srgbClr val="FFFFFF"/>
                </a:solidFill>
              </a:rPr>
              <a:t>K1</a:t>
            </a:r>
          </a:p>
        </p:txBody>
      </p:sp>
      <p:sp>
        <p:nvSpPr>
          <p:cNvPr id="8" name="FooterLeft">
            <a:extLst>
              <a:ext uri="{FF2B5EF4-FFF2-40B4-BE49-F238E27FC236}">
                <a16:creationId xmlns:a16="http://schemas.microsoft.com/office/drawing/2014/main" id="{149950BC-F0C8-FA7F-9E84-D9FB63C14C41}"/>
              </a:ext>
            </a:extLst>
          </p:cNvPr>
          <p:cNvSpPr txBox="1"/>
          <p:nvPr userDrawn="1"/>
        </p:nvSpPr>
        <p:spPr>
          <a:xfrm>
            <a:off x="177800" y="4887268"/>
            <a:ext cx="1270000" cy="230832"/>
          </a:xfrm>
          <a:prstGeom prst="rect">
            <a:avLst/>
          </a:prstGeom>
          <a:noFill/>
        </p:spPr>
        <p:txBody>
          <a:bodyPr vert="horz" rtlCol="0">
            <a:spAutoFit/>
          </a:bodyPr>
          <a:lstStyle/>
          <a:p>
            <a:pPr fontAlgn="base"/>
            <a:endParaRPr lang="sv-SE" sz="900">
              <a:solidFill>
                <a:srgbClr val="FFFFFF"/>
              </a:solidFill>
            </a:endParaRPr>
          </a:p>
        </p:txBody>
      </p:sp>
    </p:spTree>
    <p:extLst>
      <p:ext uri="{BB962C8B-B14F-4D97-AF65-F5344CB8AC3E}">
        <p14:creationId xmlns:p14="http://schemas.microsoft.com/office/powerpoint/2010/main" val="524806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innehåll - blå">
    <p:bg>
      <p:bgPr>
        <a:solidFill>
          <a:srgbClr val="003468"/>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solidFill>
                  <a:schemeClr val="bg1"/>
                </a:solidFill>
              </a:defRPr>
            </a:lvl1pPr>
          </a:lstStyle>
          <a:p>
            <a:r>
              <a:rPr lang="sv-SE"/>
              <a:t>Klicka här för att ändra format</a:t>
            </a:r>
          </a:p>
        </p:txBody>
      </p:sp>
      <p:sp>
        <p:nvSpPr>
          <p:cNvPr id="3" name="Platshållare för innehåll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CA09740-F3BB-4F8F-AF44-1E0C014980D2}" type="datetime1">
              <a:rPr lang="sv-SE" smtClean="0"/>
              <a:t>2026-02-12</a:t>
            </a:fld>
            <a:endParaRPr lang="sv-SE"/>
          </a:p>
        </p:txBody>
      </p:sp>
      <p:sp>
        <p:nvSpPr>
          <p:cNvPr id="5" name="Platshållare för sidfot 4"/>
          <p:cNvSpPr>
            <a:spLocks noGrp="1"/>
          </p:cNvSpPr>
          <p:nvPr>
            <p:ph type="ftr" sz="quarter" idx="11"/>
          </p:nvPr>
        </p:nvSpPr>
        <p:spPr/>
        <p:txBody>
          <a:bodyPr/>
          <a:lstStyle/>
          <a:p>
            <a:r>
              <a:rPr lang="sv-SE"/>
              <a:t>Trafikförvaltningen</a:t>
            </a:r>
            <a:endParaRPr lang="sv-SE" dirty="0"/>
          </a:p>
        </p:txBody>
      </p:sp>
      <p:sp>
        <p:nvSpPr>
          <p:cNvPr id="6" name="Platshållare för bildnummer 5"/>
          <p:cNvSpPr>
            <a:spLocks noGrp="1"/>
          </p:cNvSpPr>
          <p:nvPr>
            <p:ph type="sldNum" sz="quarter" idx="12"/>
          </p:nvPr>
        </p:nvSpPr>
        <p:spPr/>
        <p:txBody>
          <a:bodyPr/>
          <a:lstStyle/>
          <a:p>
            <a:fld id="{7EAC591F-9B7B-4B2A-8448-D862FAA8C939}" type="slidenum">
              <a:rPr lang="sv-SE" smtClean="0"/>
              <a:t>‹#›</a:t>
            </a:fld>
            <a:endParaRPr lang="sv-SE"/>
          </a:p>
        </p:txBody>
      </p:sp>
      <p:sp>
        <p:nvSpPr>
          <p:cNvPr id="7" name="FooterRight">
            <a:extLst>
              <a:ext uri="{FF2B5EF4-FFF2-40B4-BE49-F238E27FC236}">
                <a16:creationId xmlns:a16="http://schemas.microsoft.com/office/drawing/2014/main" id="{48B87AE3-783D-AE0B-918B-0276F6B5F454}"/>
              </a:ext>
            </a:extLst>
          </p:cNvPr>
          <p:cNvSpPr txBox="1"/>
          <p:nvPr userDrawn="1"/>
        </p:nvSpPr>
        <p:spPr>
          <a:xfrm>
            <a:off x="7696200" y="4887268"/>
            <a:ext cx="1270000" cy="230832"/>
          </a:xfrm>
          <a:prstGeom prst="rect">
            <a:avLst/>
          </a:prstGeom>
          <a:noFill/>
        </p:spPr>
        <p:txBody>
          <a:bodyPr vert="horz" rtlCol="0">
            <a:spAutoFit/>
          </a:bodyPr>
          <a:lstStyle/>
          <a:p>
            <a:pPr algn="r" fontAlgn="base"/>
            <a:r>
              <a:rPr lang="sv-SE" sz="900">
                <a:solidFill>
                  <a:srgbClr val="FFFFFF"/>
                </a:solidFill>
              </a:rPr>
              <a:t>K1</a:t>
            </a:r>
          </a:p>
        </p:txBody>
      </p:sp>
      <p:sp>
        <p:nvSpPr>
          <p:cNvPr id="8" name="FooterLeft">
            <a:extLst>
              <a:ext uri="{FF2B5EF4-FFF2-40B4-BE49-F238E27FC236}">
                <a16:creationId xmlns:a16="http://schemas.microsoft.com/office/drawing/2014/main" id="{91549635-F873-39AD-0BC4-FCD711A984B2}"/>
              </a:ext>
            </a:extLst>
          </p:cNvPr>
          <p:cNvSpPr txBox="1"/>
          <p:nvPr userDrawn="1"/>
        </p:nvSpPr>
        <p:spPr>
          <a:xfrm>
            <a:off x="177800" y="4887268"/>
            <a:ext cx="1270000" cy="230832"/>
          </a:xfrm>
          <a:prstGeom prst="rect">
            <a:avLst/>
          </a:prstGeom>
          <a:noFill/>
        </p:spPr>
        <p:txBody>
          <a:bodyPr vert="horz" rtlCol="0">
            <a:spAutoFit/>
          </a:bodyPr>
          <a:lstStyle/>
          <a:p>
            <a:pPr fontAlgn="base"/>
            <a:endParaRPr lang="sv-SE" sz="900">
              <a:solidFill>
                <a:srgbClr val="FFFFFF"/>
              </a:solidFill>
            </a:endParaRPr>
          </a:p>
        </p:txBody>
      </p:sp>
    </p:spTree>
    <p:extLst>
      <p:ext uri="{BB962C8B-B14F-4D97-AF65-F5344CB8AC3E}">
        <p14:creationId xmlns:p14="http://schemas.microsoft.com/office/powerpoint/2010/main" val="321656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vsnittsrubrik - blå">
    <p:bg>
      <p:bgPr>
        <a:solidFill>
          <a:srgbClr val="003468"/>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22313" y="3305176"/>
            <a:ext cx="7704797" cy="1266824"/>
          </a:xfrm>
        </p:spPr>
        <p:txBody>
          <a:bodyPr anchor="t"/>
          <a:lstStyle>
            <a:lvl1pPr algn="l">
              <a:defRPr sz="4000" b="1" cap="all">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722313" y="2180035"/>
            <a:ext cx="7704797" cy="1125140"/>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fld id="{FB38B14A-D35A-4B42-A0E6-91F155D525D5}" type="datetime1">
              <a:rPr lang="sv-SE" smtClean="0"/>
              <a:t>2026-02-12</a:t>
            </a:fld>
            <a:endParaRPr lang="sv-SE"/>
          </a:p>
        </p:txBody>
      </p:sp>
      <p:sp>
        <p:nvSpPr>
          <p:cNvPr id="5" name="Platshållare för sidfot 4"/>
          <p:cNvSpPr>
            <a:spLocks noGrp="1"/>
          </p:cNvSpPr>
          <p:nvPr>
            <p:ph type="ftr" sz="quarter" idx="11"/>
          </p:nvPr>
        </p:nvSpPr>
        <p:spPr/>
        <p:txBody>
          <a:bodyPr/>
          <a:lstStyle/>
          <a:p>
            <a:r>
              <a:rPr lang="sv-SE"/>
              <a:t>Trafikförvaltningen</a:t>
            </a:r>
          </a:p>
        </p:txBody>
      </p:sp>
      <p:sp>
        <p:nvSpPr>
          <p:cNvPr id="6" name="Platshållare för bildnummer 5"/>
          <p:cNvSpPr>
            <a:spLocks noGrp="1"/>
          </p:cNvSpPr>
          <p:nvPr>
            <p:ph type="sldNum" sz="quarter" idx="12"/>
          </p:nvPr>
        </p:nvSpPr>
        <p:spPr/>
        <p:txBody>
          <a:bodyPr/>
          <a:lstStyle/>
          <a:p>
            <a:fld id="{7EAC591F-9B7B-4B2A-8448-D862FAA8C939}" type="slidenum">
              <a:rPr lang="sv-SE" smtClean="0"/>
              <a:t>‹#›</a:t>
            </a:fld>
            <a:endParaRPr lang="sv-SE"/>
          </a:p>
        </p:txBody>
      </p:sp>
      <p:sp>
        <p:nvSpPr>
          <p:cNvPr id="7" name="FooterRight">
            <a:extLst>
              <a:ext uri="{FF2B5EF4-FFF2-40B4-BE49-F238E27FC236}">
                <a16:creationId xmlns:a16="http://schemas.microsoft.com/office/drawing/2014/main" id="{1AF042CE-A559-765B-1040-70667F9F8203}"/>
              </a:ext>
            </a:extLst>
          </p:cNvPr>
          <p:cNvSpPr txBox="1"/>
          <p:nvPr userDrawn="1"/>
        </p:nvSpPr>
        <p:spPr>
          <a:xfrm>
            <a:off x="7696200" y="4887268"/>
            <a:ext cx="1270000" cy="230832"/>
          </a:xfrm>
          <a:prstGeom prst="rect">
            <a:avLst/>
          </a:prstGeom>
          <a:noFill/>
        </p:spPr>
        <p:txBody>
          <a:bodyPr vert="horz" rtlCol="0">
            <a:spAutoFit/>
          </a:bodyPr>
          <a:lstStyle/>
          <a:p>
            <a:pPr algn="r" fontAlgn="base"/>
            <a:r>
              <a:rPr lang="sv-SE" sz="900">
                <a:solidFill>
                  <a:srgbClr val="FFFFFF"/>
                </a:solidFill>
              </a:rPr>
              <a:t>K1</a:t>
            </a:r>
          </a:p>
        </p:txBody>
      </p:sp>
      <p:sp>
        <p:nvSpPr>
          <p:cNvPr id="8" name="FooterLeft">
            <a:extLst>
              <a:ext uri="{FF2B5EF4-FFF2-40B4-BE49-F238E27FC236}">
                <a16:creationId xmlns:a16="http://schemas.microsoft.com/office/drawing/2014/main" id="{1D6A01B4-EA2F-0748-2EA5-ECA3A541CAF9}"/>
              </a:ext>
            </a:extLst>
          </p:cNvPr>
          <p:cNvSpPr txBox="1"/>
          <p:nvPr userDrawn="1"/>
        </p:nvSpPr>
        <p:spPr>
          <a:xfrm>
            <a:off x="177800" y="4887268"/>
            <a:ext cx="1270000" cy="230832"/>
          </a:xfrm>
          <a:prstGeom prst="rect">
            <a:avLst/>
          </a:prstGeom>
          <a:noFill/>
        </p:spPr>
        <p:txBody>
          <a:bodyPr vert="horz" rtlCol="0">
            <a:spAutoFit/>
          </a:bodyPr>
          <a:lstStyle/>
          <a:p>
            <a:pPr fontAlgn="base"/>
            <a:endParaRPr lang="sv-SE" sz="900">
              <a:solidFill>
                <a:srgbClr val="FFFFFF"/>
              </a:solidFill>
            </a:endParaRPr>
          </a:p>
        </p:txBody>
      </p:sp>
    </p:spTree>
    <p:extLst>
      <p:ext uri="{BB962C8B-B14F-4D97-AF65-F5344CB8AC3E}">
        <p14:creationId xmlns:p14="http://schemas.microsoft.com/office/powerpoint/2010/main" val="84982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vå innehållsdelar - blå">
    <p:bg>
      <p:bgPr>
        <a:solidFill>
          <a:srgbClr val="003468"/>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solidFill>
                  <a:schemeClr val="bg1"/>
                </a:solidFill>
              </a:defRPr>
            </a:lvl1pPr>
          </a:lstStyle>
          <a:p>
            <a:r>
              <a:rPr lang="sv-SE"/>
              <a:t>Klicka här för att ändra format</a:t>
            </a:r>
          </a:p>
        </p:txBody>
      </p:sp>
      <p:sp>
        <p:nvSpPr>
          <p:cNvPr id="3" name="Platshållare för innehåll 2"/>
          <p:cNvSpPr>
            <a:spLocks noGrp="1"/>
          </p:cNvSpPr>
          <p:nvPr>
            <p:ph sz="half" idx="1"/>
          </p:nvPr>
        </p:nvSpPr>
        <p:spPr>
          <a:xfrm>
            <a:off x="719951" y="1620001"/>
            <a:ext cx="3780000" cy="2952000"/>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644008" y="1620000"/>
            <a:ext cx="3780000" cy="2952000"/>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52F80109-597C-47C3-9CBE-22E930A8D39F}" type="datetime1">
              <a:rPr lang="sv-SE" smtClean="0"/>
              <a:t>2026-02-12</a:t>
            </a:fld>
            <a:endParaRPr lang="sv-SE"/>
          </a:p>
        </p:txBody>
      </p:sp>
      <p:sp>
        <p:nvSpPr>
          <p:cNvPr id="6" name="Platshållare för sidfot 5"/>
          <p:cNvSpPr>
            <a:spLocks noGrp="1"/>
          </p:cNvSpPr>
          <p:nvPr>
            <p:ph type="ftr" sz="quarter" idx="11"/>
          </p:nvPr>
        </p:nvSpPr>
        <p:spPr/>
        <p:txBody>
          <a:bodyPr/>
          <a:lstStyle/>
          <a:p>
            <a:r>
              <a:rPr lang="sv-SE"/>
              <a:t>Trafikförvaltningen</a:t>
            </a:r>
          </a:p>
        </p:txBody>
      </p:sp>
      <p:sp>
        <p:nvSpPr>
          <p:cNvPr id="7" name="Platshållare för bildnummer 6"/>
          <p:cNvSpPr>
            <a:spLocks noGrp="1"/>
          </p:cNvSpPr>
          <p:nvPr>
            <p:ph type="sldNum" sz="quarter" idx="12"/>
          </p:nvPr>
        </p:nvSpPr>
        <p:spPr/>
        <p:txBody>
          <a:bodyPr/>
          <a:lstStyle/>
          <a:p>
            <a:fld id="{7EAC591F-9B7B-4B2A-8448-D862FAA8C939}" type="slidenum">
              <a:rPr lang="sv-SE" smtClean="0"/>
              <a:t>‹#›</a:t>
            </a:fld>
            <a:endParaRPr lang="sv-SE"/>
          </a:p>
        </p:txBody>
      </p:sp>
      <p:sp>
        <p:nvSpPr>
          <p:cNvPr id="8" name="FooterRight">
            <a:extLst>
              <a:ext uri="{FF2B5EF4-FFF2-40B4-BE49-F238E27FC236}">
                <a16:creationId xmlns:a16="http://schemas.microsoft.com/office/drawing/2014/main" id="{5ACF9FE5-6E1C-B0F9-A640-545D4A08A032}"/>
              </a:ext>
            </a:extLst>
          </p:cNvPr>
          <p:cNvSpPr txBox="1"/>
          <p:nvPr userDrawn="1"/>
        </p:nvSpPr>
        <p:spPr>
          <a:xfrm>
            <a:off x="7696200" y="4887268"/>
            <a:ext cx="1270000" cy="230832"/>
          </a:xfrm>
          <a:prstGeom prst="rect">
            <a:avLst/>
          </a:prstGeom>
          <a:noFill/>
        </p:spPr>
        <p:txBody>
          <a:bodyPr vert="horz" rtlCol="0">
            <a:spAutoFit/>
          </a:bodyPr>
          <a:lstStyle/>
          <a:p>
            <a:pPr algn="r" fontAlgn="base"/>
            <a:r>
              <a:rPr lang="sv-SE" sz="900">
                <a:solidFill>
                  <a:srgbClr val="FFFFFF"/>
                </a:solidFill>
              </a:rPr>
              <a:t>K1</a:t>
            </a:r>
          </a:p>
        </p:txBody>
      </p:sp>
      <p:sp>
        <p:nvSpPr>
          <p:cNvPr id="9" name="FooterLeft">
            <a:extLst>
              <a:ext uri="{FF2B5EF4-FFF2-40B4-BE49-F238E27FC236}">
                <a16:creationId xmlns:a16="http://schemas.microsoft.com/office/drawing/2014/main" id="{C95E209F-CBAA-C2A3-7EFE-858D42293BEB}"/>
              </a:ext>
            </a:extLst>
          </p:cNvPr>
          <p:cNvSpPr txBox="1"/>
          <p:nvPr userDrawn="1"/>
        </p:nvSpPr>
        <p:spPr>
          <a:xfrm>
            <a:off x="177800" y="4887268"/>
            <a:ext cx="1270000" cy="230832"/>
          </a:xfrm>
          <a:prstGeom prst="rect">
            <a:avLst/>
          </a:prstGeom>
          <a:noFill/>
        </p:spPr>
        <p:txBody>
          <a:bodyPr vert="horz" rtlCol="0">
            <a:spAutoFit/>
          </a:bodyPr>
          <a:lstStyle/>
          <a:p>
            <a:pPr fontAlgn="base"/>
            <a:endParaRPr lang="sv-SE" sz="900">
              <a:solidFill>
                <a:srgbClr val="FFFFFF"/>
              </a:solidFill>
            </a:endParaRPr>
          </a:p>
        </p:txBody>
      </p:sp>
    </p:spTree>
    <p:extLst>
      <p:ext uri="{BB962C8B-B14F-4D97-AF65-F5344CB8AC3E}">
        <p14:creationId xmlns:p14="http://schemas.microsoft.com/office/powerpoint/2010/main" val="1866390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Jämförelse - blå">
    <p:bg>
      <p:bgPr>
        <a:solidFill>
          <a:srgbClr val="003468"/>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solidFill>
                  <a:schemeClr val="bg1"/>
                </a:solidFill>
              </a:defRPr>
            </a:lvl1pPr>
          </a:lstStyle>
          <a:p>
            <a:r>
              <a:rPr lang="sv-SE"/>
              <a:t>Klicka här för att ändra format</a:t>
            </a:r>
          </a:p>
        </p:txBody>
      </p:sp>
      <p:sp>
        <p:nvSpPr>
          <p:cNvPr id="3" name="Platshållare för text 2"/>
          <p:cNvSpPr>
            <a:spLocks noGrp="1"/>
          </p:cNvSpPr>
          <p:nvPr>
            <p:ph type="body" idx="1"/>
          </p:nvPr>
        </p:nvSpPr>
        <p:spPr>
          <a:xfrm>
            <a:off x="720391" y="1473817"/>
            <a:ext cx="3780000" cy="479822"/>
          </a:xfrm>
        </p:spPr>
        <p:txBody>
          <a:bodyPr anchor="ctr">
            <a:no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720391" y="2025001"/>
            <a:ext cx="3780000" cy="2547000"/>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4645025" y="1480050"/>
            <a:ext cx="3780000" cy="479822"/>
          </a:xfrm>
        </p:spPr>
        <p:txBody>
          <a:bodyPr anchor="ctr">
            <a:no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4645025" y="2025001"/>
            <a:ext cx="3780000" cy="2547000"/>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53BB4C71-28D6-487A-9B41-237B7C0240C8}" type="datetime1">
              <a:rPr lang="sv-SE" smtClean="0"/>
              <a:t>2026-02-12</a:t>
            </a:fld>
            <a:endParaRPr lang="sv-SE"/>
          </a:p>
        </p:txBody>
      </p:sp>
      <p:sp>
        <p:nvSpPr>
          <p:cNvPr id="8" name="Platshållare för sidfot 7"/>
          <p:cNvSpPr>
            <a:spLocks noGrp="1"/>
          </p:cNvSpPr>
          <p:nvPr>
            <p:ph type="ftr" sz="quarter" idx="11"/>
          </p:nvPr>
        </p:nvSpPr>
        <p:spPr/>
        <p:txBody>
          <a:bodyPr/>
          <a:lstStyle/>
          <a:p>
            <a:r>
              <a:rPr lang="sv-SE"/>
              <a:t>Trafikförvaltningen</a:t>
            </a:r>
          </a:p>
        </p:txBody>
      </p:sp>
      <p:sp>
        <p:nvSpPr>
          <p:cNvPr id="9" name="Platshållare för bildnummer 8"/>
          <p:cNvSpPr>
            <a:spLocks noGrp="1"/>
          </p:cNvSpPr>
          <p:nvPr>
            <p:ph type="sldNum" sz="quarter" idx="12"/>
          </p:nvPr>
        </p:nvSpPr>
        <p:spPr/>
        <p:txBody>
          <a:bodyPr/>
          <a:lstStyle/>
          <a:p>
            <a:fld id="{7EAC591F-9B7B-4B2A-8448-D862FAA8C939}" type="slidenum">
              <a:rPr lang="sv-SE" smtClean="0"/>
              <a:t>‹#›</a:t>
            </a:fld>
            <a:endParaRPr lang="sv-SE"/>
          </a:p>
        </p:txBody>
      </p:sp>
      <p:sp>
        <p:nvSpPr>
          <p:cNvPr id="10" name="FooterRight">
            <a:extLst>
              <a:ext uri="{FF2B5EF4-FFF2-40B4-BE49-F238E27FC236}">
                <a16:creationId xmlns:a16="http://schemas.microsoft.com/office/drawing/2014/main" id="{6DC62B55-D527-A182-1107-C262A71B7609}"/>
              </a:ext>
            </a:extLst>
          </p:cNvPr>
          <p:cNvSpPr txBox="1"/>
          <p:nvPr userDrawn="1"/>
        </p:nvSpPr>
        <p:spPr>
          <a:xfrm>
            <a:off x="7696200" y="4887268"/>
            <a:ext cx="1270000" cy="230832"/>
          </a:xfrm>
          <a:prstGeom prst="rect">
            <a:avLst/>
          </a:prstGeom>
          <a:noFill/>
        </p:spPr>
        <p:txBody>
          <a:bodyPr vert="horz" rtlCol="0">
            <a:spAutoFit/>
          </a:bodyPr>
          <a:lstStyle/>
          <a:p>
            <a:pPr algn="r" fontAlgn="base"/>
            <a:r>
              <a:rPr lang="sv-SE" sz="900">
                <a:solidFill>
                  <a:srgbClr val="FFFFFF"/>
                </a:solidFill>
              </a:rPr>
              <a:t>K1</a:t>
            </a:r>
          </a:p>
        </p:txBody>
      </p:sp>
      <p:sp>
        <p:nvSpPr>
          <p:cNvPr id="11" name="FooterLeft">
            <a:extLst>
              <a:ext uri="{FF2B5EF4-FFF2-40B4-BE49-F238E27FC236}">
                <a16:creationId xmlns:a16="http://schemas.microsoft.com/office/drawing/2014/main" id="{B74728C6-2C9E-BBD8-E3D1-044D0F033E06}"/>
              </a:ext>
            </a:extLst>
          </p:cNvPr>
          <p:cNvSpPr txBox="1"/>
          <p:nvPr userDrawn="1"/>
        </p:nvSpPr>
        <p:spPr>
          <a:xfrm>
            <a:off x="177800" y="4887268"/>
            <a:ext cx="1270000" cy="230832"/>
          </a:xfrm>
          <a:prstGeom prst="rect">
            <a:avLst/>
          </a:prstGeom>
          <a:noFill/>
        </p:spPr>
        <p:txBody>
          <a:bodyPr vert="horz" rtlCol="0">
            <a:spAutoFit/>
          </a:bodyPr>
          <a:lstStyle/>
          <a:p>
            <a:pPr fontAlgn="base"/>
            <a:endParaRPr lang="sv-SE" sz="900">
              <a:solidFill>
                <a:srgbClr val="FFFFFF"/>
              </a:solidFill>
            </a:endParaRPr>
          </a:p>
        </p:txBody>
      </p:sp>
    </p:spTree>
    <p:extLst>
      <p:ext uri="{BB962C8B-B14F-4D97-AF65-F5344CB8AC3E}">
        <p14:creationId xmlns:p14="http://schemas.microsoft.com/office/powerpoint/2010/main" val="3340808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Endast rubrik - blå">
    <p:bg>
      <p:bgPr>
        <a:solidFill>
          <a:srgbClr val="003468"/>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solidFill>
                  <a:schemeClr val="bg1"/>
                </a:solidFill>
              </a:defRPr>
            </a:lvl1pPr>
          </a:lstStyle>
          <a:p>
            <a:r>
              <a:rPr lang="sv-SE"/>
              <a:t>Klicka här för att ändra format</a:t>
            </a:r>
          </a:p>
        </p:txBody>
      </p:sp>
      <p:sp>
        <p:nvSpPr>
          <p:cNvPr id="3" name="Platshållare för datum 2"/>
          <p:cNvSpPr>
            <a:spLocks noGrp="1"/>
          </p:cNvSpPr>
          <p:nvPr>
            <p:ph type="dt" sz="half" idx="10"/>
          </p:nvPr>
        </p:nvSpPr>
        <p:spPr/>
        <p:txBody>
          <a:bodyPr/>
          <a:lstStyle/>
          <a:p>
            <a:fld id="{FF3A4D2C-A260-4AE7-B1FA-D606745E9DA6}" type="datetime1">
              <a:rPr lang="sv-SE" smtClean="0"/>
              <a:t>2026-02-12</a:t>
            </a:fld>
            <a:endParaRPr lang="sv-SE"/>
          </a:p>
        </p:txBody>
      </p:sp>
      <p:sp>
        <p:nvSpPr>
          <p:cNvPr id="4" name="Platshållare för sidfot 3"/>
          <p:cNvSpPr>
            <a:spLocks noGrp="1"/>
          </p:cNvSpPr>
          <p:nvPr>
            <p:ph type="ftr" sz="quarter" idx="11"/>
          </p:nvPr>
        </p:nvSpPr>
        <p:spPr/>
        <p:txBody>
          <a:bodyPr/>
          <a:lstStyle/>
          <a:p>
            <a:r>
              <a:rPr lang="sv-SE"/>
              <a:t>Trafikförvaltningen</a:t>
            </a:r>
          </a:p>
        </p:txBody>
      </p:sp>
      <p:sp>
        <p:nvSpPr>
          <p:cNvPr id="5" name="Platshållare för bildnummer 4"/>
          <p:cNvSpPr>
            <a:spLocks noGrp="1"/>
          </p:cNvSpPr>
          <p:nvPr>
            <p:ph type="sldNum" sz="quarter" idx="12"/>
          </p:nvPr>
        </p:nvSpPr>
        <p:spPr/>
        <p:txBody>
          <a:bodyPr/>
          <a:lstStyle/>
          <a:p>
            <a:fld id="{7EAC591F-9B7B-4B2A-8448-D862FAA8C939}" type="slidenum">
              <a:rPr lang="sv-SE" smtClean="0"/>
              <a:t>‹#›</a:t>
            </a:fld>
            <a:endParaRPr lang="sv-SE"/>
          </a:p>
        </p:txBody>
      </p:sp>
      <p:sp>
        <p:nvSpPr>
          <p:cNvPr id="6" name="FooterRight">
            <a:extLst>
              <a:ext uri="{FF2B5EF4-FFF2-40B4-BE49-F238E27FC236}">
                <a16:creationId xmlns:a16="http://schemas.microsoft.com/office/drawing/2014/main" id="{41992F39-0266-2C17-C4AF-7EB88C7AB741}"/>
              </a:ext>
            </a:extLst>
          </p:cNvPr>
          <p:cNvSpPr txBox="1"/>
          <p:nvPr userDrawn="1"/>
        </p:nvSpPr>
        <p:spPr>
          <a:xfrm>
            <a:off x="7696200" y="4887268"/>
            <a:ext cx="1270000" cy="230832"/>
          </a:xfrm>
          <a:prstGeom prst="rect">
            <a:avLst/>
          </a:prstGeom>
          <a:noFill/>
        </p:spPr>
        <p:txBody>
          <a:bodyPr vert="horz" rtlCol="0">
            <a:spAutoFit/>
          </a:bodyPr>
          <a:lstStyle/>
          <a:p>
            <a:pPr algn="r" fontAlgn="base"/>
            <a:r>
              <a:rPr lang="sv-SE" sz="900">
                <a:solidFill>
                  <a:srgbClr val="FFFFFF"/>
                </a:solidFill>
              </a:rPr>
              <a:t>K1</a:t>
            </a:r>
          </a:p>
        </p:txBody>
      </p:sp>
      <p:sp>
        <p:nvSpPr>
          <p:cNvPr id="7" name="FooterLeft">
            <a:extLst>
              <a:ext uri="{FF2B5EF4-FFF2-40B4-BE49-F238E27FC236}">
                <a16:creationId xmlns:a16="http://schemas.microsoft.com/office/drawing/2014/main" id="{2E6377F2-78C1-A416-79AC-0B37296C3F4E}"/>
              </a:ext>
            </a:extLst>
          </p:cNvPr>
          <p:cNvSpPr txBox="1"/>
          <p:nvPr userDrawn="1"/>
        </p:nvSpPr>
        <p:spPr>
          <a:xfrm>
            <a:off x="177800" y="4887268"/>
            <a:ext cx="1270000" cy="230832"/>
          </a:xfrm>
          <a:prstGeom prst="rect">
            <a:avLst/>
          </a:prstGeom>
          <a:noFill/>
        </p:spPr>
        <p:txBody>
          <a:bodyPr vert="horz" rtlCol="0">
            <a:spAutoFit/>
          </a:bodyPr>
          <a:lstStyle/>
          <a:p>
            <a:pPr fontAlgn="base"/>
            <a:endParaRPr lang="sv-SE" sz="900">
              <a:solidFill>
                <a:srgbClr val="FFFFFF"/>
              </a:solidFill>
            </a:endParaRPr>
          </a:p>
        </p:txBody>
      </p:sp>
    </p:spTree>
    <p:extLst>
      <p:ext uri="{BB962C8B-B14F-4D97-AF65-F5344CB8AC3E}">
        <p14:creationId xmlns:p14="http://schemas.microsoft.com/office/powerpoint/2010/main" val="880624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 blå">
    <p:bg>
      <p:bgPr>
        <a:solidFill>
          <a:srgbClr val="003468"/>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3237D5D-EE26-438A-805C-752274B1143F}" type="datetime1">
              <a:rPr lang="sv-SE" smtClean="0"/>
              <a:t>2026-02-12</a:t>
            </a:fld>
            <a:endParaRPr lang="sv-SE"/>
          </a:p>
        </p:txBody>
      </p:sp>
      <p:sp>
        <p:nvSpPr>
          <p:cNvPr id="3" name="Platshållare för sidfot 2"/>
          <p:cNvSpPr>
            <a:spLocks noGrp="1"/>
          </p:cNvSpPr>
          <p:nvPr>
            <p:ph type="ftr" sz="quarter" idx="11"/>
          </p:nvPr>
        </p:nvSpPr>
        <p:spPr/>
        <p:txBody>
          <a:bodyPr/>
          <a:lstStyle/>
          <a:p>
            <a:r>
              <a:rPr lang="sv-SE"/>
              <a:t>Trafikförvaltningen</a:t>
            </a:r>
          </a:p>
        </p:txBody>
      </p:sp>
      <p:sp>
        <p:nvSpPr>
          <p:cNvPr id="4" name="Platshållare för bildnummer 3"/>
          <p:cNvSpPr>
            <a:spLocks noGrp="1"/>
          </p:cNvSpPr>
          <p:nvPr>
            <p:ph type="sldNum" sz="quarter" idx="12"/>
          </p:nvPr>
        </p:nvSpPr>
        <p:spPr/>
        <p:txBody>
          <a:bodyPr/>
          <a:lstStyle/>
          <a:p>
            <a:fld id="{7EAC591F-9B7B-4B2A-8448-D862FAA8C939}" type="slidenum">
              <a:rPr lang="sv-SE" smtClean="0"/>
              <a:t>‹#›</a:t>
            </a:fld>
            <a:endParaRPr lang="sv-SE"/>
          </a:p>
        </p:txBody>
      </p:sp>
      <p:sp>
        <p:nvSpPr>
          <p:cNvPr id="5" name="FooterRight">
            <a:extLst>
              <a:ext uri="{FF2B5EF4-FFF2-40B4-BE49-F238E27FC236}">
                <a16:creationId xmlns:a16="http://schemas.microsoft.com/office/drawing/2014/main" id="{1875DFC0-62B5-1836-AF01-650091447DE1}"/>
              </a:ext>
            </a:extLst>
          </p:cNvPr>
          <p:cNvSpPr txBox="1"/>
          <p:nvPr userDrawn="1"/>
        </p:nvSpPr>
        <p:spPr>
          <a:xfrm>
            <a:off x="7696200" y="4887268"/>
            <a:ext cx="1270000" cy="230832"/>
          </a:xfrm>
          <a:prstGeom prst="rect">
            <a:avLst/>
          </a:prstGeom>
          <a:noFill/>
        </p:spPr>
        <p:txBody>
          <a:bodyPr vert="horz" rtlCol="0">
            <a:spAutoFit/>
          </a:bodyPr>
          <a:lstStyle/>
          <a:p>
            <a:pPr algn="r" fontAlgn="base"/>
            <a:r>
              <a:rPr lang="sv-SE" sz="900">
                <a:solidFill>
                  <a:srgbClr val="FFFFFF"/>
                </a:solidFill>
              </a:rPr>
              <a:t>K1</a:t>
            </a:r>
          </a:p>
        </p:txBody>
      </p:sp>
      <p:sp>
        <p:nvSpPr>
          <p:cNvPr id="6" name="FooterLeft">
            <a:extLst>
              <a:ext uri="{FF2B5EF4-FFF2-40B4-BE49-F238E27FC236}">
                <a16:creationId xmlns:a16="http://schemas.microsoft.com/office/drawing/2014/main" id="{F8BF5223-B41B-123F-571D-DA795C4FF3D2}"/>
              </a:ext>
            </a:extLst>
          </p:cNvPr>
          <p:cNvSpPr txBox="1"/>
          <p:nvPr userDrawn="1"/>
        </p:nvSpPr>
        <p:spPr>
          <a:xfrm>
            <a:off x="177800" y="4887268"/>
            <a:ext cx="1270000" cy="230832"/>
          </a:xfrm>
          <a:prstGeom prst="rect">
            <a:avLst/>
          </a:prstGeom>
          <a:noFill/>
        </p:spPr>
        <p:txBody>
          <a:bodyPr vert="horz" rtlCol="0">
            <a:spAutoFit/>
          </a:bodyPr>
          <a:lstStyle/>
          <a:p>
            <a:pPr fontAlgn="base"/>
            <a:endParaRPr lang="sv-SE" sz="900">
              <a:solidFill>
                <a:srgbClr val="FFFFFF"/>
              </a:solidFill>
            </a:endParaRPr>
          </a:p>
        </p:txBody>
      </p:sp>
    </p:spTree>
    <p:extLst>
      <p:ext uri="{BB962C8B-B14F-4D97-AF65-F5344CB8AC3E}">
        <p14:creationId xmlns:p14="http://schemas.microsoft.com/office/powerpoint/2010/main" val="325754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nehåll med bildtext - blå">
    <p:bg>
      <p:bgPr>
        <a:solidFill>
          <a:srgbClr val="003468"/>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23569" y="836116"/>
            <a:ext cx="2741945" cy="871538"/>
          </a:xfrm>
        </p:spPr>
        <p:txBody>
          <a:bodyPr anchor="b"/>
          <a:lstStyle>
            <a:lvl1pPr algn="l">
              <a:defRPr sz="2000" b="1">
                <a:solidFill>
                  <a:schemeClr val="bg1"/>
                </a:solidFill>
              </a:defRPr>
            </a:lvl1pPr>
          </a:lstStyle>
          <a:p>
            <a:r>
              <a:rPr lang="sv-SE"/>
              <a:t>Klicka här för att ändra format</a:t>
            </a:r>
            <a:endParaRPr lang="sv-SE" dirty="0"/>
          </a:p>
        </p:txBody>
      </p:sp>
      <p:sp>
        <p:nvSpPr>
          <p:cNvPr id="3" name="Platshållare för innehåll 2"/>
          <p:cNvSpPr>
            <a:spLocks noGrp="1"/>
          </p:cNvSpPr>
          <p:nvPr>
            <p:ph idx="1"/>
          </p:nvPr>
        </p:nvSpPr>
        <p:spPr>
          <a:xfrm>
            <a:off x="3575050" y="843558"/>
            <a:ext cx="4845381" cy="3728441"/>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text 3"/>
          <p:cNvSpPr>
            <a:spLocks noGrp="1"/>
          </p:cNvSpPr>
          <p:nvPr>
            <p:ph type="body" sz="half" idx="2"/>
          </p:nvPr>
        </p:nvSpPr>
        <p:spPr>
          <a:xfrm>
            <a:off x="723569" y="1707655"/>
            <a:ext cx="2741945" cy="2864345"/>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0AE47A0D-B99E-4B0A-96C0-2D46B5A9FF39}" type="datetime1">
              <a:rPr lang="sv-SE" smtClean="0"/>
              <a:t>2026-02-12</a:t>
            </a:fld>
            <a:endParaRPr lang="sv-SE"/>
          </a:p>
        </p:txBody>
      </p:sp>
      <p:sp>
        <p:nvSpPr>
          <p:cNvPr id="6" name="Platshållare för sidfot 5"/>
          <p:cNvSpPr>
            <a:spLocks noGrp="1"/>
          </p:cNvSpPr>
          <p:nvPr>
            <p:ph type="ftr" sz="quarter" idx="11"/>
          </p:nvPr>
        </p:nvSpPr>
        <p:spPr/>
        <p:txBody>
          <a:bodyPr/>
          <a:lstStyle/>
          <a:p>
            <a:r>
              <a:rPr lang="sv-SE"/>
              <a:t>Trafikförvaltningen</a:t>
            </a:r>
          </a:p>
        </p:txBody>
      </p:sp>
      <p:sp>
        <p:nvSpPr>
          <p:cNvPr id="7" name="Platshållare för bildnummer 6"/>
          <p:cNvSpPr>
            <a:spLocks noGrp="1"/>
          </p:cNvSpPr>
          <p:nvPr>
            <p:ph type="sldNum" sz="quarter" idx="12"/>
          </p:nvPr>
        </p:nvSpPr>
        <p:spPr/>
        <p:txBody>
          <a:bodyPr/>
          <a:lstStyle/>
          <a:p>
            <a:fld id="{7EAC591F-9B7B-4B2A-8448-D862FAA8C939}" type="slidenum">
              <a:rPr lang="sv-SE" smtClean="0"/>
              <a:t>‹#›</a:t>
            </a:fld>
            <a:endParaRPr lang="sv-SE"/>
          </a:p>
        </p:txBody>
      </p:sp>
      <p:sp>
        <p:nvSpPr>
          <p:cNvPr id="8" name="FooterRight">
            <a:extLst>
              <a:ext uri="{FF2B5EF4-FFF2-40B4-BE49-F238E27FC236}">
                <a16:creationId xmlns:a16="http://schemas.microsoft.com/office/drawing/2014/main" id="{95F7D1BA-37A5-01A7-5A93-592DF6D25E6F}"/>
              </a:ext>
            </a:extLst>
          </p:cNvPr>
          <p:cNvSpPr txBox="1"/>
          <p:nvPr userDrawn="1"/>
        </p:nvSpPr>
        <p:spPr>
          <a:xfrm>
            <a:off x="7696200" y="4887268"/>
            <a:ext cx="1270000" cy="230832"/>
          </a:xfrm>
          <a:prstGeom prst="rect">
            <a:avLst/>
          </a:prstGeom>
          <a:noFill/>
        </p:spPr>
        <p:txBody>
          <a:bodyPr vert="horz" rtlCol="0">
            <a:spAutoFit/>
          </a:bodyPr>
          <a:lstStyle/>
          <a:p>
            <a:pPr algn="r" fontAlgn="base"/>
            <a:r>
              <a:rPr lang="sv-SE" sz="900">
                <a:solidFill>
                  <a:srgbClr val="FFFFFF"/>
                </a:solidFill>
              </a:rPr>
              <a:t>K1</a:t>
            </a:r>
          </a:p>
        </p:txBody>
      </p:sp>
      <p:sp>
        <p:nvSpPr>
          <p:cNvPr id="9" name="FooterLeft">
            <a:extLst>
              <a:ext uri="{FF2B5EF4-FFF2-40B4-BE49-F238E27FC236}">
                <a16:creationId xmlns:a16="http://schemas.microsoft.com/office/drawing/2014/main" id="{93C235B7-6371-05C8-85C3-02AB984B9C0E}"/>
              </a:ext>
            </a:extLst>
          </p:cNvPr>
          <p:cNvSpPr txBox="1"/>
          <p:nvPr userDrawn="1"/>
        </p:nvSpPr>
        <p:spPr>
          <a:xfrm>
            <a:off x="177800" y="4887268"/>
            <a:ext cx="1270000" cy="230832"/>
          </a:xfrm>
          <a:prstGeom prst="rect">
            <a:avLst/>
          </a:prstGeom>
          <a:noFill/>
        </p:spPr>
        <p:txBody>
          <a:bodyPr vert="horz" rtlCol="0">
            <a:spAutoFit/>
          </a:bodyPr>
          <a:lstStyle/>
          <a:p>
            <a:pPr fontAlgn="base"/>
            <a:endParaRPr lang="sv-SE" sz="900">
              <a:solidFill>
                <a:srgbClr val="FFFFFF"/>
              </a:solidFill>
            </a:endParaRPr>
          </a:p>
        </p:txBody>
      </p:sp>
    </p:spTree>
    <p:extLst>
      <p:ext uri="{BB962C8B-B14F-4D97-AF65-F5344CB8AC3E}">
        <p14:creationId xmlns:p14="http://schemas.microsoft.com/office/powerpoint/2010/main" val="1393209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D41A06D-0B1F-42C8-AD64-4310C5656309}" type="datetime1">
              <a:rPr lang="sv-SE" smtClean="0"/>
              <a:t>2026-02-12</a:t>
            </a:fld>
            <a:endParaRPr lang="sv-SE"/>
          </a:p>
        </p:txBody>
      </p:sp>
      <p:sp>
        <p:nvSpPr>
          <p:cNvPr id="5" name="Platshållare för sidfot 4"/>
          <p:cNvSpPr>
            <a:spLocks noGrp="1"/>
          </p:cNvSpPr>
          <p:nvPr>
            <p:ph type="ftr" sz="quarter" idx="11"/>
          </p:nvPr>
        </p:nvSpPr>
        <p:spPr/>
        <p:txBody>
          <a:bodyPr/>
          <a:lstStyle/>
          <a:p>
            <a:r>
              <a:rPr lang="sv-SE"/>
              <a:t>Trafikförvaltningen</a:t>
            </a:r>
            <a:endParaRPr lang="sv-SE" dirty="0"/>
          </a:p>
        </p:txBody>
      </p:sp>
      <p:sp>
        <p:nvSpPr>
          <p:cNvPr id="6" name="Platshållare för bildnummer 5"/>
          <p:cNvSpPr>
            <a:spLocks noGrp="1"/>
          </p:cNvSpPr>
          <p:nvPr>
            <p:ph type="sldNum" sz="quarter" idx="12"/>
          </p:nvPr>
        </p:nvSpPr>
        <p:spPr/>
        <p:txBody>
          <a:bodyPr/>
          <a:lstStyle/>
          <a:p>
            <a:fld id="{7EAC591F-9B7B-4B2A-8448-D862FAA8C939}" type="slidenum">
              <a:rPr lang="sv-SE" smtClean="0"/>
              <a:t>‹#›</a:t>
            </a:fld>
            <a:endParaRPr lang="sv-SE"/>
          </a:p>
        </p:txBody>
      </p:sp>
      <p:sp>
        <p:nvSpPr>
          <p:cNvPr id="7" name="FooterRight">
            <a:extLst>
              <a:ext uri="{FF2B5EF4-FFF2-40B4-BE49-F238E27FC236}">
                <a16:creationId xmlns:a16="http://schemas.microsoft.com/office/drawing/2014/main" id="{5A6CC4CB-201F-9FB0-C75C-4C2BE903AF11}"/>
              </a:ext>
            </a:extLst>
          </p:cNvPr>
          <p:cNvSpPr txBox="1"/>
          <p:nvPr userDrawn="1"/>
        </p:nvSpPr>
        <p:spPr>
          <a:xfrm>
            <a:off x="7696200" y="4887268"/>
            <a:ext cx="1270000" cy="230832"/>
          </a:xfrm>
          <a:prstGeom prst="rect">
            <a:avLst/>
          </a:prstGeom>
          <a:noFill/>
        </p:spPr>
        <p:txBody>
          <a:bodyPr vert="horz" rtlCol="0">
            <a:spAutoFit/>
          </a:bodyPr>
          <a:lstStyle/>
          <a:p>
            <a:pPr algn="r" fontAlgn="base"/>
            <a:r>
              <a:rPr lang="sv-SE" sz="900">
                <a:solidFill>
                  <a:srgbClr val="898989"/>
                </a:solidFill>
              </a:rPr>
              <a:t>K1</a:t>
            </a:r>
          </a:p>
        </p:txBody>
      </p:sp>
      <p:sp>
        <p:nvSpPr>
          <p:cNvPr id="8" name="FooterLeft">
            <a:extLst>
              <a:ext uri="{FF2B5EF4-FFF2-40B4-BE49-F238E27FC236}">
                <a16:creationId xmlns:a16="http://schemas.microsoft.com/office/drawing/2014/main" id="{13A6B5C9-026A-5A13-EE68-B5429EE24BCB}"/>
              </a:ext>
            </a:extLst>
          </p:cNvPr>
          <p:cNvSpPr txBox="1"/>
          <p:nvPr userDrawn="1"/>
        </p:nvSpPr>
        <p:spPr>
          <a:xfrm>
            <a:off x="177800" y="4887268"/>
            <a:ext cx="1270000" cy="230832"/>
          </a:xfrm>
          <a:prstGeom prst="rect">
            <a:avLst/>
          </a:prstGeom>
          <a:noFill/>
        </p:spPr>
        <p:txBody>
          <a:bodyPr vert="horz" rtlCol="0">
            <a:spAutoFit/>
          </a:bodyPr>
          <a:lstStyle/>
          <a:p>
            <a:pPr fontAlgn="base"/>
            <a:endParaRPr lang="sv-SE" sz="900">
              <a:solidFill>
                <a:srgbClr val="898989"/>
              </a:solidFill>
            </a:endParaRPr>
          </a:p>
        </p:txBody>
      </p:sp>
    </p:spTree>
    <p:extLst>
      <p:ext uri="{BB962C8B-B14F-4D97-AF65-F5344CB8AC3E}">
        <p14:creationId xmlns:p14="http://schemas.microsoft.com/office/powerpoint/2010/main" val="1401830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4841" y="3305176"/>
            <a:ext cx="7704000" cy="1266824"/>
          </a:xfrm>
        </p:spPr>
        <p:txBody>
          <a:bodyPr anchor="t"/>
          <a:lstStyle>
            <a:lvl1pPr algn="l">
              <a:defRPr sz="4000" b="1" cap="all"/>
            </a:lvl1pPr>
          </a:lstStyle>
          <a:p>
            <a:r>
              <a:rPr lang="sv-SE"/>
              <a:t>Klicka här för att ändra format</a:t>
            </a:r>
            <a:endParaRPr lang="sv-SE" dirty="0"/>
          </a:p>
        </p:txBody>
      </p:sp>
      <p:sp>
        <p:nvSpPr>
          <p:cNvPr id="3" name="Platshållare för text 2"/>
          <p:cNvSpPr>
            <a:spLocks noGrp="1"/>
          </p:cNvSpPr>
          <p:nvPr>
            <p:ph type="body" idx="1"/>
          </p:nvPr>
        </p:nvSpPr>
        <p:spPr>
          <a:xfrm>
            <a:off x="723569" y="2180035"/>
            <a:ext cx="77040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fld id="{44598FAE-A38B-4577-B8F0-EB47FDAF4FD5}" type="datetime1">
              <a:rPr lang="sv-SE" smtClean="0"/>
              <a:t>2026-02-12</a:t>
            </a:fld>
            <a:endParaRPr lang="sv-SE"/>
          </a:p>
        </p:txBody>
      </p:sp>
      <p:sp>
        <p:nvSpPr>
          <p:cNvPr id="5" name="Platshållare för sidfot 4"/>
          <p:cNvSpPr>
            <a:spLocks noGrp="1"/>
          </p:cNvSpPr>
          <p:nvPr>
            <p:ph type="ftr" sz="quarter" idx="11"/>
          </p:nvPr>
        </p:nvSpPr>
        <p:spPr/>
        <p:txBody>
          <a:bodyPr/>
          <a:lstStyle/>
          <a:p>
            <a:r>
              <a:rPr lang="sv-SE"/>
              <a:t>Trafikförvaltningen</a:t>
            </a:r>
          </a:p>
        </p:txBody>
      </p:sp>
      <p:sp>
        <p:nvSpPr>
          <p:cNvPr id="6" name="Platshållare för bildnummer 5"/>
          <p:cNvSpPr>
            <a:spLocks noGrp="1"/>
          </p:cNvSpPr>
          <p:nvPr>
            <p:ph type="sldNum" sz="quarter" idx="12"/>
          </p:nvPr>
        </p:nvSpPr>
        <p:spPr/>
        <p:txBody>
          <a:bodyPr/>
          <a:lstStyle/>
          <a:p>
            <a:fld id="{7EAC591F-9B7B-4B2A-8448-D862FAA8C939}" type="slidenum">
              <a:rPr lang="sv-SE" smtClean="0"/>
              <a:t>‹#›</a:t>
            </a:fld>
            <a:endParaRPr lang="sv-SE"/>
          </a:p>
        </p:txBody>
      </p:sp>
      <p:sp>
        <p:nvSpPr>
          <p:cNvPr id="7" name="FooterRight">
            <a:extLst>
              <a:ext uri="{FF2B5EF4-FFF2-40B4-BE49-F238E27FC236}">
                <a16:creationId xmlns:a16="http://schemas.microsoft.com/office/drawing/2014/main" id="{04C7E895-8B7C-A844-FE4C-76F9C274B36C}"/>
              </a:ext>
            </a:extLst>
          </p:cNvPr>
          <p:cNvSpPr txBox="1"/>
          <p:nvPr userDrawn="1"/>
        </p:nvSpPr>
        <p:spPr>
          <a:xfrm>
            <a:off x="7696200" y="4887268"/>
            <a:ext cx="1270000" cy="230832"/>
          </a:xfrm>
          <a:prstGeom prst="rect">
            <a:avLst/>
          </a:prstGeom>
          <a:noFill/>
        </p:spPr>
        <p:txBody>
          <a:bodyPr vert="horz" rtlCol="0">
            <a:spAutoFit/>
          </a:bodyPr>
          <a:lstStyle/>
          <a:p>
            <a:pPr algn="r" fontAlgn="base"/>
            <a:r>
              <a:rPr lang="sv-SE" sz="900">
                <a:solidFill>
                  <a:srgbClr val="898989"/>
                </a:solidFill>
              </a:rPr>
              <a:t>K1</a:t>
            </a:r>
          </a:p>
        </p:txBody>
      </p:sp>
      <p:sp>
        <p:nvSpPr>
          <p:cNvPr id="8" name="FooterLeft">
            <a:extLst>
              <a:ext uri="{FF2B5EF4-FFF2-40B4-BE49-F238E27FC236}">
                <a16:creationId xmlns:a16="http://schemas.microsoft.com/office/drawing/2014/main" id="{FF68C806-35A2-879C-A6C5-564FA335D955}"/>
              </a:ext>
            </a:extLst>
          </p:cNvPr>
          <p:cNvSpPr txBox="1"/>
          <p:nvPr userDrawn="1"/>
        </p:nvSpPr>
        <p:spPr>
          <a:xfrm>
            <a:off x="177800" y="4887268"/>
            <a:ext cx="1270000" cy="230832"/>
          </a:xfrm>
          <a:prstGeom prst="rect">
            <a:avLst/>
          </a:prstGeom>
          <a:noFill/>
        </p:spPr>
        <p:txBody>
          <a:bodyPr vert="horz" rtlCol="0">
            <a:spAutoFit/>
          </a:bodyPr>
          <a:lstStyle/>
          <a:p>
            <a:pPr fontAlgn="base"/>
            <a:endParaRPr lang="sv-SE" sz="900">
              <a:solidFill>
                <a:srgbClr val="898989"/>
              </a:solidFill>
            </a:endParaRPr>
          </a:p>
        </p:txBody>
      </p:sp>
    </p:spTree>
    <p:extLst>
      <p:ext uri="{BB962C8B-B14F-4D97-AF65-F5344CB8AC3E}">
        <p14:creationId xmlns:p14="http://schemas.microsoft.com/office/powerpoint/2010/main" val="3512657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19951" y="1620000"/>
            <a:ext cx="3780000" cy="2951999"/>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644008" y="1620000"/>
            <a:ext cx="3780000" cy="29520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5C27541E-1AAB-456B-9E54-8D6E8FD18C7C}" type="datetime1">
              <a:rPr lang="sv-SE" smtClean="0"/>
              <a:t>2026-02-12</a:t>
            </a:fld>
            <a:endParaRPr lang="sv-SE"/>
          </a:p>
        </p:txBody>
      </p:sp>
      <p:sp>
        <p:nvSpPr>
          <p:cNvPr id="6" name="Platshållare för sidfot 5"/>
          <p:cNvSpPr>
            <a:spLocks noGrp="1"/>
          </p:cNvSpPr>
          <p:nvPr>
            <p:ph type="ftr" sz="quarter" idx="11"/>
          </p:nvPr>
        </p:nvSpPr>
        <p:spPr/>
        <p:txBody>
          <a:bodyPr/>
          <a:lstStyle/>
          <a:p>
            <a:r>
              <a:rPr lang="sv-SE"/>
              <a:t>Trafikförvaltningen</a:t>
            </a:r>
          </a:p>
        </p:txBody>
      </p:sp>
      <p:sp>
        <p:nvSpPr>
          <p:cNvPr id="7" name="Platshållare för bildnummer 6"/>
          <p:cNvSpPr>
            <a:spLocks noGrp="1"/>
          </p:cNvSpPr>
          <p:nvPr>
            <p:ph type="sldNum" sz="quarter" idx="12"/>
          </p:nvPr>
        </p:nvSpPr>
        <p:spPr/>
        <p:txBody>
          <a:bodyPr/>
          <a:lstStyle/>
          <a:p>
            <a:fld id="{7EAC591F-9B7B-4B2A-8448-D862FAA8C939}" type="slidenum">
              <a:rPr lang="sv-SE" smtClean="0"/>
              <a:t>‹#›</a:t>
            </a:fld>
            <a:endParaRPr lang="sv-SE"/>
          </a:p>
        </p:txBody>
      </p:sp>
      <p:sp>
        <p:nvSpPr>
          <p:cNvPr id="8" name="FooterRight">
            <a:extLst>
              <a:ext uri="{FF2B5EF4-FFF2-40B4-BE49-F238E27FC236}">
                <a16:creationId xmlns:a16="http://schemas.microsoft.com/office/drawing/2014/main" id="{971966C6-C297-EE12-18D2-3F396F52B60E}"/>
              </a:ext>
            </a:extLst>
          </p:cNvPr>
          <p:cNvSpPr txBox="1"/>
          <p:nvPr userDrawn="1"/>
        </p:nvSpPr>
        <p:spPr>
          <a:xfrm>
            <a:off x="7696200" y="4887268"/>
            <a:ext cx="1270000" cy="230832"/>
          </a:xfrm>
          <a:prstGeom prst="rect">
            <a:avLst/>
          </a:prstGeom>
          <a:noFill/>
        </p:spPr>
        <p:txBody>
          <a:bodyPr vert="horz" rtlCol="0">
            <a:spAutoFit/>
          </a:bodyPr>
          <a:lstStyle/>
          <a:p>
            <a:pPr algn="r" fontAlgn="base"/>
            <a:r>
              <a:rPr lang="sv-SE" sz="900">
                <a:solidFill>
                  <a:srgbClr val="898989"/>
                </a:solidFill>
              </a:rPr>
              <a:t>K1</a:t>
            </a:r>
          </a:p>
        </p:txBody>
      </p:sp>
      <p:sp>
        <p:nvSpPr>
          <p:cNvPr id="9" name="FooterLeft">
            <a:extLst>
              <a:ext uri="{FF2B5EF4-FFF2-40B4-BE49-F238E27FC236}">
                <a16:creationId xmlns:a16="http://schemas.microsoft.com/office/drawing/2014/main" id="{95B03974-C09B-4A6D-69A5-05DEF0BA7849}"/>
              </a:ext>
            </a:extLst>
          </p:cNvPr>
          <p:cNvSpPr txBox="1"/>
          <p:nvPr userDrawn="1"/>
        </p:nvSpPr>
        <p:spPr>
          <a:xfrm>
            <a:off x="177800" y="4887268"/>
            <a:ext cx="1270000" cy="230832"/>
          </a:xfrm>
          <a:prstGeom prst="rect">
            <a:avLst/>
          </a:prstGeom>
          <a:noFill/>
        </p:spPr>
        <p:txBody>
          <a:bodyPr vert="horz" rtlCol="0">
            <a:spAutoFit/>
          </a:bodyPr>
          <a:lstStyle/>
          <a:p>
            <a:pPr fontAlgn="base"/>
            <a:endParaRPr lang="sv-SE" sz="900">
              <a:solidFill>
                <a:srgbClr val="898989"/>
              </a:solidFill>
            </a:endParaRPr>
          </a:p>
        </p:txBody>
      </p:sp>
    </p:spTree>
    <p:extLst>
      <p:ext uri="{BB962C8B-B14F-4D97-AF65-F5344CB8AC3E}">
        <p14:creationId xmlns:p14="http://schemas.microsoft.com/office/powerpoint/2010/main" val="3629971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720391" y="1473817"/>
            <a:ext cx="3780000" cy="479822"/>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720391" y="2025000"/>
            <a:ext cx="3780000" cy="2547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4645025" y="1480050"/>
            <a:ext cx="3780000" cy="479822"/>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4645025" y="2025000"/>
            <a:ext cx="3780000" cy="2547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C459F870-E717-48A5-A515-998B79D6B4ED}" type="datetime1">
              <a:rPr lang="sv-SE" smtClean="0"/>
              <a:t>2026-02-12</a:t>
            </a:fld>
            <a:endParaRPr lang="sv-SE"/>
          </a:p>
        </p:txBody>
      </p:sp>
      <p:sp>
        <p:nvSpPr>
          <p:cNvPr id="8" name="Platshållare för sidfot 7"/>
          <p:cNvSpPr>
            <a:spLocks noGrp="1"/>
          </p:cNvSpPr>
          <p:nvPr>
            <p:ph type="ftr" sz="quarter" idx="11"/>
          </p:nvPr>
        </p:nvSpPr>
        <p:spPr/>
        <p:txBody>
          <a:bodyPr/>
          <a:lstStyle/>
          <a:p>
            <a:r>
              <a:rPr lang="sv-SE"/>
              <a:t>Trafikförvaltningen</a:t>
            </a:r>
          </a:p>
        </p:txBody>
      </p:sp>
      <p:sp>
        <p:nvSpPr>
          <p:cNvPr id="9" name="Platshållare för bildnummer 8"/>
          <p:cNvSpPr>
            <a:spLocks noGrp="1"/>
          </p:cNvSpPr>
          <p:nvPr>
            <p:ph type="sldNum" sz="quarter" idx="12"/>
          </p:nvPr>
        </p:nvSpPr>
        <p:spPr/>
        <p:txBody>
          <a:bodyPr/>
          <a:lstStyle/>
          <a:p>
            <a:fld id="{7EAC591F-9B7B-4B2A-8448-D862FAA8C939}" type="slidenum">
              <a:rPr lang="sv-SE" smtClean="0"/>
              <a:t>‹#›</a:t>
            </a:fld>
            <a:endParaRPr lang="sv-SE"/>
          </a:p>
        </p:txBody>
      </p:sp>
      <p:sp>
        <p:nvSpPr>
          <p:cNvPr id="10" name="FooterRight">
            <a:extLst>
              <a:ext uri="{FF2B5EF4-FFF2-40B4-BE49-F238E27FC236}">
                <a16:creationId xmlns:a16="http://schemas.microsoft.com/office/drawing/2014/main" id="{650F7688-879D-4CA0-4D0A-72C6257FF4DC}"/>
              </a:ext>
            </a:extLst>
          </p:cNvPr>
          <p:cNvSpPr txBox="1"/>
          <p:nvPr userDrawn="1"/>
        </p:nvSpPr>
        <p:spPr>
          <a:xfrm>
            <a:off x="7696200" y="4887268"/>
            <a:ext cx="1270000" cy="230832"/>
          </a:xfrm>
          <a:prstGeom prst="rect">
            <a:avLst/>
          </a:prstGeom>
          <a:noFill/>
        </p:spPr>
        <p:txBody>
          <a:bodyPr vert="horz" rtlCol="0">
            <a:spAutoFit/>
          </a:bodyPr>
          <a:lstStyle/>
          <a:p>
            <a:pPr algn="r" fontAlgn="base"/>
            <a:r>
              <a:rPr lang="sv-SE" sz="900">
                <a:solidFill>
                  <a:srgbClr val="898989"/>
                </a:solidFill>
              </a:rPr>
              <a:t>K1</a:t>
            </a:r>
          </a:p>
        </p:txBody>
      </p:sp>
      <p:sp>
        <p:nvSpPr>
          <p:cNvPr id="11" name="FooterLeft">
            <a:extLst>
              <a:ext uri="{FF2B5EF4-FFF2-40B4-BE49-F238E27FC236}">
                <a16:creationId xmlns:a16="http://schemas.microsoft.com/office/drawing/2014/main" id="{E69BAFCE-9A08-A6D1-751B-E8539DC06A36}"/>
              </a:ext>
            </a:extLst>
          </p:cNvPr>
          <p:cNvSpPr txBox="1"/>
          <p:nvPr userDrawn="1"/>
        </p:nvSpPr>
        <p:spPr>
          <a:xfrm>
            <a:off x="177800" y="4887268"/>
            <a:ext cx="1270000" cy="230832"/>
          </a:xfrm>
          <a:prstGeom prst="rect">
            <a:avLst/>
          </a:prstGeom>
          <a:noFill/>
        </p:spPr>
        <p:txBody>
          <a:bodyPr vert="horz" rtlCol="0">
            <a:spAutoFit/>
          </a:bodyPr>
          <a:lstStyle/>
          <a:p>
            <a:pPr fontAlgn="base"/>
            <a:endParaRPr lang="sv-SE" sz="900">
              <a:solidFill>
                <a:srgbClr val="898989"/>
              </a:solidFill>
            </a:endParaRPr>
          </a:p>
        </p:txBody>
      </p:sp>
    </p:spTree>
    <p:extLst>
      <p:ext uri="{BB962C8B-B14F-4D97-AF65-F5344CB8AC3E}">
        <p14:creationId xmlns:p14="http://schemas.microsoft.com/office/powerpoint/2010/main" val="874855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CDE890DC-E6E3-4A5D-9311-A9ACE513ED3B}" type="datetime1">
              <a:rPr lang="sv-SE" smtClean="0"/>
              <a:t>2026-02-12</a:t>
            </a:fld>
            <a:endParaRPr lang="sv-SE"/>
          </a:p>
        </p:txBody>
      </p:sp>
      <p:sp>
        <p:nvSpPr>
          <p:cNvPr id="4" name="Platshållare för sidfot 3"/>
          <p:cNvSpPr>
            <a:spLocks noGrp="1"/>
          </p:cNvSpPr>
          <p:nvPr>
            <p:ph type="ftr" sz="quarter" idx="11"/>
          </p:nvPr>
        </p:nvSpPr>
        <p:spPr/>
        <p:txBody>
          <a:bodyPr/>
          <a:lstStyle/>
          <a:p>
            <a:r>
              <a:rPr lang="sv-SE"/>
              <a:t>Trafikförvaltningen</a:t>
            </a:r>
          </a:p>
        </p:txBody>
      </p:sp>
      <p:sp>
        <p:nvSpPr>
          <p:cNvPr id="5" name="Platshållare för bildnummer 4"/>
          <p:cNvSpPr>
            <a:spLocks noGrp="1"/>
          </p:cNvSpPr>
          <p:nvPr>
            <p:ph type="sldNum" sz="quarter" idx="12"/>
          </p:nvPr>
        </p:nvSpPr>
        <p:spPr/>
        <p:txBody>
          <a:bodyPr/>
          <a:lstStyle/>
          <a:p>
            <a:fld id="{7EAC591F-9B7B-4B2A-8448-D862FAA8C939}" type="slidenum">
              <a:rPr lang="sv-SE" smtClean="0"/>
              <a:t>‹#›</a:t>
            </a:fld>
            <a:endParaRPr lang="sv-SE"/>
          </a:p>
        </p:txBody>
      </p:sp>
      <p:sp>
        <p:nvSpPr>
          <p:cNvPr id="6" name="FooterRight">
            <a:extLst>
              <a:ext uri="{FF2B5EF4-FFF2-40B4-BE49-F238E27FC236}">
                <a16:creationId xmlns:a16="http://schemas.microsoft.com/office/drawing/2014/main" id="{DB3FF67D-4489-46AA-0168-01BB192E8F89}"/>
              </a:ext>
            </a:extLst>
          </p:cNvPr>
          <p:cNvSpPr txBox="1"/>
          <p:nvPr userDrawn="1"/>
        </p:nvSpPr>
        <p:spPr>
          <a:xfrm>
            <a:off x="7696200" y="4887268"/>
            <a:ext cx="1270000" cy="230832"/>
          </a:xfrm>
          <a:prstGeom prst="rect">
            <a:avLst/>
          </a:prstGeom>
          <a:noFill/>
        </p:spPr>
        <p:txBody>
          <a:bodyPr vert="horz" rtlCol="0">
            <a:spAutoFit/>
          </a:bodyPr>
          <a:lstStyle/>
          <a:p>
            <a:pPr algn="r" fontAlgn="base"/>
            <a:r>
              <a:rPr lang="sv-SE" sz="900">
                <a:solidFill>
                  <a:srgbClr val="898989"/>
                </a:solidFill>
              </a:rPr>
              <a:t>K1</a:t>
            </a:r>
          </a:p>
        </p:txBody>
      </p:sp>
      <p:sp>
        <p:nvSpPr>
          <p:cNvPr id="7" name="FooterLeft">
            <a:extLst>
              <a:ext uri="{FF2B5EF4-FFF2-40B4-BE49-F238E27FC236}">
                <a16:creationId xmlns:a16="http://schemas.microsoft.com/office/drawing/2014/main" id="{F13EAE1B-DA54-A671-E970-FC0E7AF84B37}"/>
              </a:ext>
            </a:extLst>
          </p:cNvPr>
          <p:cNvSpPr txBox="1"/>
          <p:nvPr userDrawn="1"/>
        </p:nvSpPr>
        <p:spPr>
          <a:xfrm>
            <a:off x="177800" y="4887268"/>
            <a:ext cx="1270000" cy="230832"/>
          </a:xfrm>
          <a:prstGeom prst="rect">
            <a:avLst/>
          </a:prstGeom>
          <a:noFill/>
        </p:spPr>
        <p:txBody>
          <a:bodyPr vert="horz" rtlCol="0">
            <a:spAutoFit/>
          </a:bodyPr>
          <a:lstStyle/>
          <a:p>
            <a:pPr fontAlgn="base"/>
            <a:endParaRPr lang="sv-SE" sz="900">
              <a:solidFill>
                <a:srgbClr val="898989"/>
              </a:solidFill>
            </a:endParaRPr>
          </a:p>
        </p:txBody>
      </p:sp>
    </p:spTree>
    <p:extLst>
      <p:ext uri="{BB962C8B-B14F-4D97-AF65-F5344CB8AC3E}">
        <p14:creationId xmlns:p14="http://schemas.microsoft.com/office/powerpoint/2010/main" val="60587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E16976C0-D4DF-4268-BD47-6BE69D39CEF8}" type="datetime1">
              <a:rPr lang="sv-SE" smtClean="0"/>
              <a:t>2026-02-12</a:t>
            </a:fld>
            <a:endParaRPr lang="sv-SE"/>
          </a:p>
        </p:txBody>
      </p:sp>
      <p:sp>
        <p:nvSpPr>
          <p:cNvPr id="3" name="Platshållare för sidfot 2"/>
          <p:cNvSpPr>
            <a:spLocks noGrp="1"/>
          </p:cNvSpPr>
          <p:nvPr>
            <p:ph type="ftr" sz="quarter" idx="11"/>
          </p:nvPr>
        </p:nvSpPr>
        <p:spPr/>
        <p:txBody>
          <a:bodyPr/>
          <a:lstStyle/>
          <a:p>
            <a:r>
              <a:rPr lang="sv-SE"/>
              <a:t>Trafikförvaltningen</a:t>
            </a:r>
          </a:p>
        </p:txBody>
      </p:sp>
      <p:sp>
        <p:nvSpPr>
          <p:cNvPr id="4" name="Platshållare för bildnummer 3"/>
          <p:cNvSpPr>
            <a:spLocks noGrp="1"/>
          </p:cNvSpPr>
          <p:nvPr>
            <p:ph type="sldNum" sz="quarter" idx="12"/>
          </p:nvPr>
        </p:nvSpPr>
        <p:spPr/>
        <p:txBody>
          <a:bodyPr/>
          <a:lstStyle/>
          <a:p>
            <a:fld id="{7EAC591F-9B7B-4B2A-8448-D862FAA8C939}" type="slidenum">
              <a:rPr lang="sv-SE" smtClean="0"/>
              <a:t>‹#›</a:t>
            </a:fld>
            <a:endParaRPr lang="sv-SE"/>
          </a:p>
        </p:txBody>
      </p:sp>
      <p:sp>
        <p:nvSpPr>
          <p:cNvPr id="5" name="FooterRight">
            <a:extLst>
              <a:ext uri="{FF2B5EF4-FFF2-40B4-BE49-F238E27FC236}">
                <a16:creationId xmlns:a16="http://schemas.microsoft.com/office/drawing/2014/main" id="{F14EFE40-46D9-4F30-5D3F-F42095F8AA02}"/>
              </a:ext>
            </a:extLst>
          </p:cNvPr>
          <p:cNvSpPr txBox="1"/>
          <p:nvPr userDrawn="1"/>
        </p:nvSpPr>
        <p:spPr>
          <a:xfrm>
            <a:off x="7696200" y="4887268"/>
            <a:ext cx="1270000" cy="230832"/>
          </a:xfrm>
          <a:prstGeom prst="rect">
            <a:avLst/>
          </a:prstGeom>
          <a:noFill/>
        </p:spPr>
        <p:txBody>
          <a:bodyPr vert="horz" rtlCol="0">
            <a:spAutoFit/>
          </a:bodyPr>
          <a:lstStyle/>
          <a:p>
            <a:pPr algn="r" fontAlgn="base"/>
            <a:r>
              <a:rPr lang="sv-SE" sz="900">
                <a:solidFill>
                  <a:srgbClr val="898989"/>
                </a:solidFill>
              </a:rPr>
              <a:t>K1</a:t>
            </a:r>
          </a:p>
        </p:txBody>
      </p:sp>
      <p:sp>
        <p:nvSpPr>
          <p:cNvPr id="6" name="FooterLeft">
            <a:extLst>
              <a:ext uri="{FF2B5EF4-FFF2-40B4-BE49-F238E27FC236}">
                <a16:creationId xmlns:a16="http://schemas.microsoft.com/office/drawing/2014/main" id="{25C139CA-10A1-E5CC-50FF-265B41ECC075}"/>
              </a:ext>
            </a:extLst>
          </p:cNvPr>
          <p:cNvSpPr txBox="1"/>
          <p:nvPr userDrawn="1"/>
        </p:nvSpPr>
        <p:spPr>
          <a:xfrm>
            <a:off x="177800" y="4887268"/>
            <a:ext cx="1270000" cy="230832"/>
          </a:xfrm>
          <a:prstGeom prst="rect">
            <a:avLst/>
          </a:prstGeom>
          <a:noFill/>
        </p:spPr>
        <p:txBody>
          <a:bodyPr vert="horz" rtlCol="0">
            <a:spAutoFit/>
          </a:bodyPr>
          <a:lstStyle/>
          <a:p>
            <a:pPr fontAlgn="base"/>
            <a:endParaRPr lang="sv-SE" sz="900">
              <a:solidFill>
                <a:srgbClr val="898989"/>
              </a:solidFill>
            </a:endParaRPr>
          </a:p>
        </p:txBody>
      </p:sp>
    </p:spTree>
    <p:extLst>
      <p:ext uri="{BB962C8B-B14F-4D97-AF65-F5344CB8AC3E}">
        <p14:creationId xmlns:p14="http://schemas.microsoft.com/office/powerpoint/2010/main" val="3386172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723569" y="836116"/>
            <a:ext cx="2741945" cy="871538"/>
          </a:xfrm>
        </p:spPr>
        <p:txBody>
          <a:bodyPr anchor="b"/>
          <a:lstStyle>
            <a:lvl1pPr algn="l">
              <a:defRPr sz="2000" b="1"/>
            </a:lvl1pPr>
          </a:lstStyle>
          <a:p>
            <a:r>
              <a:rPr lang="sv-SE"/>
              <a:t>Klicka här för att ändra format</a:t>
            </a:r>
            <a:endParaRPr lang="sv-SE" dirty="0"/>
          </a:p>
        </p:txBody>
      </p:sp>
      <p:sp>
        <p:nvSpPr>
          <p:cNvPr id="3" name="Platshållare för innehåll 2"/>
          <p:cNvSpPr>
            <a:spLocks noGrp="1"/>
          </p:cNvSpPr>
          <p:nvPr>
            <p:ph idx="1"/>
          </p:nvPr>
        </p:nvSpPr>
        <p:spPr>
          <a:xfrm>
            <a:off x="3575049" y="843559"/>
            <a:ext cx="4845381" cy="3728441"/>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text 3"/>
          <p:cNvSpPr>
            <a:spLocks noGrp="1"/>
          </p:cNvSpPr>
          <p:nvPr>
            <p:ph type="body" sz="half" idx="2"/>
          </p:nvPr>
        </p:nvSpPr>
        <p:spPr>
          <a:xfrm>
            <a:off x="723569" y="1707655"/>
            <a:ext cx="2741945" cy="28643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E5038E38-8600-4888-9947-7CADDDE7C9B7}" type="datetime1">
              <a:rPr lang="sv-SE" smtClean="0"/>
              <a:t>2026-02-12</a:t>
            </a:fld>
            <a:endParaRPr lang="sv-SE"/>
          </a:p>
        </p:txBody>
      </p:sp>
      <p:sp>
        <p:nvSpPr>
          <p:cNvPr id="6" name="Platshållare för sidfot 5"/>
          <p:cNvSpPr>
            <a:spLocks noGrp="1"/>
          </p:cNvSpPr>
          <p:nvPr>
            <p:ph type="ftr" sz="quarter" idx="11"/>
          </p:nvPr>
        </p:nvSpPr>
        <p:spPr/>
        <p:txBody>
          <a:bodyPr/>
          <a:lstStyle/>
          <a:p>
            <a:r>
              <a:rPr lang="sv-SE"/>
              <a:t>Trafikförvaltningen</a:t>
            </a:r>
          </a:p>
        </p:txBody>
      </p:sp>
      <p:sp>
        <p:nvSpPr>
          <p:cNvPr id="7" name="Platshållare för bildnummer 6"/>
          <p:cNvSpPr>
            <a:spLocks noGrp="1"/>
          </p:cNvSpPr>
          <p:nvPr>
            <p:ph type="sldNum" sz="quarter" idx="12"/>
          </p:nvPr>
        </p:nvSpPr>
        <p:spPr/>
        <p:txBody>
          <a:bodyPr/>
          <a:lstStyle/>
          <a:p>
            <a:fld id="{7EAC591F-9B7B-4B2A-8448-D862FAA8C939}" type="slidenum">
              <a:rPr lang="sv-SE" smtClean="0"/>
              <a:t>‹#›</a:t>
            </a:fld>
            <a:endParaRPr lang="sv-SE"/>
          </a:p>
        </p:txBody>
      </p:sp>
      <p:sp>
        <p:nvSpPr>
          <p:cNvPr id="8" name="FooterRight">
            <a:extLst>
              <a:ext uri="{FF2B5EF4-FFF2-40B4-BE49-F238E27FC236}">
                <a16:creationId xmlns:a16="http://schemas.microsoft.com/office/drawing/2014/main" id="{7A013752-7AB5-C86D-1737-5DBBE6077C9E}"/>
              </a:ext>
            </a:extLst>
          </p:cNvPr>
          <p:cNvSpPr txBox="1"/>
          <p:nvPr userDrawn="1"/>
        </p:nvSpPr>
        <p:spPr>
          <a:xfrm>
            <a:off x="7696200" y="4887268"/>
            <a:ext cx="1270000" cy="230832"/>
          </a:xfrm>
          <a:prstGeom prst="rect">
            <a:avLst/>
          </a:prstGeom>
          <a:noFill/>
        </p:spPr>
        <p:txBody>
          <a:bodyPr vert="horz" rtlCol="0">
            <a:spAutoFit/>
          </a:bodyPr>
          <a:lstStyle/>
          <a:p>
            <a:pPr algn="r" fontAlgn="base"/>
            <a:r>
              <a:rPr lang="sv-SE" sz="900">
                <a:solidFill>
                  <a:srgbClr val="898989"/>
                </a:solidFill>
              </a:rPr>
              <a:t>K1</a:t>
            </a:r>
          </a:p>
        </p:txBody>
      </p:sp>
      <p:sp>
        <p:nvSpPr>
          <p:cNvPr id="9" name="FooterLeft">
            <a:extLst>
              <a:ext uri="{FF2B5EF4-FFF2-40B4-BE49-F238E27FC236}">
                <a16:creationId xmlns:a16="http://schemas.microsoft.com/office/drawing/2014/main" id="{8A247E43-672F-1BD5-03B8-E06381451573}"/>
              </a:ext>
            </a:extLst>
          </p:cNvPr>
          <p:cNvSpPr txBox="1"/>
          <p:nvPr userDrawn="1"/>
        </p:nvSpPr>
        <p:spPr>
          <a:xfrm>
            <a:off x="177800" y="4887268"/>
            <a:ext cx="1270000" cy="230832"/>
          </a:xfrm>
          <a:prstGeom prst="rect">
            <a:avLst/>
          </a:prstGeom>
          <a:noFill/>
        </p:spPr>
        <p:txBody>
          <a:bodyPr vert="horz" rtlCol="0">
            <a:spAutoFit/>
          </a:bodyPr>
          <a:lstStyle/>
          <a:p>
            <a:pPr fontAlgn="base"/>
            <a:endParaRPr lang="sv-SE" sz="900">
              <a:solidFill>
                <a:srgbClr val="898989"/>
              </a:solidFill>
            </a:endParaRPr>
          </a:p>
        </p:txBody>
      </p:sp>
    </p:spTree>
    <p:extLst>
      <p:ext uri="{BB962C8B-B14F-4D97-AF65-F5344CB8AC3E}">
        <p14:creationId xmlns:p14="http://schemas.microsoft.com/office/powerpoint/2010/main" val="449794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ort innehåll">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29D9155C-BDC2-4469-ADA4-0D06CF938FD7}" type="datetime1">
              <a:rPr lang="sv-SE" smtClean="0"/>
              <a:t>2026-02-12</a:t>
            </a:fld>
            <a:endParaRPr lang="sv-SE"/>
          </a:p>
        </p:txBody>
      </p:sp>
      <p:sp>
        <p:nvSpPr>
          <p:cNvPr id="4" name="Platshållare för sidfot 3"/>
          <p:cNvSpPr>
            <a:spLocks noGrp="1"/>
          </p:cNvSpPr>
          <p:nvPr>
            <p:ph type="ftr" sz="quarter" idx="11"/>
          </p:nvPr>
        </p:nvSpPr>
        <p:spPr/>
        <p:txBody>
          <a:bodyPr/>
          <a:lstStyle/>
          <a:p>
            <a:r>
              <a:rPr lang="sv-SE"/>
              <a:t>Trafikförvaltningen</a:t>
            </a:r>
            <a:endParaRPr lang="sv-SE" dirty="0"/>
          </a:p>
        </p:txBody>
      </p:sp>
      <p:sp>
        <p:nvSpPr>
          <p:cNvPr id="5" name="Platshållare för bildnummer 4"/>
          <p:cNvSpPr>
            <a:spLocks noGrp="1"/>
          </p:cNvSpPr>
          <p:nvPr>
            <p:ph type="sldNum" sz="quarter" idx="12"/>
          </p:nvPr>
        </p:nvSpPr>
        <p:spPr/>
        <p:txBody>
          <a:bodyPr/>
          <a:lstStyle/>
          <a:p>
            <a:fld id="{7EAC591F-9B7B-4B2A-8448-D862FAA8C939}" type="slidenum">
              <a:rPr lang="sv-SE" smtClean="0"/>
              <a:pPr/>
              <a:t>‹#›</a:t>
            </a:fld>
            <a:endParaRPr lang="sv-SE" dirty="0"/>
          </a:p>
        </p:txBody>
      </p:sp>
      <p:sp>
        <p:nvSpPr>
          <p:cNvPr id="7" name="Platshållare för innehåll 6"/>
          <p:cNvSpPr>
            <a:spLocks noGrp="1"/>
          </p:cNvSpPr>
          <p:nvPr>
            <p:ph sz="quarter" idx="13"/>
          </p:nvPr>
        </p:nvSpPr>
        <p:spPr>
          <a:xfrm>
            <a:off x="0" y="709038"/>
            <a:ext cx="9144000" cy="4428000"/>
          </a:xfrm>
        </p:spPr>
        <p:txBody>
          <a:bodyPr lIns="432000" tIns="432000" rIns="432000" bIns="43200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dirty="0"/>
          </a:p>
        </p:txBody>
      </p:sp>
      <p:sp>
        <p:nvSpPr>
          <p:cNvPr id="2" name="FooterRight">
            <a:extLst>
              <a:ext uri="{FF2B5EF4-FFF2-40B4-BE49-F238E27FC236}">
                <a16:creationId xmlns:a16="http://schemas.microsoft.com/office/drawing/2014/main" id="{65AE2C81-78E4-CC2B-9B41-AD7D645A6851}"/>
              </a:ext>
            </a:extLst>
          </p:cNvPr>
          <p:cNvSpPr txBox="1"/>
          <p:nvPr userDrawn="1"/>
        </p:nvSpPr>
        <p:spPr>
          <a:xfrm>
            <a:off x="7696200" y="4887268"/>
            <a:ext cx="1270000" cy="230832"/>
          </a:xfrm>
          <a:prstGeom prst="rect">
            <a:avLst/>
          </a:prstGeom>
          <a:noFill/>
        </p:spPr>
        <p:txBody>
          <a:bodyPr vert="horz" rtlCol="0">
            <a:spAutoFit/>
          </a:bodyPr>
          <a:lstStyle/>
          <a:p>
            <a:pPr algn="r" fontAlgn="base"/>
            <a:r>
              <a:rPr lang="sv-SE" sz="900">
                <a:solidFill>
                  <a:srgbClr val="898989"/>
                </a:solidFill>
              </a:rPr>
              <a:t>K1</a:t>
            </a:r>
          </a:p>
        </p:txBody>
      </p:sp>
      <p:sp>
        <p:nvSpPr>
          <p:cNvPr id="6" name="FooterLeft">
            <a:extLst>
              <a:ext uri="{FF2B5EF4-FFF2-40B4-BE49-F238E27FC236}">
                <a16:creationId xmlns:a16="http://schemas.microsoft.com/office/drawing/2014/main" id="{A8D56953-1EC6-C68F-4EE9-48501C26F27E}"/>
              </a:ext>
            </a:extLst>
          </p:cNvPr>
          <p:cNvSpPr txBox="1"/>
          <p:nvPr userDrawn="1"/>
        </p:nvSpPr>
        <p:spPr>
          <a:xfrm>
            <a:off x="177800" y="4887268"/>
            <a:ext cx="1270000" cy="230832"/>
          </a:xfrm>
          <a:prstGeom prst="rect">
            <a:avLst/>
          </a:prstGeom>
          <a:noFill/>
        </p:spPr>
        <p:txBody>
          <a:bodyPr vert="horz" rtlCol="0">
            <a:spAutoFit/>
          </a:bodyPr>
          <a:lstStyle/>
          <a:p>
            <a:pPr fontAlgn="base"/>
            <a:endParaRPr lang="sv-SE" sz="900">
              <a:solidFill>
                <a:srgbClr val="898989"/>
              </a:solidFill>
            </a:endParaRPr>
          </a:p>
        </p:txBody>
      </p:sp>
    </p:spTree>
    <p:extLst>
      <p:ext uri="{BB962C8B-B14F-4D97-AF65-F5344CB8AC3E}">
        <p14:creationId xmlns:p14="http://schemas.microsoft.com/office/powerpoint/2010/main" val="2438133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ktangel 7"/>
          <p:cNvSpPr/>
          <p:nvPr/>
        </p:nvSpPr>
        <p:spPr>
          <a:xfrm>
            <a:off x="0" y="-2823"/>
            <a:ext cx="9144000" cy="729000"/>
          </a:xfrm>
          <a:prstGeom prst="rect">
            <a:avLst/>
          </a:prstGeom>
          <a:solidFill>
            <a:srgbClr val="E9E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p:cNvSpPr>
            <a:spLocks noGrp="1"/>
          </p:cNvSpPr>
          <p:nvPr>
            <p:ph type="title"/>
          </p:nvPr>
        </p:nvSpPr>
        <p:spPr>
          <a:xfrm>
            <a:off x="720000" y="789552"/>
            <a:ext cx="7704000" cy="621000"/>
          </a:xfrm>
          <a:prstGeom prst="rect">
            <a:avLst/>
          </a:prstGeom>
        </p:spPr>
        <p:txBody>
          <a:bodyPr vert="horz" lIns="91440" tIns="45720" rIns="91440" bIns="45720" rtlCol="0" anchor="b">
            <a:normAutofit/>
          </a:bodyPr>
          <a:lstStyle/>
          <a:p>
            <a:r>
              <a:rPr lang="sv-SE" dirty="0"/>
              <a:t>Klicka här för att ändra format</a:t>
            </a:r>
          </a:p>
        </p:txBody>
      </p:sp>
      <p:sp>
        <p:nvSpPr>
          <p:cNvPr id="3" name="Platshållare för text 2"/>
          <p:cNvSpPr>
            <a:spLocks noGrp="1"/>
          </p:cNvSpPr>
          <p:nvPr>
            <p:ph type="body" idx="1"/>
          </p:nvPr>
        </p:nvSpPr>
        <p:spPr>
          <a:xfrm>
            <a:off x="720000" y="1599642"/>
            <a:ext cx="7704000" cy="29700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084168" y="147801"/>
            <a:ext cx="2880000" cy="136922"/>
          </a:xfrm>
          <a:prstGeom prst="rect">
            <a:avLst/>
          </a:prstGeom>
        </p:spPr>
        <p:txBody>
          <a:bodyPr vert="horz" lIns="91440" tIns="45720" rIns="91440" bIns="45720" rtlCol="0" anchor="ctr"/>
          <a:lstStyle>
            <a:lvl1pPr algn="r">
              <a:defRPr sz="900">
                <a:solidFill>
                  <a:schemeClr val="tx1">
                    <a:tint val="75000"/>
                  </a:schemeClr>
                </a:solidFill>
              </a:defRPr>
            </a:lvl1pPr>
          </a:lstStyle>
          <a:p>
            <a:fld id="{C7D10585-7076-4F2C-B865-A0E9E0874D18}" type="datetime1">
              <a:rPr lang="sv-SE" smtClean="0"/>
              <a:t>2026-02-12</a:t>
            </a:fld>
            <a:endParaRPr lang="sv-SE"/>
          </a:p>
        </p:txBody>
      </p:sp>
      <p:sp>
        <p:nvSpPr>
          <p:cNvPr id="5" name="Platshållare för sidfot 4"/>
          <p:cNvSpPr>
            <a:spLocks noGrp="1"/>
          </p:cNvSpPr>
          <p:nvPr>
            <p:ph type="ftr" sz="quarter" idx="3"/>
          </p:nvPr>
        </p:nvSpPr>
        <p:spPr>
          <a:xfrm>
            <a:off x="6080634" y="471424"/>
            <a:ext cx="2880000" cy="136922"/>
          </a:xfrm>
          <a:prstGeom prst="rect">
            <a:avLst/>
          </a:prstGeom>
        </p:spPr>
        <p:txBody>
          <a:bodyPr vert="horz" lIns="91440" tIns="45720" rIns="91440" bIns="45720" rtlCol="0" anchor="ctr"/>
          <a:lstStyle>
            <a:lvl1pPr algn="r">
              <a:defRPr sz="900">
                <a:solidFill>
                  <a:schemeClr val="tx1">
                    <a:tint val="75000"/>
                  </a:schemeClr>
                </a:solidFill>
              </a:defRPr>
            </a:lvl1pPr>
          </a:lstStyle>
          <a:p>
            <a:r>
              <a:rPr lang="sv-SE"/>
              <a:t>Trafikförvaltningen</a:t>
            </a:r>
            <a:endParaRPr lang="sv-SE" dirty="0"/>
          </a:p>
        </p:txBody>
      </p:sp>
      <p:sp>
        <p:nvSpPr>
          <p:cNvPr id="6" name="Platshållare för bildnummer 5"/>
          <p:cNvSpPr>
            <a:spLocks noGrp="1"/>
          </p:cNvSpPr>
          <p:nvPr>
            <p:ph type="sldNum" sz="quarter" idx="4"/>
          </p:nvPr>
        </p:nvSpPr>
        <p:spPr>
          <a:xfrm>
            <a:off x="6085589" y="310266"/>
            <a:ext cx="2880000" cy="136922"/>
          </a:xfrm>
          <a:prstGeom prst="rect">
            <a:avLst/>
          </a:prstGeom>
        </p:spPr>
        <p:txBody>
          <a:bodyPr vert="horz" lIns="91440" tIns="45720" rIns="91440" bIns="45720" rtlCol="0" anchor="ctr"/>
          <a:lstStyle>
            <a:lvl1pPr algn="r">
              <a:defRPr sz="900">
                <a:solidFill>
                  <a:schemeClr val="tx1">
                    <a:tint val="75000"/>
                  </a:schemeClr>
                </a:solidFill>
              </a:defRPr>
            </a:lvl1pPr>
          </a:lstStyle>
          <a:p>
            <a:fld id="{7EAC591F-9B7B-4B2A-8448-D862FAA8C939}" type="slidenum">
              <a:rPr lang="sv-SE" smtClean="0"/>
              <a:pPr/>
              <a:t>‹#›</a:t>
            </a:fld>
            <a:endParaRPr lang="sv-SE" dirty="0"/>
          </a:p>
        </p:txBody>
      </p:sp>
      <p:sp>
        <p:nvSpPr>
          <p:cNvPr id="9" name="Rektangel 8"/>
          <p:cNvSpPr/>
          <p:nvPr/>
        </p:nvSpPr>
        <p:spPr>
          <a:xfrm>
            <a:off x="8999984" y="485879"/>
            <a:ext cx="144016" cy="108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p:cNvSpPr/>
          <p:nvPr/>
        </p:nvSpPr>
        <p:spPr>
          <a:xfrm>
            <a:off x="8999984" y="324721"/>
            <a:ext cx="144016" cy="1080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p:cNvSpPr/>
          <p:nvPr/>
        </p:nvSpPr>
        <p:spPr>
          <a:xfrm>
            <a:off x="8999984" y="158898"/>
            <a:ext cx="144016" cy="108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p:cNvSpPr/>
          <p:nvPr/>
        </p:nvSpPr>
        <p:spPr>
          <a:xfrm>
            <a:off x="8999984" y="-2823"/>
            <a:ext cx="144016" cy="108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Frihandsfigur: Form 12">
            <a:extLst>
              <a:ext uri="{FF2B5EF4-FFF2-40B4-BE49-F238E27FC236}">
                <a16:creationId xmlns:a16="http://schemas.microsoft.com/office/drawing/2014/main" id="{5CB92573-C38C-6CD2-04A2-6B0198D8311A}"/>
              </a:ext>
            </a:extLst>
          </p:cNvPr>
          <p:cNvSpPr/>
          <p:nvPr/>
        </p:nvSpPr>
        <p:spPr>
          <a:xfrm>
            <a:off x="525999" y="173927"/>
            <a:ext cx="183422" cy="314430"/>
          </a:xfrm>
          <a:custGeom>
            <a:avLst/>
            <a:gdLst>
              <a:gd name="connsiteX0" fmla="*/ 183417 w 183422"/>
              <a:gd name="connsiteY0" fmla="*/ 283455 h 314430"/>
              <a:gd name="connsiteX1" fmla="*/ 113919 w 183422"/>
              <a:gd name="connsiteY1" fmla="*/ 283455 h 314430"/>
              <a:gd name="connsiteX2" fmla="*/ 31148 w 183422"/>
              <a:gd name="connsiteY2" fmla="*/ 200684 h 314430"/>
              <a:gd name="connsiteX3" fmla="*/ 31148 w 183422"/>
              <a:gd name="connsiteY3" fmla="*/ 200561 h 314430"/>
              <a:gd name="connsiteX4" fmla="*/ 31148 w 183422"/>
              <a:gd name="connsiteY4" fmla="*/ -6 h 314430"/>
              <a:gd name="connsiteX5" fmla="*/ -6 w 183422"/>
              <a:gd name="connsiteY5" fmla="*/ -6 h 314430"/>
              <a:gd name="connsiteX6" fmla="*/ -6 w 183422"/>
              <a:gd name="connsiteY6" fmla="*/ 200561 h 314430"/>
              <a:gd name="connsiteX7" fmla="*/ 113734 w 183422"/>
              <a:gd name="connsiteY7" fmla="*/ 314425 h 314430"/>
              <a:gd name="connsiteX8" fmla="*/ 113919 w 183422"/>
              <a:gd name="connsiteY8" fmla="*/ 314425 h 314430"/>
              <a:gd name="connsiteX9" fmla="*/ 183417 w 183422"/>
              <a:gd name="connsiteY9" fmla="*/ 314425 h 314430"/>
              <a:gd name="connsiteX10" fmla="*/ 183417 w 183422"/>
              <a:gd name="connsiteY10" fmla="*/ 314425 h 314430"/>
              <a:gd name="connsiteX11" fmla="*/ 183417 w 183422"/>
              <a:gd name="connsiteY11" fmla="*/ 283701 h 31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422" h="314430">
                <a:moveTo>
                  <a:pt x="183417" y="283455"/>
                </a:moveTo>
                <a:lnTo>
                  <a:pt x="113919" y="283455"/>
                </a:lnTo>
                <a:cubicBezTo>
                  <a:pt x="68205" y="283455"/>
                  <a:pt x="31148" y="246397"/>
                  <a:pt x="31148" y="200684"/>
                </a:cubicBezTo>
                <a:cubicBezTo>
                  <a:pt x="31148" y="200643"/>
                  <a:pt x="31148" y="200602"/>
                  <a:pt x="31148" y="200561"/>
                </a:cubicBezTo>
                <a:lnTo>
                  <a:pt x="31148" y="-6"/>
                </a:lnTo>
                <a:lnTo>
                  <a:pt x="-6" y="-6"/>
                </a:lnTo>
                <a:cubicBezTo>
                  <a:pt x="-6" y="66973"/>
                  <a:pt x="-6" y="130203"/>
                  <a:pt x="-6" y="200561"/>
                </a:cubicBezTo>
                <a:cubicBezTo>
                  <a:pt x="-40" y="263412"/>
                  <a:pt x="50883" y="314391"/>
                  <a:pt x="113734" y="314425"/>
                </a:cubicBezTo>
                <a:cubicBezTo>
                  <a:pt x="113796" y="314425"/>
                  <a:pt x="113857" y="314425"/>
                  <a:pt x="113919" y="314425"/>
                </a:cubicBezTo>
                <a:cubicBezTo>
                  <a:pt x="136839" y="314425"/>
                  <a:pt x="163077" y="314425"/>
                  <a:pt x="183417" y="314425"/>
                </a:cubicBezTo>
                <a:lnTo>
                  <a:pt x="183417" y="314425"/>
                </a:lnTo>
                <a:lnTo>
                  <a:pt x="183417" y="283701"/>
                </a:lnTo>
                <a:close/>
              </a:path>
            </a:pathLst>
          </a:custGeom>
          <a:solidFill>
            <a:srgbClr val="0076BA"/>
          </a:solidFill>
          <a:ln w="6144" cap="flat">
            <a:noFill/>
            <a:prstDash val="solid"/>
            <a:miter/>
          </a:ln>
        </p:spPr>
        <p:txBody>
          <a:bodyPr rtlCol="0" anchor="ctr"/>
          <a:lstStyle/>
          <a:p>
            <a:endParaRPr lang="en-GB"/>
          </a:p>
        </p:txBody>
      </p:sp>
      <p:sp>
        <p:nvSpPr>
          <p:cNvPr id="15" name="Frihandsfigur: Form 14">
            <a:extLst>
              <a:ext uri="{FF2B5EF4-FFF2-40B4-BE49-F238E27FC236}">
                <a16:creationId xmlns:a16="http://schemas.microsoft.com/office/drawing/2014/main" id="{0CCDDF92-BD74-8B79-D032-7F0AA61E1670}"/>
              </a:ext>
            </a:extLst>
          </p:cNvPr>
          <p:cNvSpPr/>
          <p:nvPr/>
        </p:nvSpPr>
        <p:spPr>
          <a:xfrm>
            <a:off x="576817" y="173927"/>
            <a:ext cx="132605" cy="263858"/>
          </a:xfrm>
          <a:custGeom>
            <a:avLst/>
            <a:gdLst>
              <a:gd name="connsiteX0" fmla="*/ 132599 w 132605"/>
              <a:gd name="connsiteY0" fmla="*/ 233129 h 263858"/>
              <a:gd name="connsiteX1" fmla="*/ 62794 w 132605"/>
              <a:gd name="connsiteY1" fmla="*/ 233129 h 263858"/>
              <a:gd name="connsiteX2" fmla="*/ 30718 w 132605"/>
              <a:gd name="connsiteY2" fmla="*/ 200807 h 263858"/>
              <a:gd name="connsiteX3" fmla="*/ 30718 w 132605"/>
              <a:gd name="connsiteY3" fmla="*/ -6 h 263858"/>
              <a:gd name="connsiteX4" fmla="*/ -6 w 132605"/>
              <a:gd name="connsiteY4" fmla="*/ -6 h 263858"/>
              <a:gd name="connsiteX5" fmla="*/ -6 w 132605"/>
              <a:gd name="connsiteY5" fmla="*/ 200561 h 263858"/>
              <a:gd name="connsiteX6" fmla="*/ 63040 w 132605"/>
              <a:gd name="connsiteY6" fmla="*/ 263853 h 263858"/>
              <a:gd name="connsiteX7" fmla="*/ 63101 w 132605"/>
              <a:gd name="connsiteY7" fmla="*/ 263853 h 263858"/>
              <a:gd name="connsiteX8" fmla="*/ 132599 w 132605"/>
              <a:gd name="connsiteY8" fmla="*/ 263853 h 263858"/>
              <a:gd name="connsiteX9" fmla="*/ 132599 w 132605"/>
              <a:gd name="connsiteY9" fmla="*/ 233129 h 26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05" h="263858">
                <a:moveTo>
                  <a:pt x="132599" y="233129"/>
                </a:moveTo>
                <a:lnTo>
                  <a:pt x="62794" y="233129"/>
                </a:lnTo>
                <a:cubicBezTo>
                  <a:pt x="45025" y="233027"/>
                  <a:pt x="30683" y="218576"/>
                  <a:pt x="30718" y="200807"/>
                </a:cubicBezTo>
                <a:lnTo>
                  <a:pt x="30718" y="-6"/>
                </a:lnTo>
                <a:lnTo>
                  <a:pt x="-6" y="-6"/>
                </a:lnTo>
                <a:lnTo>
                  <a:pt x="-6" y="200561"/>
                </a:lnTo>
                <a:cubicBezTo>
                  <a:pt x="-74" y="235448"/>
                  <a:pt x="28152" y="263785"/>
                  <a:pt x="63040" y="263853"/>
                </a:cubicBezTo>
                <a:cubicBezTo>
                  <a:pt x="63060" y="263853"/>
                  <a:pt x="63081" y="263853"/>
                  <a:pt x="63101" y="263853"/>
                </a:cubicBezTo>
                <a:lnTo>
                  <a:pt x="132599" y="263853"/>
                </a:lnTo>
                <a:lnTo>
                  <a:pt x="132599" y="233129"/>
                </a:lnTo>
                <a:close/>
              </a:path>
            </a:pathLst>
          </a:custGeom>
          <a:solidFill>
            <a:srgbClr val="0076BA"/>
          </a:solidFill>
          <a:ln w="6144" cap="flat">
            <a:noFill/>
            <a:prstDash val="solid"/>
            <a:miter/>
          </a:ln>
        </p:spPr>
        <p:txBody>
          <a:bodyPr rtlCol="0" anchor="ctr"/>
          <a:lstStyle/>
          <a:p>
            <a:endParaRPr lang="en-GB"/>
          </a:p>
        </p:txBody>
      </p:sp>
      <p:sp>
        <p:nvSpPr>
          <p:cNvPr id="16" name="Frihandsfigur: Form 15">
            <a:extLst>
              <a:ext uri="{FF2B5EF4-FFF2-40B4-BE49-F238E27FC236}">
                <a16:creationId xmlns:a16="http://schemas.microsoft.com/office/drawing/2014/main" id="{71B95203-E6ED-6B4B-BBCD-8F90EF8789FB}"/>
              </a:ext>
            </a:extLst>
          </p:cNvPr>
          <p:cNvSpPr/>
          <p:nvPr/>
        </p:nvSpPr>
        <p:spPr>
          <a:xfrm>
            <a:off x="323528" y="173927"/>
            <a:ext cx="182931" cy="314430"/>
          </a:xfrm>
          <a:custGeom>
            <a:avLst/>
            <a:gdLst>
              <a:gd name="connsiteX0" fmla="*/ -6 w 182931"/>
              <a:gd name="connsiteY0" fmla="*/ 283455 h 314430"/>
              <a:gd name="connsiteX1" fmla="*/ 69492 w 182931"/>
              <a:gd name="connsiteY1" fmla="*/ 283455 h 314430"/>
              <a:gd name="connsiteX2" fmla="*/ 152201 w 182931"/>
              <a:gd name="connsiteY2" fmla="*/ 200745 h 314430"/>
              <a:gd name="connsiteX3" fmla="*/ 152201 w 182931"/>
              <a:gd name="connsiteY3" fmla="*/ 200561 h 314430"/>
              <a:gd name="connsiteX4" fmla="*/ 152201 w 182931"/>
              <a:gd name="connsiteY4" fmla="*/ -6 h 314430"/>
              <a:gd name="connsiteX5" fmla="*/ 182925 w 182931"/>
              <a:gd name="connsiteY5" fmla="*/ -6 h 314430"/>
              <a:gd name="connsiteX6" fmla="*/ 182925 w 182931"/>
              <a:gd name="connsiteY6" fmla="*/ 200561 h 314430"/>
              <a:gd name="connsiteX7" fmla="*/ 69184 w 182931"/>
              <a:gd name="connsiteY7" fmla="*/ 314425 h 314430"/>
              <a:gd name="connsiteX8" fmla="*/ -6 w 182931"/>
              <a:gd name="connsiteY8" fmla="*/ 314425 h 314430"/>
              <a:gd name="connsiteX9" fmla="*/ -6 w 182931"/>
              <a:gd name="connsiteY9" fmla="*/ 314425 h 314430"/>
              <a:gd name="connsiteX10" fmla="*/ -6 w 182931"/>
              <a:gd name="connsiteY10" fmla="*/ 283701 h 31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931" h="314430">
                <a:moveTo>
                  <a:pt x="-6" y="283455"/>
                </a:moveTo>
                <a:lnTo>
                  <a:pt x="69492" y="283455"/>
                </a:lnTo>
                <a:cubicBezTo>
                  <a:pt x="115171" y="283455"/>
                  <a:pt x="152201" y="246425"/>
                  <a:pt x="152201" y="200745"/>
                </a:cubicBezTo>
                <a:cubicBezTo>
                  <a:pt x="152201" y="200684"/>
                  <a:pt x="152201" y="200623"/>
                  <a:pt x="152201" y="200561"/>
                </a:cubicBezTo>
                <a:lnTo>
                  <a:pt x="152201" y="-6"/>
                </a:lnTo>
                <a:lnTo>
                  <a:pt x="182925" y="-6"/>
                </a:lnTo>
                <a:lnTo>
                  <a:pt x="182925" y="200561"/>
                </a:lnTo>
                <a:cubicBezTo>
                  <a:pt x="182959" y="263412"/>
                  <a:pt x="132035" y="314391"/>
                  <a:pt x="69184" y="314425"/>
                </a:cubicBezTo>
                <a:cubicBezTo>
                  <a:pt x="46571" y="314425"/>
                  <a:pt x="20026" y="314425"/>
                  <a:pt x="-6" y="314425"/>
                </a:cubicBezTo>
                <a:lnTo>
                  <a:pt x="-6" y="314425"/>
                </a:lnTo>
                <a:lnTo>
                  <a:pt x="-6" y="283701"/>
                </a:lnTo>
                <a:close/>
              </a:path>
            </a:pathLst>
          </a:custGeom>
          <a:solidFill>
            <a:srgbClr val="0076BA"/>
          </a:solidFill>
          <a:ln w="6144" cap="flat">
            <a:noFill/>
            <a:prstDash val="solid"/>
            <a:miter/>
          </a:ln>
        </p:spPr>
        <p:txBody>
          <a:bodyPr rtlCol="0" anchor="ctr"/>
          <a:lstStyle/>
          <a:p>
            <a:endParaRPr lang="en-GB"/>
          </a:p>
        </p:txBody>
      </p:sp>
      <p:sp>
        <p:nvSpPr>
          <p:cNvPr id="17" name="Frihandsfigur: Form 16">
            <a:extLst>
              <a:ext uri="{FF2B5EF4-FFF2-40B4-BE49-F238E27FC236}">
                <a16:creationId xmlns:a16="http://schemas.microsoft.com/office/drawing/2014/main" id="{379931B8-4AAD-256E-E647-22F1407998CE}"/>
              </a:ext>
            </a:extLst>
          </p:cNvPr>
          <p:cNvSpPr/>
          <p:nvPr/>
        </p:nvSpPr>
        <p:spPr>
          <a:xfrm>
            <a:off x="323528" y="173927"/>
            <a:ext cx="132728" cy="263858"/>
          </a:xfrm>
          <a:custGeom>
            <a:avLst/>
            <a:gdLst>
              <a:gd name="connsiteX0" fmla="*/ -6 w 132728"/>
              <a:gd name="connsiteY0" fmla="*/ 233129 h 263858"/>
              <a:gd name="connsiteX1" fmla="*/ 69492 w 132728"/>
              <a:gd name="connsiteY1" fmla="*/ 233129 h 263858"/>
              <a:gd name="connsiteX2" fmla="*/ 101998 w 132728"/>
              <a:gd name="connsiteY2" fmla="*/ 200992 h 263858"/>
              <a:gd name="connsiteX3" fmla="*/ 101998 w 132728"/>
              <a:gd name="connsiteY3" fmla="*/ 200561 h 263858"/>
              <a:gd name="connsiteX4" fmla="*/ 101998 w 132728"/>
              <a:gd name="connsiteY4" fmla="*/ -6 h 263858"/>
              <a:gd name="connsiteX5" fmla="*/ 132722 w 132728"/>
              <a:gd name="connsiteY5" fmla="*/ -6 h 263858"/>
              <a:gd name="connsiteX6" fmla="*/ 132722 w 132728"/>
              <a:gd name="connsiteY6" fmla="*/ 200561 h 263858"/>
              <a:gd name="connsiteX7" fmla="*/ 69553 w 132728"/>
              <a:gd name="connsiteY7" fmla="*/ 263853 h 263858"/>
              <a:gd name="connsiteX8" fmla="*/ 69492 w 132728"/>
              <a:gd name="connsiteY8" fmla="*/ 263853 h 263858"/>
              <a:gd name="connsiteX9" fmla="*/ -6 w 132728"/>
              <a:gd name="connsiteY9" fmla="*/ 263853 h 263858"/>
              <a:gd name="connsiteX10" fmla="*/ -6 w 132728"/>
              <a:gd name="connsiteY10" fmla="*/ 233129 h 26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728" h="263858">
                <a:moveTo>
                  <a:pt x="-6" y="233129"/>
                </a:moveTo>
                <a:lnTo>
                  <a:pt x="69492" y="233129"/>
                </a:lnTo>
                <a:cubicBezTo>
                  <a:pt x="87342" y="233231"/>
                  <a:pt x="101896" y="218843"/>
                  <a:pt x="101998" y="200992"/>
                </a:cubicBezTo>
                <a:cubicBezTo>
                  <a:pt x="101999" y="200849"/>
                  <a:pt x="101999" y="200705"/>
                  <a:pt x="101998" y="200561"/>
                </a:cubicBezTo>
                <a:lnTo>
                  <a:pt x="101998" y="-6"/>
                </a:lnTo>
                <a:lnTo>
                  <a:pt x="132722" y="-6"/>
                </a:lnTo>
                <a:cubicBezTo>
                  <a:pt x="132722" y="37170"/>
                  <a:pt x="132722" y="161357"/>
                  <a:pt x="132722" y="200561"/>
                </a:cubicBezTo>
                <a:cubicBezTo>
                  <a:pt x="132756" y="235482"/>
                  <a:pt x="104474" y="263819"/>
                  <a:pt x="69553" y="263853"/>
                </a:cubicBezTo>
                <a:cubicBezTo>
                  <a:pt x="69533" y="263853"/>
                  <a:pt x="69512" y="263853"/>
                  <a:pt x="69492" y="263853"/>
                </a:cubicBezTo>
                <a:lnTo>
                  <a:pt x="-6" y="263853"/>
                </a:lnTo>
                <a:lnTo>
                  <a:pt x="-6" y="233129"/>
                </a:lnTo>
                <a:close/>
              </a:path>
            </a:pathLst>
          </a:custGeom>
          <a:solidFill>
            <a:srgbClr val="0076BA"/>
          </a:solidFill>
          <a:ln w="6144" cap="flat">
            <a:noFill/>
            <a:prstDash val="solid"/>
            <a:miter/>
          </a:ln>
        </p:spPr>
        <p:txBody>
          <a:bodyPr rtlCol="0" anchor="ctr"/>
          <a:lstStyle/>
          <a:p>
            <a:endParaRPr lang="en-GB"/>
          </a:p>
        </p:txBody>
      </p:sp>
      <p:sp>
        <p:nvSpPr>
          <p:cNvPr id="18" name="Frihandsfigur: Form 17">
            <a:extLst>
              <a:ext uri="{FF2B5EF4-FFF2-40B4-BE49-F238E27FC236}">
                <a16:creationId xmlns:a16="http://schemas.microsoft.com/office/drawing/2014/main" id="{425B8BB2-AA97-B680-9DB7-FC2362D7F0C9}"/>
              </a:ext>
            </a:extLst>
          </p:cNvPr>
          <p:cNvSpPr/>
          <p:nvPr/>
        </p:nvSpPr>
        <p:spPr>
          <a:xfrm>
            <a:off x="780579" y="364602"/>
            <a:ext cx="99669" cy="123879"/>
          </a:xfrm>
          <a:custGeom>
            <a:avLst/>
            <a:gdLst>
              <a:gd name="connsiteX0" fmla="*/ 68140 w 99669"/>
              <a:gd name="connsiteY0" fmla="*/ 123874 h 123879"/>
              <a:gd name="connsiteX1" fmla="*/ 57816 w 99669"/>
              <a:gd name="connsiteY1" fmla="*/ 94932 h 123879"/>
              <a:gd name="connsiteX2" fmla="*/ 37047 w 99669"/>
              <a:gd name="connsiteY2" fmla="*/ 73793 h 123879"/>
              <a:gd name="connsiteX3" fmla="*/ 29612 w 99669"/>
              <a:gd name="connsiteY3" fmla="*/ 73793 h 123879"/>
              <a:gd name="connsiteX4" fmla="*/ 29612 w 99669"/>
              <a:gd name="connsiteY4" fmla="*/ 123874 h 123879"/>
              <a:gd name="connsiteX5" fmla="*/ -6 w 99669"/>
              <a:gd name="connsiteY5" fmla="*/ 123874 h 123879"/>
              <a:gd name="connsiteX6" fmla="*/ -6 w 99669"/>
              <a:gd name="connsiteY6" fmla="*/ -6 h 123879"/>
              <a:gd name="connsiteX7" fmla="*/ 45957 w 99669"/>
              <a:gd name="connsiteY7" fmla="*/ -6 h 123879"/>
              <a:gd name="connsiteX8" fmla="*/ 93333 w 99669"/>
              <a:gd name="connsiteY8" fmla="*/ 32070 h 123879"/>
              <a:gd name="connsiteX9" fmla="*/ 68754 w 99669"/>
              <a:gd name="connsiteY9" fmla="*/ 62425 h 123879"/>
              <a:gd name="connsiteX10" fmla="*/ 68754 w 99669"/>
              <a:gd name="connsiteY10" fmla="*/ 62794 h 123879"/>
              <a:gd name="connsiteX11" fmla="*/ 84546 w 99669"/>
              <a:gd name="connsiteY11" fmla="*/ 84301 h 123879"/>
              <a:gd name="connsiteX12" fmla="*/ 99663 w 99669"/>
              <a:gd name="connsiteY12" fmla="*/ 123874 h 123879"/>
              <a:gd name="connsiteX13" fmla="*/ 38214 w 99669"/>
              <a:gd name="connsiteY13" fmla="*/ 21808 h 123879"/>
              <a:gd name="connsiteX14" fmla="*/ 29612 w 99669"/>
              <a:gd name="connsiteY14" fmla="*/ 21808 h 123879"/>
              <a:gd name="connsiteX15" fmla="*/ 29612 w 99669"/>
              <a:gd name="connsiteY15" fmla="*/ 51979 h 123879"/>
              <a:gd name="connsiteX16" fmla="*/ 38214 w 99669"/>
              <a:gd name="connsiteY16" fmla="*/ 51979 h 123879"/>
              <a:gd name="connsiteX17" fmla="*/ 63224 w 99669"/>
              <a:gd name="connsiteY17" fmla="*/ 36556 h 123879"/>
              <a:gd name="connsiteX18" fmla="*/ 38214 w 99669"/>
              <a:gd name="connsiteY18" fmla="*/ 21808 h 12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669" h="123879">
                <a:moveTo>
                  <a:pt x="68140" y="123874"/>
                </a:moveTo>
                <a:lnTo>
                  <a:pt x="57816" y="94932"/>
                </a:lnTo>
                <a:cubicBezTo>
                  <a:pt x="51672" y="78586"/>
                  <a:pt x="48599" y="73793"/>
                  <a:pt x="37047" y="73793"/>
                </a:cubicBezTo>
                <a:lnTo>
                  <a:pt x="29612" y="73793"/>
                </a:lnTo>
                <a:lnTo>
                  <a:pt x="29612" y="123874"/>
                </a:lnTo>
                <a:lnTo>
                  <a:pt x="-6" y="123874"/>
                </a:lnTo>
                <a:lnTo>
                  <a:pt x="-6" y="-6"/>
                </a:lnTo>
                <a:lnTo>
                  <a:pt x="45957" y="-6"/>
                </a:lnTo>
                <a:cubicBezTo>
                  <a:pt x="69737" y="-6"/>
                  <a:pt x="93333" y="5463"/>
                  <a:pt x="93333" y="32070"/>
                </a:cubicBezTo>
                <a:cubicBezTo>
                  <a:pt x="94414" y="47083"/>
                  <a:pt x="83664" y="60360"/>
                  <a:pt x="68754" y="62425"/>
                </a:cubicBezTo>
                <a:lnTo>
                  <a:pt x="68754" y="62794"/>
                </a:lnTo>
                <a:cubicBezTo>
                  <a:pt x="77848" y="64760"/>
                  <a:pt x="80306" y="72933"/>
                  <a:pt x="84546" y="84301"/>
                </a:cubicBezTo>
                <a:lnTo>
                  <a:pt x="99663" y="123874"/>
                </a:lnTo>
                <a:close/>
                <a:moveTo>
                  <a:pt x="38214" y="21808"/>
                </a:moveTo>
                <a:lnTo>
                  <a:pt x="29612" y="21808"/>
                </a:lnTo>
                <a:lnTo>
                  <a:pt x="29612" y="51979"/>
                </a:lnTo>
                <a:lnTo>
                  <a:pt x="38214" y="51979"/>
                </a:lnTo>
                <a:cubicBezTo>
                  <a:pt x="49521" y="51979"/>
                  <a:pt x="63224" y="51119"/>
                  <a:pt x="63224" y="36556"/>
                </a:cubicBezTo>
                <a:cubicBezTo>
                  <a:pt x="63162" y="23590"/>
                  <a:pt x="50504" y="21808"/>
                  <a:pt x="38214" y="21808"/>
                </a:cubicBezTo>
                <a:close/>
              </a:path>
            </a:pathLst>
          </a:custGeom>
          <a:solidFill>
            <a:srgbClr val="1A161A"/>
          </a:solidFill>
          <a:ln w="6144" cap="flat">
            <a:noFill/>
            <a:prstDash val="solid"/>
            <a:miter/>
          </a:ln>
        </p:spPr>
        <p:txBody>
          <a:bodyPr rtlCol="0" anchor="ctr"/>
          <a:lstStyle/>
          <a:p>
            <a:endParaRPr lang="en-GB"/>
          </a:p>
        </p:txBody>
      </p:sp>
      <p:sp>
        <p:nvSpPr>
          <p:cNvPr id="19" name="Frihandsfigur: Form 18">
            <a:extLst>
              <a:ext uri="{FF2B5EF4-FFF2-40B4-BE49-F238E27FC236}">
                <a16:creationId xmlns:a16="http://schemas.microsoft.com/office/drawing/2014/main" id="{7AA762D5-9B2E-CEEF-2D65-91E6A009ECF1}"/>
              </a:ext>
            </a:extLst>
          </p:cNvPr>
          <p:cNvSpPr/>
          <p:nvPr/>
        </p:nvSpPr>
        <p:spPr>
          <a:xfrm>
            <a:off x="883321" y="393974"/>
            <a:ext cx="92110" cy="96395"/>
          </a:xfrm>
          <a:custGeom>
            <a:avLst/>
            <a:gdLst>
              <a:gd name="connsiteX0" fmla="*/ 28383 w 92110"/>
              <a:gd name="connsiteY0" fmla="*/ 57018 h 96395"/>
              <a:gd name="connsiteX1" fmla="*/ 55236 w 92110"/>
              <a:gd name="connsiteY1" fmla="*/ 76927 h 96395"/>
              <a:gd name="connsiteX2" fmla="*/ 84301 w 92110"/>
              <a:gd name="connsiteY2" fmla="*/ 68939 h 96395"/>
              <a:gd name="connsiteX3" fmla="*/ 84301 w 92110"/>
              <a:gd name="connsiteY3" fmla="*/ 90200 h 96395"/>
              <a:gd name="connsiteX4" fmla="*/ 51303 w 92110"/>
              <a:gd name="connsiteY4" fmla="*/ 96345 h 96395"/>
              <a:gd name="connsiteX5" fmla="*/ -6 w 92110"/>
              <a:gd name="connsiteY5" fmla="*/ 48292 h 96395"/>
              <a:gd name="connsiteX6" fmla="*/ 46694 w 92110"/>
              <a:gd name="connsiteY6" fmla="*/ -6 h 96395"/>
              <a:gd name="connsiteX7" fmla="*/ 92104 w 92110"/>
              <a:gd name="connsiteY7" fmla="*/ 50935 h 96395"/>
              <a:gd name="connsiteX8" fmla="*/ 92104 w 92110"/>
              <a:gd name="connsiteY8" fmla="*/ 56772 h 96395"/>
              <a:gd name="connsiteX9" fmla="*/ 47370 w 92110"/>
              <a:gd name="connsiteY9" fmla="*/ 19227 h 96395"/>
              <a:gd name="connsiteX10" fmla="*/ 28260 w 92110"/>
              <a:gd name="connsiteY10" fmla="*/ 39444 h 96395"/>
              <a:gd name="connsiteX11" fmla="*/ 65682 w 92110"/>
              <a:gd name="connsiteY11" fmla="*/ 39444 h 96395"/>
              <a:gd name="connsiteX12" fmla="*/ 47370 w 92110"/>
              <a:gd name="connsiteY12" fmla="*/ 19227 h 9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110" h="96395">
                <a:moveTo>
                  <a:pt x="28383" y="57018"/>
                </a:moveTo>
                <a:cubicBezTo>
                  <a:pt x="29796" y="70537"/>
                  <a:pt x="39935" y="76927"/>
                  <a:pt x="55236" y="76927"/>
                </a:cubicBezTo>
                <a:cubicBezTo>
                  <a:pt x="65442" y="76772"/>
                  <a:pt x="75446" y="74023"/>
                  <a:pt x="84301" y="68939"/>
                </a:cubicBezTo>
                <a:lnTo>
                  <a:pt x="84301" y="90200"/>
                </a:lnTo>
                <a:cubicBezTo>
                  <a:pt x="73879" y="94633"/>
                  <a:pt x="62622" y="96730"/>
                  <a:pt x="51303" y="96345"/>
                </a:cubicBezTo>
                <a:cubicBezTo>
                  <a:pt x="20947" y="96345"/>
                  <a:pt x="-6" y="78648"/>
                  <a:pt x="-6" y="48292"/>
                </a:cubicBezTo>
                <a:cubicBezTo>
                  <a:pt x="-6" y="19350"/>
                  <a:pt x="18428" y="-6"/>
                  <a:pt x="46694" y="-6"/>
                </a:cubicBezTo>
                <a:cubicBezTo>
                  <a:pt x="80061" y="-6"/>
                  <a:pt x="92104" y="22914"/>
                  <a:pt x="92104" y="50935"/>
                </a:cubicBezTo>
                <a:lnTo>
                  <a:pt x="92104" y="56772"/>
                </a:lnTo>
                <a:close/>
                <a:moveTo>
                  <a:pt x="47370" y="19227"/>
                </a:moveTo>
                <a:cubicBezTo>
                  <a:pt x="35081" y="19227"/>
                  <a:pt x="28936" y="28076"/>
                  <a:pt x="28260" y="39444"/>
                </a:cubicBezTo>
                <a:lnTo>
                  <a:pt x="65682" y="39444"/>
                </a:lnTo>
                <a:cubicBezTo>
                  <a:pt x="65313" y="28629"/>
                  <a:pt x="60336" y="19227"/>
                  <a:pt x="47370" y="19227"/>
                </a:cubicBezTo>
                <a:close/>
              </a:path>
            </a:pathLst>
          </a:custGeom>
          <a:solidFill>
            <a:srgbClr val="1A161A"/>
          </a:solidFill>
          <a:ln w="6144" cap="flat">
            <a:noFill/>
            <a:prstDash val="solid"/>
            <a:miter/>
          </a:ln>
        </p:spPr>
        <p:txBody>
          <a:bodyPr rtlCol="0" anchor="ctr"/>
          <a:lstStyle/>
          <a:p>
            <a:endParaRPr lang="en-GB"/>
          </a:p>
        </p:txBody>
      </p:sp>
      <p:sp>
        <p:nvSpPr>
          <p:cNvPr id="20" name="Frihandsfigur: Form 19">
            <a:extLst>
              <a:ext uri="{FF2B5EF4-FFF2-40B4-BE49-F238E27FC236}">
                <a16:creationId xmlns:a16="http://schemas.microsoft.com/office/drawing/2014/main" id="{53200F77-446F-043C-052E-ED4A38CC0415}"/>
              </a:ext>
            </a:extLst>
          </p:cNvPr>
          <p:cNvSpPr/>
          <p:nvPr/>
        </p:nvSpPr>
        <p:spPr>
          <a:xfrm>
            <a:off x="986124" y="394094"/>
            <a:ext cx="97154" cy="133776"/>
          </a:xfrm>
          <a:custGeom>
            <a:avLst/>
            <a:gdLst>
              <a:gd name="connsiteX0" fmla="*/ 44544 w 97154"/>
              <a:gd name="connsiteY0" fmla="*/ 133770 h 133776"/>
              <a:gd name="connsiteX1" fmla="*/ 10808 w 97154"/>
              <a:gd name="connsiteY1" fmla="*/ 127625 h 133776"/>
              <a:gd name="connsiteX2" fmla="*/ 12590 w 97154"/>
              <a:gd name="connsiteY2" fmla="*/ 104336 h 133776"/>
              <a:gd name="connsiteX3" fmla="*/ 41901 w 97154"/>
              <a:gd name="connsiteY3" fmla="*/ 112140 h 133776"/>
              <a:gd name="connsiteX4" fmla="*/ 69922 w 97154"/>
              <a:gd name="connsiteY4" fmla="*/ 83935 h 133776"/>
              <a:gd name="connsiteX5" fmla="*/ 69922 w 97154"/>
              <a:gd name="connsiteY5" fmla="*/ 78958 h 133776"/>
              <a:gd name="connsiteX6" fmla="*/ 69553 w 97154"/>
              <a:gd name="connsiteY6" fmla="*/ 78958 h 133776"/>
              <a:gd name="connsiteX7" fmla="*/ 39566 w 97154"/>
              <a:gd name="connsiteY7" fmla="*/ 94258 h 133776"/>
              <a:gd name="connsiteX8" fmla="*/ -6 w 97154"/>
              <a:gd name="connsiteY8" fmla="*/ 47926 h 133776"/>
              <a:gd name="connsiteX9" fmla="*/ 40488 w 97154"/>
              <a:gd name="connsiteY9" fmla="*/ -3 h 133776"/>
              <a:gd name="connsiteX10" fmla="*/ 70659 w 97154"/>
              <a:gd name="connsiteY10" fmla="*/ 17202 h 133776"/>
              <a:gd name="connsiteX11" fmla="*/ 70659 w 97154"/>
              <a:gd name="connsiteY11" fmla="*/ 17202 h 133776"/>
              <a:gd name="connsiteX12" fmla="*/ 70659 w 97154"/>
              <a:gd name="connsiteY12" fmla="*/ 2270 h 133776"/>
              <a:gd name="connsiteX13" fmla="*/ 97143 w 97154"/>
              <a:gd name="connsiteY13" fmla="*/ 2270 h 133776"/>
              <a:gd name="connsiteX14" fmla="*/ 97143 w 97154"/>
              <a:gd name="connsiteY14" fmla="*/ 84242 h 133776"/>
              <a:gd name="connsiteX15" fmla="*/ 44544 w 97154"/>
              <a:gd name="connsiteY15" fmla="*/ 133770 h 133776"/>
              <a:gd name="connsiteX16" fmla="*/ 49152 w 97154"/>
              <a:gd name="connsiteY16" fmla="*/ 22302 h 133776"/>
              <a:gd name="connsiteX17" fmla="*/ 29796 w 97154"/>
              <a:gd name="connsiteY17" fmla="*/ 47681 h 133776"/>
              <a:gd name="connsiteX18" fmla="*/ 48599 w 97154"/>
              <a:gd name="connsiteY18" fmla="*/ 72260 h 133776"/>
              <a:gd name="connsiteX19" fmla="*/ 69369 w 97154"/>
              <a:gd name="connsiteY19" fmla="*/ 46697 h 133776"/>
              <a:gd name="connsiteX20" fmla="*/ 49152 w 97154"/>
              <a:gd name="connsiteY20" fmla="*/ 22302 h 133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154" h="133776">
                <a:moveTo>
                  <a:pt x="44544" y="133770"/>
                </a:moveTo>
                <a:cubicBezTo>
                  <a:pt x="33016" y="133812"/>
                  <a:pt x="21580" y="131729"/>
                  <a:pt x="10808" y="127625"/>
                </a:cubicBezTo>
                <a:lnTo>
                  <a:pt x="12590" y="104336"/>
                </a:lnTo>
                <a:cubicBezTo>
                  <a:pt x="21580" y="109277"/>
                  <a:pt x="31646" y="111956"/>
                  <a:pt x="41901" y="112140"/>
                </a:cubicBezTo>
                <a:cubicBezTo>
                  <a:pt x="62302" y="112140"/>
                  <a:pt x="69922" y="100649"/>
                  <a:pt x="69922" y="83935"/>
                </a:cubicBezTo>
                <a:lnTo>
                  <a:pt x="69922" y="78958"/>
                </a:lnTo>
                <a:lnTo>
                  <a:pt x="69553" y="78958"/>
                </a:lnTo>
                <a:cubicBezTo>
                  <a:pt x="62843" y="88860"/>
                  <a:pt x="51524" y="94634"/>
                  <a:pt x="39566" y="94258"/>
                </a:cubicBezTo>
                <a:cubicBezTo>
                  <a:pt x="13512" y="94258"/>
                  <a:pt x="-6" y="74165"/>
                  <a:pt x="-6" y="47926"/>
                </a:cubicBezTo>
                <a:cubicBezTo>
                  <a:pt x="-6" y="21688"/>
                  <a:pt x="12283" y="-3"/>
                  <a:pt x="40488" y="-3"/>
                </a:cubicBezTo>
                <a:cubicBezTo>
                  <a:pt x="52919" y="-162"/>
                  <a:pt x="64465" y="6421"/>
                  <a:pt x="70659" y="17202"/>
                </a:cubicBezTo>
                <a:lnTo>
                  <a:pt x="70659" y="17202"/>
                </a:lnTo>
                <a:lnTo>
                  <a:pt x="70659" y="2270"/>
                </a:lnTo>
                <a:lnTo>
                  <a:pt x="97143" y="2270"/>
                </a:lnTo>
                <a:lnTo>
                  <a:pt x="97143" y="84242"/>
                </a:lnTo>
                <a:cubicBezTo>
                  <a:pt x="97450" y="116933"/>
                  <a:pt x="82150" y="133770"/>
                  <a:pt x="44544" y="133770"/>
                </a:cubicBezTo>
                <a:close/>
                <a:moveTo>
                  <a:pt x="49152" y="22302"/>
                </a:moveTo>
                <a:cubicBezTo>
                  <a:pt x="35511" y="22302"/>
                  <a:pt x="29796" y="34592"/>
                  <a:pt x="29796" y="47681"/>
                </a:cubicBezTo>
                <a:cubicBezTo>
                  <a:pt x="29796" y="60769"/>
                  <a:pt x="37416" y="72260"/>
                  <a:pt x="48599" y="72260"/>
                </a:cubicBezTo>
                <a:cubicBezTo>
                  <a:pt x="61380" y="72260"/>
                  <a:pt x="69369" y="61261"/>
                  <a:pt x="69369" y="46697"/>
                </a:cubicBezTo>
                <a:cubicBezTo>
                  <a:pt x="69369" y="34408"/>
                  <a:pt x="63347" y="22302"/>
                  <a:pt x="49152" y="22302"/>
                </a:cubicBezTo>
                <a:close/>
              </a:path>
            </a:pathLst>
          </a:custGeom>
          <a:solidFill>
            <a:srgbClr val="1A161A"/>
          </a:solidFill>
          <a:ln w="6144" cap="flat">
            <a:noFill/>
            <a:prstDash val="solid"/>
            <a:miter/>
          </a:ln>
        </p:spPr>
        <p:txBody>
          <a:bodyPr rtlCol="0" anchor="ctr"/>
          <a:lstStyle/>
          <a:p>
            <a:endParaRPr lang="en-GB"/>
          </a:p>
        </p:txBody>
      </p:sp>
      <p:sp>
        <p:nvSpPr>
          <p:cNvPr id="21" name="Frihandsfigur: Form 20">
            <a:extLst>
              <a:ext uri="{FF2B5EF4-FFF2-40B4-BE49-F238E27FC236}">
                <a16:creationId xmlns:a16="http://schemas.microsoft.com/office/drawing/2014/main" id="{EBF6904F-92DA-BD07-AE66-C38B4FE53E8F}"/>
              </a:ext>
            </a:extLst>
          </p:cNvPr>
          <p:cNvSpPr/>
          <p:nvPr/>
        </p:nvSpPr>
        <p:spPr>
          <a:xfrm>
            <a:off x="1105763" y="357474"/>
            <a:ext cx="28757" cy="131007"/>
          </a:xfrm>
          <a:custGeom>
            <a:avLst/>
            <a:gdLst>
              <a:gd name="connsiteX0" fmla="*/ -6 w 28757"/>
              <a:gd name="connsiteY0" fmla="*/ 23283 h 131007"/>
              <a:gd name="connsiteX1" fmla="*/ -6 w 28757"/>
              <a:gd name="connsiteY1" fmla="*/ -6 h 131007"/>
              <a:gd name="connsiteX2" fmla="*/ 28751 w 28757"/>
              <a:gd name="connsiteY2" fmla="*/ -6 h 131007"/>
              <a:gd name="connsiteX3" fmla="*/ 28751 w 28757"/>
              <a:gd name="connsiteY3" fmla="*/ 23283 h 131007"/>
              <a:gd name="connsiteX4" fmla="*/ -6 w 28757"/>
              <a:gd name="connsiteY4" fmla="*/ 131002 h 131007"/>
              <a:gd name="connsiteX5" fmla="*/ -6 w 28757"/>
              <a:gd name="connsiteY5" fmla="*/ 38829 h 131007"/>
              <a:gd name="connsiteX6" fmla="*/ 28751 w 28757"/>
              <a:gd name="connsiteY6" fmla="*/ 38829 h 131007"/>
              <a:gd name="connsiteX7" fmla="*/ 28751 w 28757"/>
              <a:gd name="connsiteY7" fmla="*/ 131002 h 13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57" h="131007">
                <a:moveTo>
                  <a:pt x="-6" y="23283"/>
                </a:moveTo>
                <a:lnTo>
                  <a:pt x="-6" y="-6"/>
                </a:lnTo>
                <a:lnTo>
                  <a:pt x="28751" y="-6"/>
                </a:lnTo>
                <a:lnTo>
                  <a:pt x="28751" y="23283"/>
                </a:lnTo>
                <a:close/>
                <a:moveTo>
                  <a:pt x="-6" y="131002"/>
                </a:moveTo>
                <a:lnTo>
                  <a:pt x="-6" y="38829"/>
                </a:lnTo>
                <a:lnTo>
                  <a:pt x="28751" y="38829"/>
                </a:lnTo>
                <a:lnTo>
                  <a:pt x="28751" y="131002"/>
                </a:lnTo>
                <a:close/>
              </a:path>
            </a:pathLst>
          </a:custGeom>
          <a:solidFill>
            <a:srgbClr val="1A161A"/>
          </a:solidFill>
          <a:ln w="6144" cap="flat">
            <a:noFill/>
            <a:prstDash val="solid"/>
            <a:miter/>
          </a:ln>
        </p:spPr>
        <p:txBody>
          <a:bodyPr rtlCol="0" anchor="ctr"/>
          <a:lstStyle/>
          <a:p>
            <a:endParaRPr lang="en-GB"/>
          </a:p>
        </p:txBody>
      </p:sp>
      <p:sp>
        <p:nvSpPr>
          <p:cNvPr id="22" name="Frihandsfigur: Form 21">
            <a:extLst>
              <a:ext uri="{FF2B5EF4-FFF2-40B4-BE49-F238E27FC236}">
                <a16:creationId xmlns:a16="http://schemas.microsoft.com/office/drawing/2014/main" id="{39EAB46F-A66B-FEEC-9E28-F6E274E008A2}"/>
              </a:ext>
            </a:extLst>
          </p:cNvPr>
          <p:cNvSpPr/>
          <p:nvPr/>
        </p:nvSpPr>
        <p:spPr>
          <a:xfrm>
            <a:off x="1150006" y="394220"/>
            <a:ext cx="102741" cy="96350"/>
          </a:xfrm>
          <a:custGeom>
            <a:avLst/>
            <a:gdLst>
              <a:gd name="connsiteX0" fmla="*/ 51241 w 102741"/>
              <a:gd name="connsiteY0" fmla="*/ 96345 h 96350"/>
              <a:gd name="connsiteX1" fmla="*/ -6 w 102741"/>
              <a:gd name="connsiteY1" fmla="*/ 48477 h 96350"/>
              <a:gd name="connsiteX2" fmla="*/ 51241 w 102741"/>
              <a:gd name="connsiteY2" fmla="*/ -6 h 96350"/>
              <a:gd name="connsiteX3" fmla="*/ 102735 w 102741"/>
              <a:gd name="connsiteY3" fmla="*/ 48477 h 96350"/>
              <a:gd name="connsiteX4" fmla="*/ 51241 w 102741"/>
              <a:gd name="connsiteY4" fmla="*/ 96345 h 96350"/>
              <a:gd name="connsiteX5" fmla="*/ 51241 w 102741"/>
              <a:gd name="connsiteY5" fmla="*/ 20948 h 96350"/>
              <a:gd name="connsiteX6" fmla="*/ 29796 w 102741"/>
              <a:gd name="connsiteY6" fmla="*/ 47371 h 96350"/>
              <a:gd name="connsiteX7" fmla="*/ 51241 w 102741"/>
              <a:gd name="connsiteY7" fmla="*/ 75575 h 96350"/>
              <a:gd name="connsiteX8" fmla="*/ 73117 w 102741"/>
              <a:gd name="connsiteY8" fmla="*/ 47371 h 96350"/>
              <a:gd name="connsiteX9" fmla="*/ 51241 w 102741"/>
              <a:gd name="connsiteY9" fmla="*/ 20948 h 9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741" h="96350">
                <a:moveTo>
                  <a:pt x="51241" y="96345"/>
                </a:moveTo>
                <a:cubicBezTo>
                  <a:pt x="20886" y="96345"/>
                  <a:pt x="-6" y="77173"/>
                  <a:pt x="-6" y="48477"/>
                </a:cubicBezTo>
                <a:cubicBezTo>
                  <a:pt x="-6" y="17752"/>
                  <a:pt x="22176" y="-6"/>
                  <a:pt x="51241" y="-6"/>
                </a:cubicBezTo>
                <a:cubicBezTo>
                  <a:pt x="80306" y="-6"/>
                  <a:pt x="102735" y="17937"/>
                  <a:pt x="102735" y="48477"/>
                </a:cubicBezTo>
                <a:cubicBezTo>
                  <a:pt x="102735" y="77173"/>
                  <a:pt x="81781" y="96345"/>
                  <a:pt x="51241" y="96345"/>
                </a:cubicBezTo>
                <a:close/>
                <a:moveTo>
                  <a:pt x="51241" y="20948"/>
                </a:moveTo>
                <a:cubicBezTo>
                  <a:pt x="36187" y="20948"/>
                  <a:pt x="29796" y="33237"/>
                  <a:pt x="29796" y="47371"/>
                </a:cubicBezTo>
                <a:cubicBezTo>
                  <a:pt x="29796" y="61504"/>
                  <a:pt x="35081" y="75575"/>
                  <a:pt x="51241" y="75575"/>
                </a:cubicBezTo>
                <a:cubicBezTo>
                  <a:pt x="67402" y="75575"/>
                  <a:pt x="73117" y="61749"/>
                  <a:pt x="73117" y="47371"/>
                </a:cubicBezTo>
                <a:cubicBezTo>
                  <a:pt x="73117" y="32992"/>
                  <a:pt x="66358" y="20948"/>
                  <a:pt x="51241" y="20948"/>
                </a:cubicBezTo>
                <a:close/>
              </a:path>
            </a:pathLst>
          </a:custGeom>
          <a:solidFill>
            <a:srgbClr val="1A161A"/>
          </a:solidFill>
          <a:ln w="6144" cap="flat">
            <a:noFill/>
            <a:prstDash val="solid"/>
            <a:miter/>
          </a:ln>
        </p:spPr>
        <p:txBody>
          <a:bodyPr rtlCol="0" anchor="ctr"/>
          <a:lstStyle/>
          <a:p>
            <a:endParaRPr lang="en-GB"/>
          </a:p>
        </p:txBody>
      </p:sp>
      <p:sp>
        <p:nvSpPr>
          <p:cNvPr id="23" name="Frihandsfigur: Form 22">
            <a:extLst>
              <a:ext uri="{FF2B5EF4-FFF2-40B4-BE49-F238E27FC236}">
                <a16:creationId xmlns:a16="http://schemas.microsoft.com/office/drawing/2014/main" id="{7DEEA29E-1DE1-1853-7C42-753D8845854E}"/>
              </a:ext>
            </a:extLst>
          </p:cNvPr>
          <p:cNvSpPr/>
          <p:nvPr/>
        </p:nvSpPr>
        <p:spPr>
          <a:xfrm>
            <a:off x="1268540" y="394021"/>
            <a:ext cx="92663" cy="94644"/>
          </a:xfrm>
          <a:custGeom>
            <a:avLst/>
            <a:gdLst>
              <a:gd name="connsiteX0" fmla="*/ 64084 w 92663"/>
              <a:gd name="connsiteY0" fmla="*/ 94454 h 94644"/>
              <a:gd name="connsiteX1" fmla="*/ 64084 w 92663"/>
              <a:gd name="connsiteY1" fmla="*/ 48122 h 94644"/>
              <a:gd name="connsiteX2" fmla="*/ 49029 w 92663"/>
              <a:gd name="connsiteY2" fmla="*/ 23543 h 94644"/>
              <a:gd name="connsiteX3" fmla="*/ 28751 w 92663"/>
              <a:gd name="connsiteY3" fmla="*/ 53038 h 94644"/>
              <a:gd name="connsiteX4" fmla="*/ 28751 w 92663"/>
              <a:gd name="connsiteY4" fmla="*/ 94393 h 94644"/>
              <a:gd name="connsiteX5" fmla="*/ -6 w 92663"/>
              <a:gd name="connsiteY5" fmla="*/ 94393 h 94644"/>
              <a:gd name="connsiteX6" fmla="*/ -6 w 92663"/>
              <a:gd name="connsiteY6" fmla="*/ 2220 h 94644"/>
              <a:gd name="connsiteX7" fmla="*/ 26478 w 92663"/>
              <a:gd name="connsiteY7" fmla="*/ 2220 h 94644"/>
              <a:gd name="connsiteX8" fmla="*/ 26478 w 92663"/>
              <a:gd name="connsiteY8" fmla="*/ 17459 h 94644"/>
              <a:gd name="connsiteX9" fmla="*/ 26846 w 92663"/>
              <a:gd name="connsiteY9" fmla="*/ 17459 h 94644"/>
              <a:gd name="connsiteX10" fmla="*/ 59107 w 92663"/>
              <a:gd name="connsiteY10" fmla="*/ 69 h 94644"/>
              <a:gd name="connsiteX11" fmla="*/ 92658 w 92663"/>
              <a:gd name="connsiteY11" fmla="*/ 36938 h 94644"/>
              <a:gd name="connsiteX12" fmla="*/ 92658 w 92663"/>
              <a:gd name="connsiteY12" fmla="*/ 94638 h 9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663" h="94644">
                <a:moveTo>
                  <a:pt x="64084" y="94454"/>
                </a:moveTo>
                <a:lnTo>
                  <a:pt x="64084" y="48122"/>
                </a:lnTo>
                <a:cubicBezTo>
                  <a:pt x="64084" y="33190"/>
                  <a:pt x="60336" y="23543"/>
                  <a:pt x="49029" y="23543"/>
                </a:cubicBezTo>
                <a:cubicBezTo>
                  <a:pt x="34282" y="23543"/>
                  <a:pt x="28751" y="36324"/>
                  <a:pt x="28751" y="53038"/>
                </a:cubicBezTo>
                <a:lnTo>
                  <a:pt x="28751" y="94393"/>
                </a:lnTo>
                <a:lnTo>
                  <a:pt x="-6" y="94393"/>
                </a:lnTo>
                <a:lnTo>
                  <a:pt x="-6" y="2220"/>
                </a:lnTo>
                <a:lnTo>
                  <a:pt x="26478" y="2220"/>
                </a:lnTo>
                <a:lnTo>
                  <a:pt x="26478" y="17459"/>
                </a:lnTo>
                <a:lnTo>
                  <a:pt x="26846" y="17459"/>
                </a:lnTo>
                <a:cubicBezTo>
                  <a:pt x="33372" y="5953"/>
                  <a:pt x="45908" y="-804"/>
                  <a:pt x="59107" y="69"/>
                </a:cubicBezTo>
                <a:cubicBezTo>
                  <a:pt x="82887" y="69"/>
                  <a:pt x="92658" y="16906"/>
                  <a:pt x="92658" y="36938"/>
                </a:cubicBezTo>
                <a:lnTo>
                  <a:pt x="92658" y="94638"/>
                </a:lnTo>
                <a:close/>
              </a:path>
            </a:pathLst>
          </a:custGeom>
          <a:solidFill>
            <a:srgbClr val="1A161A"/>
          </a:solidFill>
          <a:ln w="6144" cap="flat">
            <a:noFill/>
            <a:prstDash val="solid"/>
            <a:miter/>
          </a:ln>
        </p:spPr>
        <p:txBody>
          <a:bodyPr rtlCol="0" anchor="ctr"/>
          <a:lstStyle/>
          <a:p>
            <a:endParaRPr lang="en-GB"/>
          </a:p>
        </p:txBody>
      </p:sp>
      <p:sp>
        <p:nvSpPr>
          <p:cNvPr id="24" name="Frihandsfigur: Form 23">
            <a:extLst>
              <a:ext uri="{FF2B5EF4-FFF2-40B4-BE49-F238E27FC236}">
                <a16:creationId xmlns:a16="http://schemas.microsoft.com/office/drawing/2014/main" id="{E771C1A9-E8E9-3F11-0C15-94736BE0B77C}"/>
              </a:ext>
            </a:extLst>
          </p:cNvPr>
          <p:cNvSpPr/>
          <p:nvPr/>
        </p:nvSpPr>
        <p:spPr>
          <a:xfrm>
            <a:off x="1421791" y="362450"/>
            <a:ext cx="87441" cy="128120"/>
          </a:xfrm>
          <a:custGeom>
            <a:avLst/>
            <a:gdLst>
              <a:gd name="connsiteX0" fmla="*/ 36371 w 87441"/>
              <a:gd name="connsiteY0" fmla="*/ 128114 h 128120"/>
              <a:gd name="connsiteX1" fmla="*/ 1407 w 87441"/>
              <a:gd name="connsiteY1" fmla="*/ 123014 h 128120"/>
              <a:gd name="connsiteX2" fmla="*/ 4049 w 87441"/>
              <a:gd name="connsiteY2" fmla="*/ 97636 h 128120"/>
              <a:gd name="connsiteX3" fmla="*/ 35633 w 87441"/>
              <a:gd name="connsiteY3" fmla="*/ 105624 h 128120"/>
              <a:gd name="connsiteX4" fmla="*/ 56772 w 87441"/>
              <a:gd name="connsiteY4" fmla="*/ 91921 h 128120"/>
              <a:gd name="connsiteX5" fmla="*/ -6 w 87441"/>
              <a:gd name="connsiteY5" fmla="*/ 37969 h 128120"/>
              <a:gd name="connsiteX6" fmla="*/ 49644 w 87441"/>
              <a:gd name="connsiteY6" fmla="*/ -6 h 128120"/>
              <a:gd name="connsiteX7" fmla="*/ 80368 w 87441"/>
              <a:gd name="connsiteY7" fmla="*/ 4603 h 128120"/>
              <a:gd name="connsiteX8" fmla="*/ 78217 w 87441"/>
              <a:gd name="connsiteY8" fmla="*/ 28015 h 128120"/>
              <a:gd name="connsiteX9" fmla="*/ 51610 w 87441"/>
              <a:gd name="connsiteY9" fmla="*/ 22546 h 128120"/>
              <a:gd name="connsiteX10" fmla="*/ 30472 w 87441"/>
              <a:gd name="connsiteY10" fmla="*/ 36372 h 128120"/>
              <a:gd name="connsiteX11" fmla="*/ 87434 w 87441"/>
              <a:gd name="connsiteY11" fmla="*/ 88726 h 128120"/>
              <a:gd name="connsiteX12" fmla="*/ 36371 w 87441"/>
              <a:gd name="connsiteY12" fmla="*/ 128114 h 12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441" h="128120">
                <a:moveTo>
                  <a:pt x="36371" y="128114"/>
                </a:moveTo>
                <a:cubicBezTo>
                  <a:pt x="24530" y="128135"/>
                  <a:pt x="12750" y="126417"/>
                  <a:pt x="1407" y="123014"/>
                </a:cubicBezTo>
                <a:lnTo>
                  <a:pt x="4049" y="97636"/>
                </a:lnTo>
                <a:cubicBezTo>
                  <a:pt x="13764" y="102848"/>
                  <a:pt x="24610" y="105592"/>
                  <a:pt x="35633" y="105624"/>
                </a:cubicBezTo>
                <a:cubicBezTo>
                  <a:pt x="45772" y="105624"/>
                  <a:pt x="56772" y="102429"/>
                  <a:pt x="56772" y="91921"/>
                </a:cubicBezTo>
                <a:cubicBezTo>
                  <a:pt x="56772" y="68694"/>
                  <a:pt x="-6" y="81475"/>
                  <a:pt x="-6" y="37969"/>
                </a:cubicBezTo>
                <a:cubicBezTo>
                  <a:pt x="-6" y="9027"/>
                  <a:pt x="26048" y="-6"/>
                  <a:pt x="49644" y="-6"/>
                </a:cubicBezTo>
                <a:cubicBezTo>
                  <a:pt x="60059" y="-39"/>
                  <a:pt x="70419" y="1515"/>
                  <a:pt x="80368" y="4603"/>
                </a:cubicBezTo>
                <a:lnTo>
                  <a:pt x="78217" y="28015"/>
                </a:lnTo>
                <a:cubicBezTo>
                  <a:pt x="69823" y="24358"/>
                  <a:pt x="60766" y="22495"/>
                  <a:pt x="51610" y="22546"/>
                </a:cubicBezTo>
                <a:cubicBezTo>
                  <a:pt x="43253" y="22546"/>
                  <a:pt x="30472" y="24512"/>
                  <a:pt x="30472" y="36372"/>
                </a:cubicBezTo>
                <a:cubicBezTo>
                  <a:pt x="30472" y="56957"/>
                  <a:pt x="87434" y="45282"/>
                  <a:pt x="87434" y="88726"/>
                </a:cubicBezTo>
                <a:cubicBezTo>
                  <a:pt x="87619" y="118897"/>
                  <a:pt x="62794" y="128114"/>
                  <a:pt x="36371" y="128114"/>
                </a:cubicBezTo>
                <a:close/>
              </a:path>
            </a:pathLst>
          </a:custGeom>
          <a:solidFill>
            <a:srgbClr val="1A161A"/>
          </a:solidFill>
          <a:ln w="6144" cap="flat">
            <a:noFill/>
            <a:prstDash val="solid"/>
            <a:miter/>
          </a:ln>
        </p:spPr>
        <p:txBody>
          <a:bodyPr rtlCol="0" anchor="ctr"/>
          <a:lstStyle/>
          <a:p>
            <a:endParaRPr lang="en-GB"/>
          </a:p>
        </p:txBody>
      </p:sp>
      <p:sp>
        <p:nvSpPr>
          <p:cNvPr id="25" name="Frihandsfigur: Form 24">
            <a:extLst>
              <a:ext uri="{FF2B5EF4-FFF2-40B4-BE49-F238E27FC236}">
                <a16:creationId xmlns:a16="http://schemas.microsoft.com/office/drawing/2014/main" id="{AE0D8408-A9AA-FF91-51B5-A5FA49FA063D}"/>
              </a:ext>
            </a:extLst>
          </p:cNvPr>
          <p:cNvSpPr/>
          <p:nvPr/>
        </p:nvSpPr>
        <p:spPr>
          <a:xfrm>
            <a:off x="1513964" y="367797"/>
            <a:ext cx="70296" cy="122773"/>
          </a:xfrm>
          <a:custGeom>
            <a:avLst/>
            <a:gdLst>
              <a:gd name="connsiteX0" fmla="*/ 50750 w 70296"/>
              <a:gd name="connsiteY0" fmla="*/ 122768 h 122773"/>
              <a:gd name="connsiteX1" fmla="*/ 17875 w 70296"/>
              <a:gd name="connsiteY1" fmla="*/ 90139 h 122773"/>
              <a:gd name="connsiteX2" fmla="*/ 17875 w 70296"/>
              <a:gd name="connsiteY2" fmla="*/ 48968 h 122773"/>
              <a:gd name="connsiteX3" fmla="*/ -6 w 70296"/>
              <a:gd name="connsiteY3" fmla="*/ 48968 h 122773"/>
              <a:gd name="connsiteX4" fmla="*/ -6 w 70296"/>
              <a:gd name="connsiteY4" fmla="*/ 28567 h 122773"/>
              <a:gd name="connsiteX5" fmla="*/ 18428 w 70296"/>
              <a:gd name="connsiteY5" fmla="*/ 28567 h 122773"/>
              <a:gd name="connsiteX6" fmla="*/ 18428 w 70296"/>
              <a:gd name="connsiteY6" fmla="*/ 8842 h 122773"/>
              <a:gd name="connsiteX7" fmla="*/ 46817 w 70296"/>
              <a:gd name="connsiteY7" fmla="*/ -6 h 122773"/>
              <a:gd name="connsiteX8" fmla="*/ 46817 w 70296"/>
              <a:gd name="connsiteY8" fmla="*/ 28567 h 122773"/>
              <a:gd name="connsiteX9" fmla="*/ 68693 w 70296"/>
              <a:gd name="connsiteY9" fmla="*/ 28567 h 122773"/>
              <a:gd name="connsiteX10" fmla="*/ 68693 w 70296"/>
              <a:gd name="connsiteY10" fmla="*/ 48968 h 122773"/>
              <a:gd name="connsiteX11" fmla="*/ 46817 w 70296"/>
              <a:gd name="connsiteY11" fmla="*/ 48968 h 122773"/>
              <a:gd name="connsiteX12" fmla="*/ 46817 w 70296"/>
              <a:gd name="connsiteY12" fmla="*/ 86390 h 122773"/>
              <a:gd name="connsiteX13" fmla="*/ 59107 w 70296"/>
              <a:gd name="connsiteY13" fmla="*/ 102551 h 122773"/>
              <a:gd name="connsiteX14" fmla="*/ 69184 w 70296"/>
              <a:gd name="connsiteY14" fmla="*/ 100953 h 122773"/>
              <a:gd name="connsiteX15" fmla="*/ 70290 w 70296"/>
              <a:gd name="connsiteY15" fmla="*/ 120863 h 122773"/>
              <a:gd name="connsiteX16" fmla="*/ 50750 w 70296"/>
              <a:gd name="connsiteY16" fmla="*/ 122768 h 122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296" h="122773">
                <a:moveTo>
                  <a:pt x="50750" y="122768"/>
                </a:moveTo>
                <a:cubicBezTo>
                  <a:pt x="26171" y="122768"/>
                  <a:pt x="17875" y="110478"/>
                  <a:pt x="17875" y="90139"/>
                </a:cubicBezTo>
                <a:lnTo>
                  <a:pt x="17875" y="48968"/>
                </a:lnTo>
                <a:lnTo>
                  <a:pt x="-6" y="48968"/>
                </a:lnTo>
                <a:lnTo>
                  <a:pt x="-6" y="28567"/>
                </a:lnTo>
                <a:lnTo>
                  <a:pt x="18428" y="28567"/>
                </a:lnTo>
                <a:lnTo>
                  <a:pt x="18428" y="8842"/>
                </a:lnTo>
                <a:lnTo>
                  <a:pt x="46817" y="-6"/>
                </a:lnTo>
                <a:lnTo>
                  <a:pt x="46817" y="28567"/>
                </a:lnTo>
                <a:lnTo>
                  <a:pt x="68693" y="28567"/>
                </a:lnTo>
                <a:lnTo>
                  <a:pt x="68693" y="48968"/>
                </a:lnTo>
                <a:lnTo>
                  <a:pt x="46817" y="48968"/>
                </a:lnTo>
                <a:lnTo>
                  <a:pt x="46817" y="86390"/>
                </a:lnTo>
                <a:cubicBezTo>
                  <a:pt x="46817" y="96160"/>
                  <a:pt x="49152" y="102551"/>
                  <a:pt x="59107" y="102551"/>
                </a:cubicBezTo>
                <a:cubicBezTo>
                  <a:pt x="62529" y="102524"/>
                  <a:pt x="65921" y="101986"/>
                  <a:pt x="69184" y="100953"/>
                </a:cubicBezTo>
                <a:lnTo>
                  <a:pt x="70290" y="120863"/>
                </a:lnTo>
                <a:cubicBezTo>
                  <a:pt x="63857" y="122133"/>
                  <a:pt x="57312" y="122772"/>
                  <a:pt x="50750" y="122768"/>
                </a:cubicBezTo>
                <a:close/>
              </a:path>
            </a:pathLst>
          </a:custGeom>
          <a:solidFill>
            <a:srgbClr val="1A161A"/>
          </a:solidFill>
          <a:ln w="6144" cap="flat">
            <a:noFill/>
            <a:prstDash val="solid"/>
            <a:miter/>
          </a:ln>
        </p:spPr>
        <p:txBody>
          <a:bodyPr rtlCol="0" anchor="ctr"/>
          <a:lstStyle/>
          <a:p>
            <a:endParaRPr lang="en-GB"/>
          </a:p>
        </p:txBody>
      </p:sp>
      <p:sp>
        <p:nvSpPr>
          <p:cNvPr id="26" name="Frihandsfigur: Form 25">
            <a:extLst>
              <a:ext uri="{FF2B5EF4-FFF2-40B4-BE49-F238E27FC236}">
                <a16:creationId xmlns:a16="http://schemas.microsoft.com/office/drawing/2014/main" id="{42C270E4-D384-2018-E497-F02AB40EC97C}"/>
              </a:ext>
            </a:extLst>
          </p:cNvPr>
          <p:cNvSpPr/>
          <p:nvPr/>
        </p:nvSpPr>
        <p:spPr>
          <a:xfrm>
            <a:off x="1590282" y="394220"/>
            <a:ext cx="102741" cy="96350"/>
          </a:xfrm>
          <a:custGeom>
            <a:avLst/>
            <a:gdLst>
              <a:gd name="connsiteX0" fmla="*/ 51303 w 102741"/>
              <a:gd name="connsiteY0" fmla="*/ 96345 h 96350"/>
              <a:gd name="connsiteX1" fmla="*/ -6 w 102741"/>
              <a:gd name="connsiteY1" fmla="*/ 48477 h 96350"/>
              <a:gd name="connsiteX2" fmla="*/ 51303 w 102741"/>
              <a:gd name="connsiteY2" fmla="*/ -6 h 96350"/>
              <a:gd name="connsiteX3" fmla="*/ 102735 w 102741"/>
              <a:gd name="connsiteY3" fmla="*/ 48477 h 96350"/>
              <a:gd name="connsiteX4" fmla="*/ 51303 w 102741"/>
              <a:gd name="connsiteY4" fmla="*/ 96345 h 96350"/>
              <a:gd name="connsiteX5" fmla="*/ 51303 w 102741"/>
              <a:gd name="connsiteY5" fmla="*/ 20948 h 96350"/>
              <a:gd name="connsiteX6" fmla="*/ 29796 w 102741"/>
              <a:gd name="connsiteY6" fmla="*/ 47371 h 96350"/>
              <a:gd name="connsiteX7" fmla="*/ 51303 w 102741"/>
              <a:gd name="connsiteY7" fmla="*/ 75575 h 96350"/>
              <a:gd name="connsiteX8" fmla="*/ 73117 w 102741"/>
              <a:gd name="connsiteY8" fmla="*/ 47371 h 96350"/>
              <a:gd name="connsiteX9" fmla="*/ 51303 w 102741"/>
              <a:gd name="connsiteY9" fmla="*/ 20948 h 9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741" h="96350">
                <a:moveTo>
                  <a:pt x="51303" y="96345"/>
                </a:moveTo>
                <a:cubicBezTo>
                  <a:pt x="20947" y="96345"/>
                  <a:pt x="-6" y="77173"/>
                  <a:pt x="-6" y="48477"/>
                </a:cubicBezTo>
                <a:cubicBezTo>
                  <a:pt x="-6" y="17752"/>
                  <a:pt x="22176" y="-6"/>
                  <a:pt x="51303" y="-6"/>
                </a:cubicBezTo>
                <a:cubicBezTo>
                  <a:pt x="80429" y="-6"/>
                  <a:pt x="102735" y="17937"/>
                  <a:pt x="102735" y="48477"/>
                </a:cubicBezTo>
                <a:cubicBezTo>
                  <a:pt x="102735" y="77173"/>
                  <a:pt x="81781" y="96345"/>
                  <a:pt x="51303" y="96345"/>
                </a:cubicBezTo>
                <a:close/>
                <a:moveTo>
                  <a:pt x="51303" y="20948"/>
                </a:moveTo>
                <a:cubicBezTo>
                  <a:pt x="36187" y="20948"/>
                  <a:pt x="29796" y="33237"/>
                  <a:pt x="29796" y="47371"/>
                </a:cubicBezTo>
                <a:cubicBezTo>
                  <a:pt x="29796" y="61504"/>
                  <a:pt x="35142" y="75575"/>
                  <a:pt x="51303" y="75575"/>
                </a:cubicBezTo>
                <a:cubicBezTo>
                  <a:pt x="67464" y="75575"/>
                  <a:pt x="73117" y="61749"/>
                  <a:pt x="73117" y="47371"/>
                </a:cubicBezTo>
                <a:cubicBezTo>
                  <a:pt x="73117" y="32992"/>
                  <a:pt x="66358" y="20948"/>
                  <a:pt x="51303" y="20948"/>
                </a:cubicBezTo>
                <a:close/>
              </a:path>
            </a:pathLst>
          </a:custGeom>
          <a:solidFill>
            <a:srgbClr val="1A161A"/>
          </a:solidFill>
          <a:ln w="6144" cap="flat">
            <a:noFill/>
            <a:prstDash val="solid"/>
            <a:miter/>
          </a:ln>
        </p:spPr>
        <p:txBody>
          <a:bodyPr rtlCol="0" anchor="ctr"/>
          <a:lstStyle/>
          <a:p>
            <a:endParaRPr lang="en-GB"/>
          </a:p>
        </p:txBody>
      </p:sp>
      <p:sp>
        <p:nvSpPr>
          <p:cNvPr id="27" name="Frihandsfigur: Form 26">
            <a:extLst>
              <a:ext uri="{FF2B5EF4-FFF2-40B4-BE49-F238E27FC236}">
                <a16:creationId xmlns:a16="http://schemas.microsoft.com/office/drawing/2014/main" id="{DA88B4A0-8B2A-F0F6-1A0F-A06FBD60C84F}"/>
              </a:ext>
            </a:extLst>
          </p:cNvPr>
          <p:cNvSpPr/>
          <p:nvPr/>
        </p:nvSpPr>
        <p:spPr>
          <a:xfrm>
            <a:off x="1703900" y="394208"/>
            <a:ext cx="75274" cy="96366"/>
          </a:xfrm>
          <a:custGeom>
            <a:avLst/>
            <a:gdLst>
              <a:gd name="connsiteX0" fmla="*/ 50197 w 75274"/>
              <a:gd name="connsiteY0" fmla="*/ 96357 h 96366"/>
              <a:gd name="connsiteX1" fmla="*/ -6 w 75274"/>
              <a:gd name="connsiteY1" fmla="*/ 48120 h 96366"/>
              <a:gd name="connsiteX2" fmla="*/ 49890 w 75274"/>
              <a:gd name="connsiteY2" fmla="*/ 6 h 96366"/>
              <a:gd name="connsiteX3" fmla="*/ 74469 w 75274"/>
              <a:gd name="connsiteY3" fmla="*/ 4430 h 96366"/>
              <a:gd name="connsiteX4" fmla="*/ 72318 w 75274"/>
              <a:gd name="connsiteY4" fmla="*/ 25937 h 96366"/>
              <a:gd name="connsiteX5" fmla="*/ 54252 w 75274"/>
              <a:gd name="connsiteY5" fmla="*/ 21513 h 96366"/>
              <a:gd name="connsiteX6" fmla="*/ 29673 w 75274"/>
              <a:gd name="connsiteY6" fmla="*/ 48489 h 96366"/>
              <a:gd name="connsiteX7" fmla="*/ 52962 w 75274"/>
              <a:gd name="connsiteY7" fmla="*/ 74874 h 96366"/>
              <a:gd name="connsiteX8" fmla="*/ 55236 w 75274"/>
              <a:gd name="connsiteY8" fmla="*/ 74911 h 96366"/>
              <a:gd name="connsiteX9" fmla="*/ 74407 w 75274"/>
              <a:gd name="connsiteY9" fmla="*/ 70671 h 96366"/>
              <a:gd name="connsiteX10" fmla="*/ 75268 w 75274"/>
              <a:gd name="connsiteY10" fmla="*/ 92670 h 96366"/>
              <a:gd name="connsiteX11" fmla="*/ 50197 w 75274"/>
              <a:gd name="connsiteY11" fmla="*/ 96357 h 9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274" h="96366">
                <a:moveTo>
                  <a:pt x="50197" y="96357"/>
                </a:moveTo>
                <a:cubicBezTo>
                  <a:pt x="19841" y="96357"/>
                  <a:pt x="-6" y="77554"/>
                  <a:pt x="-6" y="48120"/>
                </a:cubicBezTo>
                <a:cubicBezTo>
                  <a:pt x="-6" y="18686"/>
                  <a:pt x="20026" y="6"/>
                  <a:pt x="49890" y="6"/>
                </a:cubicBezTo>
                <a:cubicBezTo>
                  <a:pt x="58296" y="-157"/>
                  <a:pt x="66646" y="1347"/>
                  <a:pt x="74469" y="4430"/>
                </a:cubicBezTo>
                <a:lnTo>
                  <a:pt x="72318" y="25937"/>
                </a:lnTo>
                <a:cubicBezTo>
                  <a:pt x="66800" y="22878"/>
                  <a:pt x="60563" y="21351"/>
                  <a:pt x="54252" y="21513"/>
                </a:cubicBezTo>
                <a:cubicBezTo>
                  <a:pt x="40058" y="21513"/>
                  <a:pt x="29673" y="31959"/>
                  <a:pt x="29673" y="48489"/>
                </a:cubicBezTo>
                <a:cubicBezTo>
                  <a:pt x="28819" y="62206"/>
                  <a:pt x="39247" y="74020"/>
                  <a:pt x="52962" y="74874"/>
                </a:cubicBezTo>
                <a:cubicBezTo>
                  <a:pt x="53718" y="74921"/>
                  <a:pt x="54480" y="74933"/>
                  <a:pt x="55236" y="74911"/>
                </a:cubicBezTo>
                <a:cubicBezTo>
                  <a:pt x="61860" y="74940"/>
                  <a:pt x="68410" y="73491"/>
                  <a:pt x="74407" y="70671"/>
                </a:cubicBezTo>
                <a:lnTo>
                  <a:pt x="75268" y="92670"/>
                </a:lnTo>
                <a:cubicBezTo>
                  <a:pt x="67150" y="95189"/>
                  <a:pt x="58695" y="96433"/>
                  <a:pt x="50197" y="96357"/>
                </a:cubicBezTo>
                <a:close/>
              </a:path>
            </a:pathLst>
          </a:custGeom>
          <a:solidFill>
            <a:srgbClr val="1A161A"/>
          </a:solidFill>
          <a:ln w="6144" cap="flat">
            <a:noFill/>
            <a:prstDash val="solid"/>
            <a:miter/>
          </a:ln>
        </p:spPr>
        <p:txBody>
          <a:bodyPr rtlCol="0" anchor="ctr"/>
          <a:lstStyle/>
          <a:p>
            <a:endParaRPr lang="en-GB"/>
          </a:p>
        </p:txBody>
      </p:sp>
      <p:sp>
        <p:nvSpPr>
          <p:cNvPr id="28" name="Frihandsfigur: Form 27">
            <a:extLst>
              <a:ext uri="{FF2B5EF4-FFF2-40B4-BE49-F238E27FC236}">
                <a16:creationId xmlns:a16="http://schemas.microsoft.com/office/drawing/2014/main" id="{4303E2C7-89EF-A0D3-CEB1-D9E6B18708EC}"/>
              </a:ext>
            </a:extLst>
          </p:cNvPr>
          <p:cNvSpPr/>
          <p:nvPr/>
        </p:nvSpPr>
        <p:spPr>
          <a:xfrm>
            <a:off x="1793000" y="355384"/>
            <a:ext cx="92233" cy="133096"/>
          </a:xfrm>
          <a:custGeom>
            <a:avLst/>
            <a:gdLst>
              <a:gd name="connsiteX0" fmla="*/ 56649 w 92233"/>
              <a:gd name="connsiteY0" fmla="*/ 133091 h 133096"/>
              <a:gd name="connsiteX1" fmla="*/ 29120 w 92233"/>
              <a:gd name="connsiteY1" fmla="*/ 87804 h 133096"/>
              <a:gd name="connsiteX2" fmla="*/ 28751 w 92233"/>
              <a:gd name="connsiteY2" fmla="*/ 87804 h 133096"/>
              <a:gd name="connsiteX3" fmla="*/ 28751 w 92233"/>
              <a:gd name="connsiteY3" fmla="*/ 133091 h 133096"/>
              <a:gd name="connsiteX4" fmla="*/ -6 w 92233"/>
              <a:gd name="connsiteY4" fmla="*/ 133091 h 133096"/>
              <a:gd name="connsiteX5" fmla="*/ -6 w 92233"/>
              <a:gd name="connsiteY5" fmla="*/ -6 h 133096"/>
              <a:gd name="connsiteX6" fmla="*/ 28751 w 92233"/>
              <a:gd name="connsiteY6" fmla="*/ -6 h 133096"/>
              <a:gd name="connsiteX7" fmla="*/ 28751 w 92233"/>
              <a:gd name="connsiteY7" fmla="*/ 78955 h 133096"/>
              <a:gd name="connsiteX8" fmla="*/ 29120 w 92233"/>
              <a:gd name="connsiteY8" fmla="*/ 78955 h 133096"/>
              <a:gd name="connsiteX9" fmla="*/ 56465 w 92233"/>
              <a:gd name="connsiteY9" fmla="*/ 40980 h 133096"/>
              <a:gd name="connsiteX10" fmla="*/ 88848 w 92233"/>
              <a:gd name="connsiteY10" fmla="*/ 40980 h 133096"/>
              <a:gd name="connsiteX11" fmla="*/ 56034 w 92233"/>
              <a:gd name="connsiteY11" fmla="*/ 82826 h 133096"/>
              <a:gd name="connsiteX12" fmla="*/ 92227 w 92233"/>
              <a:gd name="connsiteY12" fmla="*/ 133091 h 133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233" h="133096">
                <a:moveTo>
                  <a:pt x="56649" y="133091"/>
                </a:moveTo>
                <a:lnTo>
                  <a:pt x="29120" y="87804"/>
                </a:lnTo>
                <a:lnTo>
                  <a:pt x="28751" y="87804"/>
                </a:lnTo>
                <a:lnTo>
                  <a:pt x="28751" y="133091"/>
                </a:lnTo>
                <a:lnTo>
                  <a:pt x="-6" y="133091"/>
                </a:lnTo>
                <a:lnTo>
                  <a:pt x="-6" y="-6"/>
                </a:lnTo>
                <a:lnTo>
                  <a:pt x="28751" y="-6"/>
                </a:lnTo>
                <a:lnTo>
                  <a:pt x="28751" y="78955"/>
                </a:lnTo>
                <a:lnTo>
                  <a:pt x="29120" y="78955"/>
                </a:lnTo>
                <a:lnTo>
                  <a:pt x="56465" y="40980"/>
                </a:lnTo>
                <a:lnTo>
                  <a:pt x="88848" y="40980"/>
                </a:lnTo>
                <a:lnTo>
                  <a:pt x="56034" y="82826"/>
                </a:lnTo>
                <a:lnTo>
                  <a:pt x="92227" y="133091"/>
                </a:lnTo>
                <a:close/>
              </a:path>
            </a:pathLst>
          </a:custGeom>
          <a:solidFill>
            <a:srgbClr val="1A161A"/>
          </a:solidFill>
          <a:ln w="6144" cap="flat">
            <a:noFill/>
            <a:prstDash val="solid"/>
            <a:miter/>
          </a:ln>
        </p:spPr>
        <p:txBody>
          <a:bodyPr rtlCol="0" anchor="ctr"/>
          <a:lstStyle/>
          <a:p>
            <a:endParaRPr lang="en-GB"/>
          </a:p>
        </p:txBody>
      </p:sp>
      <p:sp>
        <p:nvSpPr>
          <p:cNvPr id="29" name="Frihandsfigur: Form 28">
            <a:extLst>
              <a:ext uri="{FF2B5EF4-FFF2-40B4-BE49-F238E27FC236}">
                <a16:creationId xmlns:a16="http://schemas.microsoft.com/office/drawing/2014/main" id="{4C5BB4CC-4261-9BFD-B21E-9546E2F7A482}"/>
              </a:ext>
            </a:extLst>
          </p:cNvPr>
          <p:cNvSpPr/>
          <p:nvPr/>
        </p:nvSpPr>
        <p:spPr>
          <a:xfrm>
            <a:off x="1894758" y="355384"/>
            <a:ext cx="92602" cy="133404"/>
          </a:xfrm>
          <a:custGeom>
            <a:avLst/>
            <a:gdLst>
              <a:gd name="connsiteX0" fmla="*/ 64023 w 92602"/>
              <a:gd name="connsiteY0" fmla="*/ 133091 h 133404"/>
              <a:gd name="connsiteX1" fmla="*/ 64023 w 92602"/>
              <a:gd name="connsiteY1" fmla="*/ 86759 h 133404"/>
              <a:gd name="connsiteX2" fmla="*/ 48968 w 92602"/>
              <a:gd name="connsiteY2" fmla="*/ 62180 h 133404"/>
              <a:gd name="connsiteX3" fmla="*/ 28751 w 92602"/>
              <a:gd name="connsiteY3" fmla="*/ 91675 h 133404"/>
              <a:gd name="connsiteX4" fmla="*/ 28751 w 92602"/>
              <a:gd name="connsiteY4" fmla="*/ 133029 h 133404"/>
              <a:gd name="connsiteX5" fmla="*/ -6 w 92602"/>
              <a:gd name="connsiteY5" fmla="*/ 133029 h 133404"/>
              <a:gd name="connsiteX6" fmla="*/ -6 w 92602"/>
              <a:gd name="connsiteY6" fmla="*/ -6 h 133404"/>
              <a:gd name="connsiteX7" fmla="*/ 28751 w 92602"/>
              <a:gd name="connsiteY7" fmla="*/ -6 h 133404"/>
              <a:gd name="connsiteX8" fmla="*/ 28751 w 92602"/>
              <a:gd name="connsiteY8" fmla="*/ 54253 h 133404"/>
              <a:gd name="connsiteX9" fmla="*/ 29058 w 92602"/>
              <a:gd name="connsiteY9" fmla="*/ 54253 h 133404"/>
              <a:gd name="connsiteX10" fmla="*/ 59045 w 92602"/>
              <a:gd name="connsiteY10" fmla="*/ 38829 h 133404"/>
              <a:gd name="connsiteX11" fmla="*/ 92596 w 92602"/>
              <a:gd name="connsiteY11" fmla="*/ 75698 h 133404"/>
              <a:gd name="connsiteX12" fmla="*/ 92596 w 92602"/>
              <a:gd name="connsiteY12" fmla="*/ 133398 h 13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602" h="133404">
                <a:moveTo>
                  <a:pt x="64023" y="133091"/>
                </a:moveTo>
                <a:lnTo>
                  <a:pt x="64023" y="86759"/>
                </a:lnTo>
                <a:cubicBezTo>
                  <a:pt x="64023" y="71827"/>
                  <a:pt x="60336" y="62180"/>
                  <a:pt x="48968" y="62180"/>
                </a:cubicBezTo>
                <a:cubicBezTo>
                  <a:pt x="34220" y="62180"/>
                  <a:pt x="28751" y="74961"/>
                  <a:pt x="28751" y="91675"/>
                </a:cubicBezTo>
                <a:lnTo>
                  <a:pt x="28751" y="133029"/>
                </a:lnTo>
                <a:lnTo>
                  <a:pt x="-6" y="133029"/>
                </a:lnTo>
                <a:lnTo>
                  <a:pt x="-6" y="-6"/>
                </a:lnTo>
                <a:lnTo>
                  <a:pt x="28751" y="-6"/>
                </a:lnTo>
                <a:lnTo>
                  <a:pt x="28751" y="54253"/>
                </a:lnTo>
                <a:lnTo>
                  <a:pt x="29058" y="54253"/>
                </a:lnTo>
                <a:cubicBezTo>
                  <a:pt x="35842" y="44417"/>
                  <a:pt x="47100" y="38628"/>
                  <a:pt x="59045" y="38829"/>
                </a:cubicBezTo>
                <a:cubicBezTo>
                  <a:pt x="82826" y="38829"/>
                  <a:pt x="92596" y="55666"/>
                  <a:pt x="92596" y="75698"/>
                </a:cubicBezTo>
                <a:lnTo>
                  <a:pt x="92596" y="133398"/>
                </a:lnTo>
                <a:close/>
              </a:path>
            </a:pathLst>
          </a:custGeom>
          <a:solidFill>
            <a:srgbClr val="1A161A"/>
          </a:solidFill>
          <a:ln w="6144" cap="flat">
            <a:noFill/>
            <a:prstDash val="solid"/>
            <a:miter/>
          </a:ln>
        </p:spPr>
        <p:txBody>
          <a:bodyPr rtlCol="0" anchor="ctr"/>
          <a:lstStyle/>
          <a:p>
            <a:endParaRPr lang="en-GB"/>
          </a:p>
        </p:txBody>
      </p:sp>
      <p:sp>
        <p:nvSpPr>
          <p:cNvPr id="30" name="Frihandsfigur: Form 29">
            <a:extLst>
              <a:ext uri="{FF2B5EF4-FFF2-40B4-BE49-F238E27FC236}">
                <a16:creationId xmlns:a16="http://schemas.microsoft.com/office/drawing/2014/main" id="{CA83392F-9D56-997A-AB37-5D40692B54E8}"/>
              </a:ext>
            </a:extLst>
          </p:cNvPr>
          <p:cNvSpPr/>
          <p:nvPr/>
        </p:nvSpPr>
        <p:spPr>
          <a:xfrm>
            <a:off x="2001678" y="394220"/>
            <a:ext cx="102741" cy="96350"/>
          </a:xfrm>
          <a:custGeom>
            <a:avLst/>
            <a:gdLst>
              <a:gd name="connsiteX0" fmla="*/ 51241 w 102741"/>
              <a:gd name="connsiteY0" fmla="*/ 96345 h 96350"/>
              <a:gd name="connsiteX1" fmla="*/ -6 w 102741"/>
              <a:gd name="connsiteY1" fmla="*/ 48477 h 96350"/>
              <a:gd name="connsiteX2" fmla="*/ 51241 w 102741"/>
              <a:gd name="connsiteY2" fmla="*/ -6 h 96350"/>
              <a:gd name="connsiteX3" fmla="*/ 102735 w 102741"/>
              <a:gd name="connsiteY3" fmla="*/ 48477 h 96350"/>
              <a:gd name="connsiteX4" fmla="*/ 51241 w 102741"/>
              <a:gd name="connsiteY4" fmla="*/ 96345 h 96350"/>
              <a:gd name="connsiteX5" fmla="*/ 51241 w 102741"/>
              <a:gd name="connsiteY5" fmla="*/ 20948 h 96350"/>
              <a:gd name="connsiteX6" fmla="*/ 29796 w 102741"/>
              <a:gd name="connsiteY6" fmla="*/ 47371 h 96350"/>
              <a:gd name="connsiteX7" fmla="*/ 51241 w 102741"/>
              <a:gd name="connsiteY7" fmla="*/ 75575 h 96350"/>
              <a:gd name="connsiteX8" fmla="*/ 73117 w 102741"/>
              <a:gd name="connsiteY8" fmla="*/ 47371 h 96350"/>
              <a:gd name="connsiteX9" fmla="*/ 51241 w 102741"/>
              <a:gd name="connsiteY9" fmla="*/ 20948 h 9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741" h="96350">
                <a:moveTo>
                  <a:pt x="51241" y="96345"/>
                </a:moveTo>
                <a:cubicBezTo>
                  <a:pt x="20886" y="96345"/>
                  <a:pt x="-6" y="77173"/>
                  <a:pt x="-6" y="48477"/>
                </a:cubicBezTo>
                <a:cubicBezTo>
                  <a:pt x="-6" y="17752"/>
                  <a:pt x="22176" y="-6"/>
                  <a:pt x="51241" y="-6"/>
                </a:cubicBezTo>
                <a:cubicBezTo>
                  <a:pt x="80306" y="-6"/>
                  <a:pt x="102735" y="17937"/>
                  <a:pt x="102735" y="48477"/>
                </a:cubicBezTo>
                <a:cubicBezTo>
                  <a:pt x="102735" y="77173"/>
                  <a:pt x="81781" y="96345"/>
                  <a:pt x="51241" y="96345"/>
                </a:cubicBezTo>
                <a:close/>
                <a:moveTo>
                  <a:pt x="51241" y="20948"/>
                </a:moveTo>
                <a:cubicBezTo>
                  <a:pt x="36187" y="20948"/>
                  <a:pt x="29796" y="33237"/>
                  <a:pt x="29796" y="47371"/>
                </a:cubicBezTo>
                <a:cubicBezTo>
                  <a:pt x="29796" y="61504"/>
                  <a:pt x="35080" y="75575"/>
                  <a:pt x="51241" y="75575"/>
                </a:cubicBezTo>
                <a:cubicBezTo>
                  <a:pt x="67402" y="75575"/>
                  <a:pt x="73117" y="61749"/>
                  <a:pt x="73117" y="47371"/>
                </a:cubicBezTo>
                <a:cubicBezTo>
                  <a:pt x="73117" y="32992"/>
                  <a:pt x="66358" y="20948"/>
                  <a:pt x="51241" y="20948"/>
                </a:cubicBezTo>
                <a:close/>
              </a:path>
            </a:pathLst>
          </a:custGeom>
          <a:solidFill>
            <a:srgbClr val="1A161A"/>
          </a:solidFill>
          <a:ln w="6144" cap="flat">
            <a:noFill/>
            <a:prstDash val="solid"/>
            <a:miter/>
          </a:ln>
        </p:spPr>
        <p:txBody>
          <a:bodyPr rtlCol="0" anchor="ctr"/>
          <a:lstStyle/>
          <a:p>
            <a:endParaRPr lang="en-GB"/>
          </a:p>
        </p:txBody>
      </p:sp>
      <p:sp>
        <p:nvSpPr>
          <p:cNvPr id="31" name="Frihandsfigur: Form 30">
            <a:extLst>
              <a:ext uri="{FF2B5EF4-FFF2-40B4-BE49-F238E27FC236}">
                <a16:creationId xmlns:a16="http://schemas.microsoft.com/office/drawing/2014/main" id="{055B986C-585F-F8AD-E411-B2520A1580FA}"/>
              </a:ext>
            </a:extLst>
          </p:cNvPr>
          <p:cNvSpPr/>
          <p:nvPr/>
        </p:nvSpPr>
        <p:spPr>
          <a:xfrm>
            <a:off x="2118368" y="355384"/>
            <a:ext cx="28757" cy="133096"/>
          </a:xfrm>
          <a:custGeom>
            <a:avLst/>
            <a:gdLst>
              <a:gd name="connsiteX0" fmla="*/ -6 w 28757"/>
              <a:gd name="connsiteY0" fmla="*/ 133091 h 133096"/>
              <a:gd name="connsiteX1" fmla="*/ -6 w 28757"/>
              <a:gd name="connsiteY1" fmla="*/ -6 h 133096"/>
              <a:gd name="connsiteX2" fmla="*/ 28752 w 28757"/>
              <a:gd name="connsiteY2" fmla="*/ -6 h 133096"/>
              <a:gd name="connsiteX3" fmla="*/ 28752 w 28757"/>
              <a:gd name="connsiteY3" fmla="*/ 133091 h 133096"/>
            </a:gdLst>
            <a:ahLst/>
            <a:cxnLst>
              <a:cxn ang="0">
                <a:pos x="connsiteX0" y="connsiteY0"/>
              </a:cxn>
              <a:cxn ang="0">
                <a:pos x="connsiteX1" y="connsiteY1"/>
              </a:cxn>
              <a:cxn ang="0">
                <a:pos x="connsiteX2" y="connsiteY2"/>
              </a:cxn>
              <a:cxn ang="0">
                <a:pos x="connsiteX3" y="connsiteY3"/>
              </a:cxn>
            </a:cxnLst>
            <a:rect l="l" t="t" r="r" b="b"/>
            <a:pathLst>
              <a:path w="28757" h="133096">
                <a:moveTo>
                  <a:pt x="-6" y="133091"/>
                </a:moveTo>
                <a:lnTo>
                  <a:pt x="-6" y="-6"/>
                </a:lnTo>
                <a:lnTo>
                  <a:pt x="28752" y="-6"/>
                </a:lnTo>
                <a:lnTo>
                  <a:pt x="28752" y="133091"/>
                </a:lnTo>
                <a:close/>
              </a:path>
            </a:pathLst>
          </a:custGeom>
          <a:solidFill>
            <a:srgbClr val="1A161A"/>
          </a:solidFill>
          <a:ln w="6144" cap="flat">
            <a:noFill/>
            <a:prstDash val="solid"/>
            <a:miter/>
          </a:ln>
        </p:spPr>
        <p:txBody>
          <a:bodyPr rtlCol="0" anchor="ctr"/>
          <a:lstStyle/>
          <a:p>
            <a:endParaRPr lang="en-GB"/>
          </a:p>
        </p:txBody>
      </p:sp>
      <p:sp>
        <p:nvSpPr>
          <p:cNvPr id="32" name="Frihandsfigur: Form 31">
            <a:extLst>
              <a:ext uri="{FF2B5EF4-FFF2-40B4-BE49-F238E27FC236}">
                <a16:creationId xmlns:a16="http://schemas.microsoft.com/office/drawing/2014/main" id="{A309FC92-121E-F7D3-5643-1FF4D0CC6331}"/>
              </a:ext>
            </a:extLst>
          </p:cNvPr>
          <p:cNvSpPr/>
          <p:nvPr/>
        </p:nvSpPr>
        <p:spPr>
          <a:xfrm>
            <a:off x="2168879" y="394080"/>
            <a:ext cx="148028" cy="94401"/>
          </a:xfrm>
          <a:custGeom>
            <a:avLst/>
            <a:gdLst>
              <a:gd name="connsiteX0" fmla="*/ 119633 w 148028"/>
              <a:gd name="connsiteY0" fmla="*/ 94395 h 94401"/>
              <a:gd name="connsiteX1" fmla="*/ 119633 w 148028"/>
              <a:gd name="connsiteY1" fmla="*/ 42717 h 94401"/>
              <a:gd name="connsiteX2" fmla="*/ 106483 w 148028"/>
              <a:gd name="connsiteY2" fmla="*/ 23545 h 94401"/>
              <a:gd name="connsiteX3" fmla="*/ 88540 w 148028"/>
              <a:gd name="connsiteY3" fmla="*/ 53225 h 94401"/>
              <a:gd name="connsiteX4" fmla="*/ 88540 w 148028"/>
              <a:gd name="connsiteY4" fmla="*/ 94395 h 94401"/>
              <a:gd name="connsiteX5" fmla="*/ 59783 w 148028"/>
              <a:gd name="connsiteY5" fmla="*/ 94395 h 94401"/>
              <a:gd name="connsiteX6" fmla="*/ 59783 w 148028"/>
              <a:gd name="connsiteY6" fmla="*/ 42717 h 94401"/>
              <a:gd name="connsiteX7" fmla="*/ 46633 w 148028"/>
              <a:gd name="connsiteY7" fmla="*/ 23545 h 94401"/>
              <a:gd name="connsiteX8" fmla="*/ 28752 w 148028"/>
              <a:gd name="connsiteY8" fmla="*/ 53225 h 94401"/>
              <a:gd name="connsiteX9" fmla="*/ 28752 w 148028"/>
              <a:gd name="connsiteY9" fmla="*/ 94395 h 94401"/>
              <a:gd name="connsiteX10" fmla="*/ -6 w 148028"/>
              <a:gd name="connsiteY10" fmla="*/ 94395 h 94401"/>
              <a:gd name="connsiteX11" fmla="*/ -6 w 148028"/>
              <a:gd name="connsiteY11" fmla="*/ 2223 h 94401"/>
              <a:gd name="connsiteX12" fmla="*/ 26355 w 148028"/>
              <a:gd name="connsiteY12" fmla="*/ 2223 h 94401"/>
              <a:gd name="connsiteX13" fmla="*/ 26355 w 148028"/>
              <a:gd name="connsiteY13" fmla="*/ 17646 h 94401"/>
              <a:gd name="connsiteX14" fmla="*/ 26724 w 148028"/>
              <a:gd name="connsiteY14" fmla="*/ 17646 h 94401"/>
              <a:gd name="connsiteX15" fmla="*/ 57755 w 148028"/>
              <a:gd name="connsiteY15" fmla="*/ 72 h 94401"/>
              <a:gd name="connsiteX16" fmla="*/ 86021 w 148028"/>
              <a:gd name="connsiteY16" fmla="*/ 17278 h 94401"/>
              <a:gd name="connsiteX17" fmla="*/ 116745 w 148028"/>
              <a:gd name="connsiteY17" fmla="*/ 72 h 94401"/>
              <a:gd name="connsiteX18" fmla="*/ 148022 w 148028"/>
              <a:gd name="connsiteY18" fmla="*/ 38600 h 94401"/>
              <a:gd name="connsiteX19" fmla="*/ 148022 w 148028"/>
              <a:gd name="connsiteY19" fmla="*/ 94334 h 9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8028" h="94401">
                <a:moveTo>
                  <a:pt x="119633" y="94395"/>
                </a:moveTo>
                <a:lnTo>
                  <a:pt x="119633" y="42717"/>
                </a:lnTo>
                <a:cubicBezTo>
                  <a:pt x="119633" y="32947"/>
                  <a:pt x="117298" y="23545"/>
                  <a:pt x="106483" y="23545"/>
                </a:cubicBezTo>
                <a:cubicBezTo>
                  <a:pt x="93333" y="23545"/>
                  <a:pt x="88540" y="36511"/>
                  <a:pt x="88540" y="53225"/>
                </a:cubicBezTo>
                <a:lnTo>
                  <a:pt x="88540" y="94395"/>
                </a:lnTo>
                <a:lnTo>
                  <a:pt x="59783" y="94395"/>
                </a:lnTo>
                <a:lnTo>
                  <a:pt x="59783" y="42717"/>
                </a:lnTo>
                <a:cubicBezTo>
                  <a:pt x="59783" y="32947"/>
                  <a:pt x="57509" y="23545"/>
                  <a:pt x="46633" y="23545"/>
                </a:cubicBezTo>
                <a:cubicBezTo>
                  <a:pt x="33544" y="23545"/>
                  <a:pt x="28752" y="36511"/>
                  <a:pt x="28752" y="53225"/>
                </a:cubicBezTo>
                <a:lnTo>
                  <a:pt x="28752" y="94395"/>
                </a:lnTo>
                <a:lnTo>
                  <a:pt x="-6" y="94395"/>
                </a:lnTo>
                <a:lnTo>
                  <a:pt x="-6" y="2223"/>
                </a:lnTo>
                <a:lnTo>
                  <a:pt x="26355" y="2223"/>
                </a:lnTo>
                <a:lnTo>
                  <a:pt x="26355" y="17646"/>
                </a:lnTo>
                <a:lnTo>
                  <a:pt x="26724" y="17646"/>
                </a:lnTo>
                <a:cubicBezTo>
                  <a:pt x="32905" y="6385"/>
                  <a:pt x="44918" y="-419"/>
                  <a:pt x="57755" y="72"/>
                </a:cubicBezTo>
                <a:cubicBezTo>
                  <a:pt x="69885" y="-826"/>
                  <a:pt x="81247" y="6089"/>
                  <a:pt x="86021" y="17278"/>
                </a:cubicBezTo>
                <a:cubicBezTo>
                  <a:pt x="92332" y="6340"/>
                  <a:pt x="104124" y="-264"/>
                  <a:pt x="116745" y="72"/>
                </a:cubicBezTo>
                <a:cubicBezTo>
                  <a:pt x="141755" y="72"/>
                  <a:pt x="148022" y="15311"/>
                  <a:pt x="148022" y="38600"/>
                </a:cubicBezTo>
                <a:lnTo>
                  <a:pt x="148022" y="94334"/>
                </a:lnTo>
                <a:close/>
              </a:path>
            </a:pathLst>
          </a:custGeom>
          <a:solidFill>
            <a:srgbClr val="1A161A"/>
          </a:solidFill>
          <a:ln w="6144" cap="flat">
            <a:noFill/>
            <a:prstDash val="solid"/>
            <a:miter/>
          </a:ln>
        </p:spPr>
        <p:txBody>
          <a:bodyPr rtlCol="0" anchor="ctr"/>
          <a:lstStyle/>
          <a:p>
            <a:endParaRPr lang="en-GB"/>
          </a:p>
        </p:txBody>
      </p:sp>
    </p:spTree>
    <p:extLst>
      <p:ext uri="{BB962C8B-B14F-4D97-AF65-F5344CB8AC3E}">
        <p14:creationId xmlns:p14="http://schemas.microsoft.com/office/powerpoint/2010/main" val="252709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5"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hdr="0"/>
  <p:txStyles>
    <p:titleStyle>
      <a:lvl1pPr algn="l" defTabSz="914400" rtl="0" eaLnBrk="1" latinLnBrk="0" hangingPunct="1">
        <a:spcBef>
          <a:spcPct val="0"/>
        </a:spcBef>
        <a:buNone/>
        <a:defRPr sz="3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9"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fontScale="90000"/>
          </a:bodyPr>
          <a:lstStyle/>
          <a:p>
            <a:r>
              <a:rPr lang="sv-SE" dirty="0"/>
              <a:t>Plan för plattformsbarriärer</a:t>
            </a:r>
            <a:br>
              <a:rPr lang="sv-SE" dirty="0"/>
            </a:br>
            <a:br>
              <a:rPr lang="sv-SE" dirty="0"/>
            </a:br>
            <a:endParaRPr lang="sv-SE" dirty="0"/>
          </a:p>
        </p:txBody>
      </p:sp>
      <p:sp>
        <p:nvSpPr>
          <p:cNvPr id="3" name="Underrubrik 2"/>
          <p:cNvSpPr>
            <a:spLocks noGrp="1"/>
          </p:cNvSpPr>
          <p:nvPr>
            <p:ph type="subTitle" idx="1"/>
          </p:nvPr>
        </p:nvSpPr>
        <p:spPr/>
        <p:txBody>
          <a:bodyPr/>
          <a:lstStyle/>
          <a:p>
            <a:r>
              <a:rPr lang="sv-SE" dirty="0"/>
              <a:t>Samverkansråd 2026-02-12</a:t>
            </a:r>
          </a:p>
        </p:txBody>
      </p:sp>
      <p:sp>
        <p:nvSpPr>
          <p:cNvPr id="4" name="Platshållare för datum 3"/>
          <p:cNvSpPr>
            <a:spLocks noGrp="1"/>
          </p:cNvSpPr>
          <p:nvPr>
            <p:ph type="dt" sz="half" idx="10"/>
          </p:nvPr>
        </p:nvSpPr>
        <p:spPr/>
        <p:txBody>
          <a:bodyPr/>
          <a:lstStyle/>
          <a:p>
            <a:fld id="{3A41DBEB-AA8B-40DA-A6BB-7D7FDB5BFC09}" type="datetime1">
              <a:rPr lang="sv-SE" smtClean="0"/>
              <a:t>2026-02-12</a:t>
            </a:fld>
            <a:endParaRPr lang="sv-SE"/>
          </a:p>
        </p:txBody>
      </p:sp>
      <p:sp>
        <p:nvSpPr>
          <p:cNvPr id="5" name="Platshållare för bildnummer 4"/>
          <p:cNvSpPr>
            <a:spLocks noGrp="1"/>
          </p:cNvSpPr>
          <p:nvPr>
            <p:ph type="sldNum" sz="quarter" idx="12"/>
          </p:nvPr>
        </p:nvSpPr>
        <p:spPr/>
        <p:txBody>
          <a:bodyPr/>
          <a:lstStyle/>
          <a:p>
            <a:fld id="{7EAC591F-9B7B-4B2A-8448-D862FAA8C939}" type="slidenum">
              <a:rPr lang="sv-SE" smtClean="0"/>
              <a:t>1</a:t>
            </a:fld>
            <a:endParaRPr lang="sv-SE"/>
          </a:p>
        </p:txBody>
      </p:sp>
      <p:sp>
        <p:nvSpPr>
          <p:cNvPr id="6" name="Platshållare för sidfot 5"/>
          <p:cNvSpPr>
            <a:spLocks noGrp="1"/>
          </p:cNvSpPr>
          <p:nvPr>
            <p:ph type="ftr" sz="quarter" idx="11"/>
          </p:nvPr>
        </p:nvSpPr>
        <p:spPr/>
        <p:txBody>
          <a:bodyPr/>
          <a:lstStyle/>
          <a:p>
            <a:r>
              <a:rPr lang="sv-SE"/>
              <a:t>Trafikförvaltningen</a:t>
            </a:r>
          </a:p>
        </p:txBody>
      </p:sp>
      <p:sp>
        <p:nvSpPr>
          <p:cNvPr id="7" name="Footer">
            <a:extLst>
              <a:ext uri="{FF2B5EF4-FFF2-40B4-BE49-F238E27FC236}">
                <a16:creationId xmlns:a16="http://schemas.microsoft.com/office/drawing/2014/main" id="{8F65A94D-C05B-2865-C43E-E9E7C9C072F7}"/>
              </a:ext>
            </a:extLst>
          </p:cNvPr>
          <p:cNvSpPr txBox="1"/>
          <p:nvPr/>
        </p:nvSpPr>
        <p:spPr>
          <a:xfrm>
            <a:off x="107504" y="4635669"/>
            <a:ext cx="1441872" cy="507831"/>
          </a:xfrm>
          <a:prstGeom prst="rect">
            <a:avLst/>
          </a:prstGeom>
          <a:noFill/>
        </p:spPr>
        <p:txBody>
          <a:bodyPr vert="horz" wrap="square" rtlCol="0">
            <a:spAutoFit/>
          </a:bodyPr>
          <a:lstStyle/>
          <a:p>
            <a:pPr fontAlgn="base"/>
            <a:r>
              <a:rPr lang="sv-SE" sz="900" dirty="0">
                <a:solidFill>
                  <a:srgbClr val="FFFFFF"/>
                </a:solidFill>
              </a:rPr>
              <a:t>Sonja Martin-Löf och Katarina Johansson</a:t>
            </a:r>
          </a:p>
          <a:p>
            <a:pPr fontAlgn="base"/>
            <a:endParaRPr lang="sv-SE" sz="900" dirty="0">
              <a:solidFill>
                <a:srgbClr val="FFFFFF"/>
              </a:solidFill>
            </a:endParaRPr>
          </a:p>
        </p:txBody>
      </p:sp>
    </p:spTree>
    <p:extLst>
      <p:ext uri="{BB962C8B-B14F-4D97-AF65-F5344CB8AC3E}">
        <p14:creationId xmlns:p14="http://schemas.microsoft.com/office/powerpoint/2010/main" val="2703907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34166E-4939-5440-A7A3-2FC50DE1C15F}"/>
              </a:ext>
            </a:extLst>
          </p:cNvPr>
          <p:cNvSpPr>
            <a:spLocks noGrp="1"/>
          </p:cNvSpPr>
          <p:nvPr>
            <p:ph type="title"/>
          </p:nvPr>
        </p:nvSpPr>
        <p:spPr/>
        <p:txBody>
          <a:bodyPr/>
          <a:lstStyle/>
          <a:p>
            <a:r>
              <a:rPr lang="sv-SE" dirty="0"/>
              <a:t>5.Överväganden</a:t>
            </a:r>
          </a:p>
        </p:txBody>
      </p:sp>
      <p:sp>
        <p:nvSpPr>
          <p:cNvPr id="3" name="Platshållare för innehåll 2">
            <a:extLst>
              <a:ext uri="{FF2B5EF4-FFF2-40B4-BE49-F238E27FC236}">
                <a16:creationId xmlns:a16="http://schemas.microsoft.com/office/drawing/2014/main" id="{2A1E6750-6E36-EF40-C171-A03FA9B59009}"/>
              </a:ext>
            </a:extLst>
          </p:cNvPr>
          <p:cNvSpPr>
            <a:spLocks noGrp="1"/>
          </p:cNvSpPr>
          <p:nvPr>
            <p:ph idx="1"/>
          </p:nvPr>
        </p:nvSpPr>
        <p:spPr/>
        <p:txBody>
          <a:bodyPr>
            <a:normAutofit/>
          </a:bodyPr>
          <a:lstStyle/>
          <a:p>
            <a:r>
              <a:rPr lang="sv-SE" sz="1800" dirty="0">
                <a:latin typeface="Verdana" panose="020B0604030504040204" pitchFamily="34" charset="0"/>
                <a:ea typeface="Verdana" panose="020B0604030504040204" pitchFamily="34" charset="0"/>
                <a:cs typeface="Times New Roman" panose="02020603050405020304" pitchFamily="18" charset="0"/>
              </a:rPr>
              <a:t>Vid ett införande på flera stationer eller inom centrala snittet, behöver trafikstyrningssystemet vara anpassat för automatisk drift. Dagens trafikstyrningssystem ger inget stöd till tågförarna för exakta stopp utan inbromsningen sker manuellt.</a:t>
            </a:r>
            <a:br>
              <a:rPr lang="sv-SE" sz="1800" dirty="0">
                <a:latin typeface="Verdana" panose="020B0604030504040204" pitchFamily="34" charset="0"/>
                <a:ea typeface="Verdana" panose="020B0604030504040204" pitchFamily="34" charset="0"/>
                <a:cs typeface="Times New Roman" panose="02020603050405020304" pitchFamily="18" charset="0"/>
              </a:rPr>
            </a:br>
            <a:endParaRPr lang="sv-SE" sz="1800" dirty="0">
              <a:latin typeface="Verdana" panose="020B0604030504040204" pitchFamily="34" charset="0"/>
              <a:ea typeface="Verdana" panose="020B0604030504040204" pitchFamily="34" charset="0"/>
              <a:cs typeface="Times New Roman" panose="02020603050405020304" pitchFamily="18" charset="0"/>
            </a:endParaRPr>
          </a:p>
          <a:p>
            <a:r>
              <a:rPr lang="sv-SE" sz="1800" dirty="0">
                <a:latin typeface="Verdana" panose="020B0604030504040204" pitchFamily="34" charset="0"/>
                <a:ea typeface="Verdana" panose="020B0604030504040204" pitchFamily="34" charset="0"/>
                <a:cs typeface="Times New Roman" panose="02020603050405020304" pitchFamily="18" charset="0"/>
              </a:rPr>
              <a:t>För ett införande på mer än några enstaka stationer behövs ett strategiskt beslut som får stor påverkan på kommande upphandlingar av trafikstyrningssystem och fordon.</a:t>
            </a:r>
          </a:p>
          <a:p>
            <a:endParaRPr lang="sv-SE" dirty="0"/>
          </a:p>
        </p:txBody>
      </p:sp>
      <p:sp>
        <p:nvSpPr>
          <p:cNvPr id="4" name="Platshållare för datum 3">
            <a:extLst>
              <a:ext uri="{FF2B5EF4-FFF2-40B4-BE49-F238E27FC236}">
                <a16:creationId xmlns:a16="http://schemas.microsoft.com/office/drawing/2014/main" id="{00B3FE46-AF25-925C-D752-9D28C3DC0F12}"/>
              </a:ext>
            </a:extLst>
          </p:cNvPr>
          <p:cNvSpPr>
            <a:spLocks noGrp="1"/>
          </p:cNvSpPr>
          <p:nvPr>
            <p:ph type="dt" sz="half" idx="10"/>
          </p:nvPr>
        </p:nvSpPr>
        <p:spPr/>
        <p:txBody>
          <a:bodyPr/>
          <a:lstStyle/>
          <a:p>
            <a:fld id="{1D41A06D-0B1F-42C8-AD64-4310C5656309}" type="datetime1">
              <a:rPr lang="sv-SE" smtClean="0"/>
              <a:t>2026-02-12</a:t>
            </a:fld>
            <a:endParaRPr lang="sv-SE"/>
          </a:p>
        </p:txBody>
      </p:sp>
      <p:sp>
        <p:nvSpPr>
          <p:cNvPr id="5" name="Platshållare för sidfot 4">
            <a:extLst>
              <a:ext uri="{FF2B5EF4-FFF2-40B4-BE49-F238E27FC236}">
                <a16:creationId xmlns:a16="http://schemas.microsoft.com/office/drawing/2014/main" id="{EBD980BC-7698-C3BA-208A-B7DB080E24BF}"/>
              </a:ext>
            </a:extLst>
          </p:cNvPr>
          <p:cNvSpPr>
            <a:spLocks noGrp="1"/>
          </p:cNvSpPr>
          <p:nvPr>
            <p:ph type="ftr" sz="quarter" idx="11"/>
          </p:nvPr>
        </p:nvSpPr>
        <p:spPr/>
        <p:txBody>
          <a:bodyPr/>
          <a:lstStyle/>
          <a:p>
            <a:r>
              <a:rPr lang="sv-SE"/>
              <a:t>Trafikförvaltningen</a:t>
            </a:r>
            <a:endParaRPr lang="sv-SE" dirty="0"/>
          </a:p>
        </p:txBody>
      </p:sp>
      <p:sp>
        <p:nvSpPr>
          <p:cNvPr id="6" name="Platshållare för bildnummer 5">
            <a:extLst>
              <a:ext uri="{FF2B5EF4-FFF2-40B4-BE49-F238E27FC236}">
                <a16:creationId xmlns:a16="http://schemas.microsoft.com/office/drawing/2014/main" id="{7F00CEE7-D092-6381-0978-E647453AF6AB}"/>
              </a:ext>
            </a:extLst>
          </p:cNvPr>
          <p:cNvSpPr>
            <a:spLocks noGrp="1"/>
          </p:cNvSpPr>
          <p:nvPr>
            <p:ph type="sldNum" sz="quarter" idx="12"/>
          </p:nvPr>
        </p:nvSpPr>
        <p:spPr/>
        <p:txBody>
          <a:bodyPr/>
          <a:lstStyle/>
          <a:p>
            <a:fld id="{7EAC591F-9B7B-4B2A-8448-D862FAA8C939}" type="slidenum">
              <a:rPr lang="sv-SE" smtClean="0"/>
              <a:t>10</a:t>
            </a:fld>
            <a:endParaRPr lang="sv-SE"/>
          </a:p>
        </p:txBody>
      </p:sp>
    </p:spTree>
    <p:extLst>
      <p:ext uri="{BB962C8B-B14F-4D97-AF65-F5344CB8AC3E}">
        <p14:creationId xmlns:p14="http://schemas.microsoft.com/office/powerpoint/2010/main" val="715206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9EE0AE-960D-DEB8-9FE5-5C165D756200}"/>
              </a:ext>
            </a:extLst>
          </p:cNvPr>
          <p:cNvSpPr>
            <a:spLocks noGrp="1"/>
          </p:cNvSpPr>
          <p:nvPr>
            <p:ph type="title"/>
          </p:nvPr>
        </p:nvSpPr>
        <p:spPr>
          <a:xfrm>
            <a:off x="720000" y="681972"/>
            <a:ext cx="7704000" cy="621000"/>
          </a:xfrm>
        </p:spPr>
        <p:txBody>
          <a:bodyPr>
            <a:normAutofit fontScale="90000"/>
          </a:bodyPr>
          <a:lstStyle/>
          <a:p>
            <a:r>
              <a:rPr lang="sv-SE" dirty="0"/>
              <a:t>6. Summering, plan för plattformsbarriärer</a:t>
            </a:r>
          </a:p>
        </p:txBody>
      </p:sp>
      <p:sp>
        <p:nvSpPr>
          <p:cNvPr id="4" name="Platshållare för datum 3">
            <a:extLst>
              <a:ext uri="{FF2B5EF4-FFF2-40B4-BE49-F238E27FC236}">
                <a16:creationId xmlns:a16="http://schemas.microsoft.com/office/drawing/2014/main" id="{D6597844-7485-E27C-8E41-27546F2C0283}"/>
              </a:ext>
            </a:extLst>
          </p:cNvPr>
          <p:cNvSpPr>
            <a:spLocks noGrp="1"/>
          </p:cNvSpPr>
          <p:nvPr>
            <p:ph type="dt" sz="half" idx="10"/>
          </p:nvPr>
        </p:nvSpPr>
        <p:spPr/>
        <p:txBody>
          <a:bodyPr/>
          <a:lstStyle/>
          <a:p>
            <a:fld id="{1D41A06D-0B1F-42C8-AD64-4310C5656309}" type="datetime1">
              <a:rPr lang="sv-SE" smtClean="0"/>
              <a:t>2026-02-12</a:t>
            </a:fld>
            <a:endParaRPr lang="sv-SE"/>
          </a:p>
        </p:txBody>
      </p:sp>
      <p:sp>
        <p:nvSpPr>
          <p:cNvPr id="5" name="Platshållare för sidfot 4">
            <a:extLst>
              <a:ext uri="{FF2B5EF4-FFF2-40B4-BE49-F238E27FC236}">
                <a16:creationId xmlns:a16="http://schemas.microsoft.com/office/drawing/2014/main" id="{0B090B07-382C-3F8C-9402-4172CA413220}"/>
              </a:ext>
            </a:extLst>
          </p:cNvPr>
          <p:cNvSpPr>
            <a:spLocks noGrp="1"/>
          </p:cNvSpPr>
          <p:nvPr>
            <p:ph type="ftr" sz="quarter" idx="11"/>
          </p:nvPr>
        </p:nvSpPr>
        <p:spPr/>
        <p:txBody>
          <a:bodyPr/>
          <a:lstStyle/>
          <a:p>
            <a:r>
              <a:rPr lang="sv-SE"/>
              <a:t>Trafikförvaltningen</a:t>
            </a:r>
            <a:endParaRPr lang="sv-SE" dirty="0"/>
          </a:p>
        </p:txBody>
      </p:sp>
      <p:sp>
        <p:nvSpPr>
          <p:cNvPr id="6" name="Platshållare för bildnummer 5">
            <a:extLst>
              <a:ext uri="{FF2B5EF4-FFF2-40B4-BE49-F238E27FC236}">
                <a16:creationId xmlns:a16="http://schemas.microsoft.com/office/drawing/2014/main" id="{9663DABA-271E-2C18-9831-ED34C5A1C450}"/>
              </a:ext>
            </a:extLst>
          </p:cNvPr>
          <p:cNvSpPr>
            <a:spLocks noGrp="1"/>
          </p:cNvSpPr>
          <p:nvPr>
            <p:ph type="sldNum" sz="quarter" idx="12"/>
          </p:nvPr>
        </p:nvSpPr>
        <p:spPr/>
        <p:txBody>
          <a:bodyPr/>
          <a:lstStyle/>
          <a:p>
            <a:fld id="{7EAC591F-9B7B-4B2A-8448-D862FAA8C939}" type="slidenum">
              <a:rPr lang="sv-SE" smtClean="0"/>
              <a:t>11</a:t>
            </a:fld>
            <a:endParaRPr lang="sv-SE"/>
          </a:p>
        </p:txBody>
      </p:sp>
      <p:sp>
        <p:nvSpPr>
          <p:cNvPr id="8" name="Flödesschema: Sammanfoga 7">
            <a:extLst>
              <a:ext uri="{FF2B5EF4-FFF2-40B4-BE49-F238E27FC236}">
                <a16:creationId xmlns:a16="http://schemas.microsoft.com/office/drawing/2014/main" id="{9E345D39-0A43-2898-4E3D-7BC23200A8BF}"/>
              </a:ext>
            </a:extLst>
          </p:cNvPr>
          <p:cNvSpPr/>
          <p:nvPr/>
        </p:nvSpPr>
        <p:spPr>
          <a:xfrm>
            <a:off x="1409616" y="1484089"/>
            <a:ext cx="4536504" cy="3659411"/>
          </a:xfrm>
          <a:prstGeom prst="flowChartMerg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dirty="0">
              <a:solidFill>
                <a:schemeClr val="tx1"/>
              </a:solidFill>
            </a:endParaRPr>
          </a:p>
          <a:p>
            <a:pPr algn="ctr"/>
            <a:endParaRPr lang="sv-SE" sz="1100" dirty="0">
              <a:solidFill>
                <a:schemeClr val="tx1"/>
              </a:solidFill>
            </a:endParaRPr>
          </a:p>
          <a:p>
            <a:pPr algn="ctr"/>
            <a:endParaRPr lang="sv-SE" sz="1100" dirty="0">
              <a:solidFill>
                <a:schemeClr val="tx1"/>
              </a:solidFill>
            </a:endParaRPr>
          </a:p>
          <a:p>
            <a:pPr algn="ctr"/>
            <a:endParaRPr lang="sv-SE" sz="1100" dirty="0">
              <a:solidFill>
                <a:schemeClr val="tx1"/>
              </a:solidFill>
            </a:endParaRPr>
          </a:p>
          <a:p>
            <a:pPr algn="ctr"/>
            <a:endParaRPr lang="sv-SE" sz="1100" dirty="0">
              <a:solidFill>
                <a:schemeClr val="tx1"/>
              </a:solidFill>
            </a:endParaRPr>
          </a:p>
          <a:p>
            <a:pPr algn="ctr"/>
            <a:endParaRPr lang="sv-SE" sz="1100" dirty="0">
              <a:solidFill>
                <a:schemeClr val="tx1"/>
              </a:solidFill>
            </a:endParaRPr>
          </a:p>
          <a:p>
            <a:pPr algn="ctr"/>
            <a:r>
              <a:rPr lang="sv-SE" sz="1100" dirty="0">
                <a:solidFill>
                  <a:schemeClr val="tx1"/>
                </a:solidFill>
              </a:rPr>
              <a:t>100 stationer</a:t>
            </a:r>
          </a:p>
          <a:p>
            <a:pPr algn="ctr"/>
            <a:endParaRPr lang="sv-SE" sz="1100" dirty="0">
              <a:solidFill>
                <a:schemeClr val="tx1"/>
              </a:solidFill>
            </a:endParaRPr>
          </a:p>
          <a:p>
            <a:pPr algn="ctr"/>
            <a:endParaRPr lang="sv-SE" sz="1100" dirty="0">
              <a:solidFill>
                <a:schemeClr val="tx1"/>
              </a:solidFill>
            </a:endParaRPr>
          </a:p>
          <a:p>
            <a:pPr algn="ctr"/>
            <a:r>
              <a:rPr lang="sv-SE" sz="1100" dirty="0">
                <a:solidFill>
                  <a:schemeClr val="tx1"/>
                </a:solidFill>
              </a:rPr>
              <a:t>23 prioriterade med avseende på incidenter</a:t>
            </a:r>
          </a:p>
          <a:p>
            <a:pPr algn="ctr"/>
            <a:endParaRPr lang="sv-SE" sz="1100" dirty="0">
              <a:solidFill>
                <a:schemeClr val="tx1"/>
              </a:solidFill>
            </a:endParaRPr>
          </a:p>
          <a:p>
            <a:pPr algn="ctr"/>
            <a:r>
              <a:rPr lang="sv-SE" sz="1100" dirty="0">
                <a:solidFill>
                  <a:schemeClr val="tx1"/>
                </a:solidFill>
              </a:rPr>
              <a:t>Enstaka (genomförbara, </a:t>
            </a:r>
            <a:r>
              <a:rPr lang="sv-SE" sz="1100" dirty="0" err="1">
                <a:solidFill>
                  <a:schemeClr val="tx1"/>
                </a:solidFill>
              </a:rPr>
              <a:t>trafikalt</a:t>
            </a:r>
            <a:r>
              <a:rPr lang="sv-SE" sz="1100" dirty="0">
                <a:solidFill>
                  <a:schemeClr val="tx1"/>
                </a:solidFill>
              </a:rPr>
              <a:t>, utan koppling till nytt trafikstyrningssystem)</a:t>
            </a:r>
          </a:p>
          <a:p>
            <a:pPr algn="ctr"/>
            <a:endParaRPr lang="sv-SE" sz="1100" dirty="0">
              <a:solidFill>
                <a:schemeClr val="tx1"/>
              </a:solidFill>
            </a:endParaRPr>
          </a:p>
          <a:p>
            <a:pPr algn="ctr"/>
            <a:endParaRPr lang="sv-SE" sz="1100" dirty="0">
              <a:solidFill>
                <a:schemeClr val="tx1"/>
              </a:solidFill>
            </a:endParaRPr>
          </a:p>
          <a:p>
            <a:pPr algn="ctr"/>
            <a:r>
              <a:rPr lang="sv-SE" sz="1100" dirty="0">
                <a:solidFill>
                  <a:schemeClr val="tx1"/>
                </a:solidFill>
              </a:rPr>
              <a:t>Enhetlig fordonsflotta</a:t>
            </a:r>
          </a:p>
          <a:p>
            <a:pPr algn="ctr"/>
            <a:endParaRPr lang="sv-SE" sz="1100" dirty="0">
              <a:solidFill>
                <a:schemeClr val="tx1"/>
              </a:solidFill>
            </a:endParaRPr>
          </a:p>
          <a:p>
            <a:pPr algn="ctr"/>
            <a:endParaRPr lang="sv-SE" sz="1100" dirty="0">
              <a:solidFill>
                <a:schemeClr val="tx1"/>
              </a:solidFill>
            </a:endParaRPr>
          </a:p>
          <a:p>
            <a:pPr algn="ctr"/>
            <a:r>
              <a:rPr lang="sv-SE" sz="1100" dirty="0">
                <a:solidFill>
                  <a:schemeClr val="tx1"/>
                </a:solidFill>
              </a:rPr>
              <a:t>Stationer</a:t>
            </a:r>
          </a:p>
        </p:txBody>
      </p:sp>
      <p:cxnSp>
        <p:nvCxnSpPr>
          <p:cNvPr id="14" name="Rak koppling 13">
            <a:extLst>
              <a:ext uri="{FF2B5EF4-FFF2-40B4-BE49-F238E27FC236}">
                <a16:creationId xmlns:a16="http://schemas.microsoft.com/office/drawing/2014/main" id="{38E5BD3B-1224-E730-21BD-D3123ACFB8BB}"/>
              </a:ext>
            </a:extLst>
          </p:cNvPr>
          <p:cNvCxnSpPr>
            <a:cxnSpLocks/>
          </p:cNvCxnSpPr>
          <p:nvPr/>
        </p:nvCxnSpPr>
        <p:spPr>
          <a:xfrm>
            <a:off x="1769656" y="1995686"/>
            <a:ext cx="381642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Rak koppling 16">
            <a:extLst>
              <a:ext uri="{FF2B5EF4-FFF2-40B4-BE49-F238E27FC236}">
                <a16:creationId xmlns:a16="http://schemas.microsoft.com/office/drawing/2014/main" id="{BDF321EF-5534-7FBE-4D9D-C819115411DD}"/>
              </a:ext>
            </a:extLst>
          </p:cNvPr>
          <p:cNvCxnSpPr>
            <a:cxnSpLocks/>
          </p:cNvCxnSpPr>
          <p:nvPr/>
        </p:nvCxnSpPr>
        <p:spPr>
          <a:xfrm>
            <a:off x="2093692" y="2571750"/>
            <a:ext cx="316835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Rak koppling 19">
            <a:extLst>
              <a:ext uri="{FF2B5EF4-FFF2-40B4-BE49-F238E27FC236}">
                <a16:creationId xmlns:a16="http://schemas.microsoft.com/office/drawing/2014/main" id="{A469EFBD-6E91-EE54-98EE-6385D7CE9582}"/>
              </a:ext>
            </a:extLst>
          </p:cNvPr>
          <p:cNvCxnSpPr>
            <a:cxnSpLocks/>
            <a:stCxn id="8" idx="1"/>
            <a:endCxn id="8" idx="3"/>
          </p:cNvCxnSpPr>
          <p:nvPr/>
        </p:nvCxnSpPr>
        <p:spPr>
          <a:xfrm>
            <a:off x="2543742" y="3313795"/>
            <a:ext cx="226825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Rak koppling 22">
            <a:extLst>
              <a:ext uri="{FF2B5EF4-FFF2-40B4-BE49-F238E27FC236}">
                <a16:creationId xmlns:a16="http://schemas.microsoft.com/office/drawing/2014/main" id="{AE145E12-6135-A172-0C84-F7C5005D2623}"/>
              </a:ext>
            </a:extLst>
          </p:cNvPr>
          <p:cNvCxnSpPr>
            <a:cxnSpLocks/>
          </p:cNvCxnSpPr>
          <p:nvPr/>
        </p:nvCxnSpPr>
        <p:spPr>
          <a:xfrm>
            <a:off x="2885780" y="3867894"/>
            <a:ext cx="1584176"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5591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FC6BB35F-1692-A559-C85A-5EAC34462AFA}"/>
              </a:ext>
            </a:extLst>
          </p:cNvPr>
          <p:cNvSpPr>
            <a:spLocks noGrp="1"/>
          </p:cNvSpPr>
          <p:nvPr>
            <p:ph type="dt" sz="half" idx="10"/>
          </p:nvPr>
        </p:nvSpPr>
        <p:spPr/>
        <p:txBody>
          <a:bodyPr/>
          <a:lstStyle/>
          <a:p>
            <a:fld id="{1D41A06D-0B1F-42C8-AD64-4310C5656309}" type="datetime1">
              <a:rPr lang="sv-SE" smtClean="0"/>
              <a:t>2026-02-12</a:t>
            </a:fld>
            <a:endParaRPr lang="sv-SE"/>
          </a:p>
        </p:txBody>
      </p:sp>
      <p:sp>
        <p:nvSpPr>
          <p:cNvPr id="5" name="Platshållare för sidfot 4">
            <a:extLst>
              <a:ext uri="{FF2B5EF4-FFF2-40B4-BE49-F238E27FC236}">
                <a16:creationId xmlns:a16="http://schemas.microsoft.com/office/drawing/2014/main" id="{36EF76E2-3B96-3713-4CB5-F0CFBD823D56}"/>
              </a:ext>
            </a:extLst>
          </p:cNvPr>
          <p:cNvSpPr>
            <a:spLocks noGrp="1"/>
          </p:cNvSpPr>
          <p:nvPr>
            <p:ph type="ftr" sz="quarter" idx="11"/>
          </p:nvPr>
        </p:nvSpPr>
        <p:spPr/>
        <p:txBody>
          <a:bodyPr/>
          <a:lstStyle/>
          <a:p>
            <a:r>
              <a:rPr lang="sv-SE"/>
              <a:t>Trafikförvaltningen</a:t>
            </a:r>
            <a:endParaRPr lang="sv-SE" dirty="0"/>
          </a:p>
        </p:txBody>
      </p:sp>
      <p:sp>
        <p:nvSpPr>
          <p:cNvPr id="6" name="Platshållare för bildnummer 5">
            <a:extLst>
              <a:ext uri="{FF2B5EF4-FFF2-40B4-BE49-F238E27FC236}">
                <a16:creationId xmlns:a16="http://schemas.microsoft.com/office/drawing/2014/main" id="{FC99C1CF-5B4A-E4A3-6D82-6BDB629DBE4F}"/>
              </a:ext>
            </a:extLst>
          </p:cNvPr>
          <p:cNvSpPr>
            <a:spLocks noGrp="1"/>
          </p:cNvSpPr>
          <p:nvPr>
            <p:ph type="sldNum" sz="quarter" idx="12"/>
          </p:nvPr>
        </p:nvSpPr>
        <p:spPr/>
        <p:txBody>
          <a:bodyPr/>
          <a:lstStyle/>
          <a:p>
            <a:fld id="{7EAC591F-9B7B-4B2A-8448-D862FAA8C939}" type="slidenum">
              <a:rPr lang="sv-SE" smtClean="0"/>
              <a:t>12</a:t>
            </a:fld>
            <a:endParaRPr lang="sv-SE"/>
          </a:p>
        </p:txBody>
      </p:sp>
      <p:pic>
        <p:nvPicPr>
          <p:cNvPr id="7" name="Platshållare för innehåll 6" descr="En bild som visar diagram, linje, karta, text&#10;&#10;AI-genererat innehåll kan vara felaktigt.">
            <a:extLst>
              <a:ext uri="{FF2B5EF4-FFF2-40B4-BE49-F238E27FC236}">
                <a16:creationId xmlns:a16="http://schemas.microsoft.com/office/drawing/2014/main" id="{3BF3C49B-6784-C283-D168-79BC3EC89B06}"/>
              </a:ext>
            </a:extLst>
          </p:cNvPr>
          <p:cNvPicPr>
            <a:picLocks noGrp="1" noChangeAspect="1"/>
          </p:cNvPicPr>
          <p:nvPr>
            <p:ph idx="1"/>
          </p:nvPr>
        </p:nvPicPr>
        <p:blipFill>
          <a:blip r:embed="rId2"/>
          <a:stretch>
            <a:fillRect/>
          </a:stretch>
        </p:blipFill>
        <p:spPr>
          <a:xfrm>
            <a:off x="971600" y="795047"/>
            <a:ext cx="5678633" cy="4269586"/>
          </a:xfrm>
          <a:prstGeom prst="rect">
            <a:avLst/>
          </a:prstGeom>
        </p:spPr>
      </p:pic>
    </p:spTree>
    <p:extLst>
      <p:ext uri="{BB962C8B-B14F-4D97-AF65-F5344CB8AC3E}">
        <p14:creationId xmlns:p14="http://schemas.microsoft.com/office/powerpoint/2010/main" val="526110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7D2D07-0C3A-4E90-ABCE-C7BD65164DA1}"/>
              </a:ext>
            </a:extLst>
          </p:cNvPr>
          <p:cNvSpPr>
            <a:spLocks noGrp="1"/>
          </p:cNvSpPr>
          <p:nvPr>
            <p:ph type="title"/>
          </p:nvPr>
        </p:nvSpPr>
        <p:spPr>
          <a:xfrm>
            <a:off x="720000" y="555526"/>
            <a:ext cx="7704000" cy="621000"/>
          </a:xfrm>
        </p:spPr>
        <p:txBody>
          <a:bodyPr>
            <a:normAutofit fontScale="90000"/>
          </a:bodyPr>
          <a:lstStyle/>
          <a:p>
            <a:r>
              <a:rPr lang="sv-SE" dirty="0"/>
              <a:t>7. Svåra och kvarstående frågeställningar</a:t>
            </a:r>
          </a:p>
        </p:txBody>
      </p:sp>
      <p:sp>
        <p:nvSpPr>
          <p:cNvPr id="4" name="Platshållare för datum 3">
            <a:extLst>
              <a:ext uri="{FF2B5EF4-FFF2-40B4-BE49-F238E27FC236}">
                <a16:creationId xmlns:a16="http://schemas.microsoft.com/office/drawing/2014/main" id="{EC292CFD-722D-C1D5-9917-DE4CCA192700}"/>
              </a:ext>
            </a:extLst>
          </p:cNvPr>
          <p:cNvSpPr>
            <a:spLocks noGrp="1"/>
          </p:cNvSpPr>
          <p:nvPr>
            <p:ph type="dt" sz="half" idx="10"/>
          </p:nvPr>
        </p:nvSpPr>
        <p:spPr/>
        <p:txBody>
          <a:bodyPr/>
          <a:lstStyle/>
          <a:p>
            <a:fld id="{1D41A06D-0B1F-42C8-AD64-4310C5656309}" type="datetime1">
              <a:rPr lang="sv-SE" smtClean="0"/>
              <a:t>2026-02-12</a:t>
            </a:fld>
            <a:endParaRPr lang="sv-SE"/>
          </a:p>
        </p:txBody>
      </p:sp>
      <p:sp>
        <p:nvSpPr>
          <p:cNvPr id="5" name="Platshållare för sidfot 4">
            <a:extLst>
              <a:ext uri="{FF2B5EF4-FFF2-40B4-BE49-F238E27FC236}">
                <a16:creationId xmlns:a16="http://schemas.microsoft.com/office/drawing/2014/main" id="{212D7CCF-8F7E-DDB5-FEB9-D7C7B2BACC09}"/>
              </a:ext>
            </a:extLst>
          </p:cNvPr>
          <p:cNvSpPr>
            <a:spLocks noGrp="1"/>
          </p:cNvSpPr>
          <p:nvPr>
            <p:ph type="ftr" sz="quarter" idx="11"/>
          </p:nvPr>
        </p:nvSpPr>
        <p:spPr/>
        <p:txBody>
          <a:bodyPr/>
          <a:lstStyle/>
          <a:p>
            <a:r>
              <a:rPr lang="sv-SE"/>
              <a:t>Trafikförvaltningen</a:t>
            </a:r>
            <a:endParaRPr lang="sv-SE" dirty="0"/>
          </a:p>
        </p:txBody>
      </p:sp>
      <p:sp>
        <p:nvSpPr>
          <p:cNvPr id="6" name="Platshållare för bildnummer 5">
            <a:extLst>
              <a:ext uri="{FF2B5EF4-FFF2-40B4-BE49-F238E27FC236}">
                <a16:creationId xmlns:a16="http://schemas.microsoft.com/office/drawing/2014/main" id="{B5E2A7AA-AB85-26D3-19E2-4DE7E98D3D62}"/>
              </a:ext>
            </a:extLst>
          </p:cNvPr>
          <p:cNvSpPr>
            <a:spLocks noGrp="1"/>
          </p:cNvSpPr>
          <p:nvPr>
            <p:ph type="sldNum" sz="quarter" idx="12"/>
          </p:nvPr>
        </p:nvSpPr>
        <p:spPr/>
        <p:txBody>
          <a:bodyPr/>
          <a:lstStyle/>
          <a:p>
            <a:fld id="{7EAC591F-9B7B-4B2A-8448-D862FAA8C939}" type="slidenum">
              <a:rPr lang="sv-SE" smtClean="0"/>
              <a:t>13</a:t>
            </a:fld>
            <a:endParaRPr lang="sv-SE"/>
          </a:p>
        </p:txBody>
      </p:sp>
      <p:sp>
        <p:nvSpPr>
          <p:cNvPr id="7" name="Rektangel: rundade hörn 6">
            <a:extLst>
              <a:ext uri="{FF2B5EF4-FFF2-40B4-BE49-F238E27FC236}">
                <a16:creationId xmlns:a16="http://schemas.microsoft.com/office/drawing/2014/main" id="{AF44CE7D-E8E7-230A-051C-1D49B60C96C1}"/>
              </a:ext>
            </a:extLst>
          </p:cNvPr>
          <p:cNvSpPr/>
          <p:nvPr/>
        </p:nvSpPr>
        <p:spPr>
          <a:xfrm>
            <a:off x="827584" y="1446698"/>
            <a:ext cx="7128792" cy="2925252"/>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lang="sv-SE" sz="1400" dirty="0">
                <a:solidFill>
                  <a:prstClr val="black"/>
                </a:solidFill>
                <a:latin typeface="Verdana"/>
              </a:rPr>
              <a:t>Enstaka stationer eller möjlighet till införande på flera stationer</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sv-SE" sz="1200" dirty="0">
                <a:solidFill>
                  <a:prstClr val="black"/>
                </a:solidFill>
                <a:latin typeface="Verdana"/>
              </a:rPr>
              <a:t>Beroende av</a:t>
            </a:r>
            <a:r>
              <a:rPr kumimoji="0" lang="sv-SE" sz="1200" i="0" u="none" strike="noStrike" kern="1200" cap="none" spc="0" normalizeH="0" baseline="0" noProof="0" dirty="0">
                <a:ln>
                  <a:noFill/>
                </a:ln>
                <a:solidFill>
                  <a:prstClr val="black"/>
                </a:solidFill>
                <a:effectLst/>
                <a:uLnTx/>
                <a:uFillTx/>
                <a:latin typeface="Verdana"/>
                <a:ea typeface="+mn-ea"/>
                <a:cs typeface="+mn-cs"/>
              </a:rPr>
              <a:t> trafikstyrningssystem och </a:t>
            </a:r>
            <a:r>
              <a:rPr kumimoji="0" lang="sv-SE" sz="1200" i="0" u="none" strike="noStrike" kern="1200" cap="none" spc="0" normalizeH="0" baseline="0" noProof="0" dirty="0" err="1">
                <a:ln>
                  <a:noFill/>
                </a:ln>
                <a:solidFill>
                  <a:prstClr val="black"/>
                </a:solidFill>
                <a:effectLst/>
                <a:uLnTx/>
                <a:uFillTx/>
                <a:latin typeface="Verdana"/>
                <a:ea typeface="+mn-ea"/>
                <a:cs typeface="+mn-cs"/>
              </a:rPr>
              <a:t>ford</a:t>
            </a:r>
            <a:r>
              <a:rPr lang="sv-SE" sz="1200" dirty="0">
                <a:solidFill>
                  <a:prstClr val="black"/>
                </a:solidFill>
                <a:latin typeface="Verdana"/>
              </a:rPr>
              <a:t>on</a:t>
            </a:r>
          </a:p>
          <a:p>
            <a:pPr marR="0" lvl="1" algn="l" defTabSz="914400" rtl="0" eaLnBrk="1" fontAlgn="auto" latinLnBrk="0" hangingPunct="1">
              <a:lnSpc>
                <a:spcPct val="100000"/>
              </a:lnSpc>
              <a:spcBef>
                <a:spcPct val="20000"/>
              </a:spcBef>
              <a:spcAft>
                <a:spcPts val="0"/>
              </a:spcAft>
              <a:buClrTx/>
              <a:buSzTx/>
              <a:tabLst/>
              <a:defRPr/>
            </a:pPr>
            <a:endParaRPr lang="sv-SE" sz="1200" dirty="0">
              <a:solidFill>
                <a:prstClr val="black"/>
              </a:solidFill>
              <a:latin typeface="Verdana"/>
            </a:endParaRPr>
          </a:p>
          <a:p>
            <a:pPr marL="285750" lvl="0" indent="-285750">
              <a:buFont typeface="Arial" panose="020B0604020202020204" pitchFamily="34" charset="0"/>
              <a:buChar char="•"/>
              <a:defRPr/>
            </a:pPr>
            <a:r>
              <a:rPr lang="sv-SE" sz="1400" dirty="0">
                <a:solidFill>
                  <a:prstClr val="black"/>
                </a:solidFill>
              </a:rPr>
              <a:t>Val av teknisk lösning, typ av barriär och hur dörrarna ska styras</a:t>
            </a:r>
          </a:p>
          <a:p>
            <a:pPr lvl="0">
              <a:defRPr/>
            </a:pPr>
            <a:endParaRPr lang="sv-SE" sz="1400" dirty="0">
              <a:solidFill>
                <a:prstClr val="black"/>
              </a:solidFill>
            </a:endParaRPr>
          </a:p>
          <a:p>
            <a:pPr marL="285750" lvl="0" indent="-285750">
              <a:buFont typeface="Arial" panose="020B0604020202020204" pitchFamily="34" charset="0"/>
              <a:buChar char="•"/>
              <a:defRPr/>
            </a:pPr>
            <a:r>
              <a:rPr lang="sv-SE" sz="1400" dirty="0">
                <a:solidFill>
                  <a:prstClr val="black"/>
                </a:solidFill>
              </a:rPr>
              <a:t>Genomförbarhet med avseende på teknisk lösning, trafikerings- och arbetsmiljöfrågor, ventilation, brand och utrymning, tryckvåg och </a:t>
            </a:r>
            <a:r>
              <a:rPr lang="sv-SE" sz="1400" dirty="0" err="1">
                <a:solidFill>
                  <a:prstClr val="black"/>
                </a:solidFill>
              </a:rPr>
              <a:t>vindlast</a:t>
            </a:r>
            <a:endParaRPr lang="sv-SE" sz="1400" dirty="0">
              <a:solidFill>
                <a:prstClr val="black"/>
              </a:solidFill>
            </a:endParaRPr>
          </a:p>
          <a:p>
            <a:pPr marL="285750" lvl="0" indent="-285750">
              <a:buFont typeface="Arial" panose="020B0604020202020204" pitchFamily="34" charset="0"/>
              <a:buChar char="•"/>
              <a:defRPr/>
            </a:pPr>
            <a:endParaRPr lang="sv-SE" sz="1400" dirty="0">
              <a:solidFill>
                <a:prstClr val="black"/>
              </a:solidFill>
            </a:endParaRPr>
          </a:p>
          <a:p>
            <a:pPr marL="285750" lvl="0" indent="-285750">
              <a:buFont typeface="Arial" panose="020B0604020202020204" pitchFamily="34" charset="0"/>
              <a:buChar char="•"/>
              <a:defRPr/>
            </a:pPr>
            <a:r>
              <a:rPr lang="sv-SE" sz="1400" dirty="0">
                <a:solidFill>
                  <a:prstClr val="black"/>
                </a:solidFill>
              </a:rPr>
              <a:t>Påverkan på konst, arkitektur, och reklam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sv-SE" sz="1200" b="0" i="0" u="none" strike="noStrike" kern="1200" cap="none" spc="0" normalizeH="0" baseline="0" noProof="0" dirty="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2771994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EF58BD-C5C5-3D31-47AE-45F5D116114A}"/>
              </a:ext>
            </a:extLst>
          </p:cNvPr>
          <p:cNvSpPr>
            <a:spLocks noGrp="1"/>
          </p:cNvSpPr>
          <p:nvPr>
            <p:ph type="title"/>
          </p:nvPr>
        </p:nvSpPr>
        <p:spPr/>
        <p:txBody>
          <a:bodyPr/>
          <a:lstStyle/>
          <a:p>
            <a:r>
              <a:rPr lang="sv-SE" dirty="0"/>
              <a:t>8. Tidplan</a:t>
            </a:r>
          </a:p>
        </p:txBody>
      </p:sp>
      <p:sp>
        <p:nvSpPr>
          <p:cNvPr id="3" name="Platshållare för innehåll 2">
            <a:extLst>
              <a:ext uri="{FF2B5EF4-FFF2-40B4-BE49-F238E27FC236}">
                <a16:creationId xmlns:a16="http://schemas.microsoft.com/office/drawing/2014/main" id="{195592DA-068F-2E27-1EAB-3734E5DF9BC0}"/>
              </a:ext>
            </a:extLst>
          </p:cNvPr>
          <p:cNvSpPr>
            <a:spLocks noGrp="1"/>
          </p:cNvSpPr>
          <p:nvPr>
            <p:ph idx="1"/>
          </p:nvPr>
        </p:nvSpPr>
        <p:spPr/>
        <p:txBody>
          <a:bodyPr/>
          <a:lstStyle/>
          <a:p>
            <a:r>
              <a:rPr lang="sv-SE" dirty="0"/>
              <a:t>Arbetet avslutas och intern beredning påbörjas </a:t>
            </a:r>
          </a:p>
          <a:p>
            <a:r>
              <a:rPr lang="sv-SE" dirty="0"/>
              <a:t>Trafiknämnden 21 april 2026: ”Beslut att godkänna slutrapportering av uppdraget att Utreda en plan för plattformsbarriärer i kollektivtrafiken”</a:t>
            </a:r>
          </a:p>
        </p:txBody>
      </p:sp>
      <p:sp>
        <p:nvSpPr>
          <p:cNvPr id="4" name="Platshållare för datum 3">
            <a:extLst>
              <a:ext uri="{FF2B5EF4-FFF2-40B4-BE49-F238E27FC236}">
                <a16:creationId xmlns:a16="http://schemas.microsoft.com/office/drawing/2014/main" id="{4DAEB64B-15D1-6F43-DA82-0AC8FDBF74BF}"/>
              </a:ext>
            </a:extLst>
          </p:cNvPr>
          <p:cNvSpPr>
            <a:spLocks noGrp="1"/>
          </p:cNvSpPr>
          <p:nvPr>
            <p:ph type="dt" sz="half" idx="10"/>
          </p:nvPr>
        </p:nvSpPr>
        <p:spPr/>
        <p:txBody>
          <a:bodyPr/>
          <a:lstStyle/>
          <a:p>
            <a:fld id="{1D41A06D-0B1F-42C8-AD64-4310C5656309}" type="datetime1">
              <a:rPr lang="sv-SE" smtClean="0"/>
              <a:t>2026-02-12</a:t>
            </a:fld>
            <a:endParaRPr lang="sv-SE"/>
          </a:p>
        </p:txBody>
      </p:sp>
      <p:sp>
        <p:nvSpPr>
          <p:cNvPr id="5" name="Platshållare för sidfot 4">
            <a:extLst>
              <a:ext uri="{FF2B5EF4-FFF2-40B4-BE49-F238E27FC236}">
                <a16:creationId xmlns:a16="http://schemas.microsoft.com/office/drawing/2014/main" id="{39A7E459-017A-9842-56A3-7F1AF75F505E}"/>
              </a:ext>
            </a:extLst>
          </p:cNvPr>
          <p:cNvSpPr>
            <a:spLocks noGrp="1"/>
          </p:cNvSpPr>
          <p:nvPr>
            <p:ph type="ftr" sz="quarter" idx="11"/>
          </p:nvPr>
        </p:nvSpPr>
        <p:spPr/>
        <p:txBody>
          <a:bodyPr/>
          <a:lstStyle/>
          <a:p>
            <a:r>
              <a:rPr lang="sv-SE"/>
              <a:t>Trafikförvaltningen</a:t>
            </a:r>
            <a:endParaRPr lang="sv-SE" dirty="0"/>
          </a:p>
        </p:txBody>
      </p:sp>
      <p:sp>
        <p:nvSpPr>
          <p:cNvPr id="6" name="Platshållare för bildnummer 5">
            <a:extLst>
              <a:ext uri="{FF2B5EF4-FFF2-40B4-BE49-F238E27FC236}">
                <a16:creationId xmlns:a16="http://schemas.microsoft.com/office/drawing/2014/main" id="{AED132B7-32E2-87A0-45F7-A0C8183816D7}"/>
              </a:ext>
            </a:extLst>
          </p:cNvPr>
          <p:cNvSpPr>
            <a:spLocks noGrp="1"/>
          </p:cNvSpPr>
          <p:nvPr>
            <p:ph type="sldNum" sz="quarter" idx="12"/>
          </p:nvPr>
        </p:nvSpPr>
        <p:spPr/>
        <p:txBody>
          <a:bodyPr/>
          <a:lstStyle/>
          <a:p>
            <a:fld id="{7EAC591F-9B7B-4B2A-8448-D862FAA8C939}" type="slidenum">
              <a:rPr lang="sv-SE" smtClean="0"/>
              <a:t>14</a:t>
            </a:fld>
            <a:endParaRPr lang="sv-SE"/>
          </a:p>
        </p:txBody>
      </p:sp>
    </p:spTree>
    <p:extLst>
      <p:ext uri="{BB962C8B-B14F-4D97-AF65-F5344CB8AC3E}">
        <p14:creationId xmlns:p14="http://schemas.microsoft.com/office/powerpoint/2010/main" val="1673044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20000" y="987574"/>
            <a:ext cx="7812440" cy="3582068"/>
          </a:xfrm>
        </p:spPr>
        <p:txBody>
          <a:bodyPr/>
          <a:lstStyle/>
          <a:p>
            <a:pPr marL="0" indent="0" algn="ctr">
              <a:buNone/>
            </a:pPr>
            <a:endParaRPr lang="sv-SE" dirty="0">
              <a:solidFill>
                <a:srgbClr val="0070C0"/>
              </a:solidFill>
            </a:endParaRPr>
          </a:p>
          <a:p>
            <a:pPr marL="0" indent="0" algn="ctr">
              <a:buNone/>
            </a:pPr>
            <a:endParaRPr lang="sv-SE" dirty="0">
              <a:solidFill>
                <a:srgbClr val="0070C0"/>
              </a:solidFill>
            </a:endParaRPr>
          </a:p>
          <a:p>
            <a:pPr marL="0" indent="0" algn="ctr">
              <a:buNone/>
            </a:pPr>
            <a:r>
              <a:rPr lang="sv-SE" dirty="0">
                <a:solidFill>
                  <a:srgbClr val="0070C0"/>
                </a:solidFill>
              </a:rPr>
              <a:t>Tack för visat intresse! </a:t>
            </a:r>
            <a:r>
              <a:rPr lang="sv-SE">
                <a:solidFill>
                  <a:srgbClr val="0070C0"/>
                </a:solidFill>
                <a:sym typeface="Wingdings" panose="05000000000000000000" pitchFamily="2" charset="2"/>
              </a:rPr>
              <a:t></a:t>
            </a:r>
            <a:endParaRPr lang="sv-SE" dirty="0">
              <a:solidFill>
                <a:srgbClr val="0070C0"/>
              </a:solidFill>
            </a:endParaRPr>
          </a:p>
          <a:p>
            <a:pPr marL="0" indent="0" algn="ctr">
              <a:buNone/>
            </a:pPr>
            <a:endParaRPr lang="sv-SE" dirty="0"/>
          </a:p>
        </p:txBody>
      </p:sp>
      <p:sp>
        <p:nvSpPr>
          <p:cNvPr id="4" name="Platshållare för datum 3"/>
          <p:cNvSpPr>
            <a:spLocks noGrp="1"/>
          </p:cNvSpPr>
          <p:nvPr>
            <p:ph type="dt" sz="half" idx="10"/>
          </p:nvPr>
        </p:nvSpPr>
        <p:spPr/>
        <p:txBody>
          <a:bodyPr/>
          <a:lstStyle/>
          <a:p>
            <a:fld id="{1D41A06D-0B1F-42C8-AD64-4310C5656309}" type="datetime1">
              <a:rPr lang="sv-SE" smtClean="0"/>
              <a:t>2026-02-12</a:t>
            </a:fld>
            <a:endParaRPr lang="sv-SE"/>
          </a:p>
        </p:txBody>
      </p:sp>
      <p:sp>
        <p:nvSpPr>
          <p:cNvPr id="5" name="Platshållare för sidfot 4"/>
          <p:cNvSpPr>
            <a:spLocks noGrp="1"/>
          </p:cNvSpPr>
          <p:nvPr>
            <p:ph type="ftr" sz="quarter" idx="11"/>
          </p:nvPr>
        </p:nvSpPr>
        <p:spPr/>
        <p:txBody>
          <a:bodyPr/>
          <a:lstStyle/>
          <a:p>
            <a:r>
              <a:rPr lang="sv-SE"/>
              <a:t>Trafikförvaltningen</a:t>
            </a:r>
            <a:endParaRPr lang="sv-SE" dirty="0"/>
          </a:p>
        </p:txBody>
      </p:sp>
      <p:sp>
        <p:nvSpPr>
          <p:cNvPr id="6" name="Platshållare för bildnummer 5"/>
          <p:cNvSpPr>
            <a:spLocks noGrp="1"/>
          </p:cNvSpPr>
          <p:nvPr>
            <p:ph type="sldNum" sz="quarter" idx="12"/>
          </p:nvPr>
        </p:nvSpPr>
        <p:spPr/>
        <p:txBody>
          <a:bodyPr/>
          <a:lstStyle/>
          <a:p>
            <a:fld id="{7EAC591F-9B7B-4B2A-8448-D862FAA8C939}" type="slidenum">
              <a:rPr lang="sv-SE" smtClean="0"/>
              <a:t>15</a:t>
            </a:fld>
            <a:endParaRPr lang="sv-SE"/>
          </a:p>
        </p:txBody>
      </p:sp>
    </p:spTree>
    <p:extLst>
      <p:ext uri="{BB962C8B-B14F-4D97-AF65-F5344CB8AC3E}">
        <p14:creationId xmlns:p14="http://schemas.microsoft.com/office/powerpoint/2010/main" val="3298825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1. Inledning</a:t>
            </a:r>
          </a:p>
        </p:txBody>
      </p:sp>
      <p:sp>
        <p:nvSpPr>
          <p:cNvPr id="4" name="Platshållare för datum 3"/>
          <p:cNvSpPr>
            <a:spLocks noGrp="1"/>
          </p:cNvSpPr>
          <p:nvPr>
            <p:ph type="dt" sz="half" idx="10"/>
          </p:nvPr>
        </p:nvSpPr>
        <p:spPr/>
        <p:txBody>
          <a:bodyPr/>
          <a:lstStyle/>
          <a:p>
            <a:fld id="{6BE3C1F3-436E-4F9F-AC22-7AB12F248DD7}" type="datetime1">
              <a:rPr lang="sv-SE" smtClean="0"/>
              <a:t>2026-02-12</a:t>
            </a:fld>
            <a:endParaRPr lang="sv-SE"/>
          </a:p>
        </p:txBody>
      </p:sp>
      <p:sp>
        <p:nvSpPr>
          <p:cNvPr id="5" name="Platshållare för bildnummer 4"/>
          <p:cNvSpPr>
            <a:spLocks noGrp="1"/>
          </p:cNvSpPr>
          <p:nvPr>
            <p:ph type="sldNum" sz="quarter" idx="12"/>
          </p:nvPr>
        </p:nvSpPr>
        <p:spPr/>
        <p:txBody>
          <a:bodyPr/>
          <a:lstStyle/>
          <a:p>
            <a:fld id="{7EAC591F-9B7B-4B2A-8448-D862FAA8C939}" type="slidenum">
              <a:rPr lang="sv-SE" smtClean="0"/>
              <a:t>2</a:t>
            </a:fld>
            <a:endParaRPr lang="sv-SE"/>
          </a:p>
        </p:txBody>
      </p:sp>
      <p:sp>
        <p:nvSpPr>
          <p:cNvPr id="6" name="Platshållare för sidfot 5"/>
          <p:cNvSpPr>
            <a:spLocks noGrp="1"/>
          </p:cNvSpPr>
          <p:nvPr>
            <p:ph type="ftr" sz="quarter" idx="11"/>
          </p:nvPr>
        </p:nvSpPr>
        <p:spPr/>
        <p:txBody>
          <a:bodyPr/>
          <a:lstStyle/>
          <a:p>
            <a:r>
              <a:rPr lang="sv-SE"/>
              <a:t>Trafikförvaltningen</a:t>
            </a:r>
            <a:endParaRPr lang="sv-SE" dirty="0"/>
          </a:p>
        </p:txBody>
      </p:sp>
      <p:sp>
        <p:nvSpPr>
          <p:cNvPr id="3" name="Platshållare för innehåll 2"/>
          <p:cNvSpPr>
            <a:spLocks noGrp="1"/>
          </p:cNvSpPr>
          <p:nvPr>
            <p:ph idx="1"/>
          </p:nvPr>
        </p:nvSpPr>
        <p:spPr/>
        <p:txBody>
          <a:bodyPr>
            <a:normAutofit/>
          </a:bodyPr>
          <a:lstStyle/>
          <a:p>
            <a:pPr marL="0" indent="0">
              <a:buNone/>
            </a:pPr>
            <a:r>
              <a:rPr lang="sv-SE" sz="1800" u="sng" dirty="0"/>
              <a:t>Dagordning</a:t>
            </a:r>
            <a:endParaRPr lang="sv-SE" sz="1800" dirty="0"/>
          </a:p>
          <a:p>
            <a:pPr>
              <a:buFont typeface="+mj-lt"/>
              <a:buAutoNum type="arabicPeriod"/>
            </a:pPr>
            <a:r>
              <a:rPr lang="sv-SE" sz="1600" dirty="0">
                <a:effectLst/>
              </a:rPr>
              <a:t>Inledning</a:t>
            </a:r>
          </a:p>
          <a:p>
            <a:pPr>
              <a:buFont typeface="+mj-lt"/>
              <a:buAutoNum type="arabicPeriod"/>
            </a:pPr>
            <a:r>
              <a:rPr lang="sv-SE" sz="1600" dirty="0"/>
              <a:t>Bakgrund</a:t>
            </a:r>
          </a:p>
          <a:p>
            <a:pPr>
              <a:buFont typeface="+mj-lt"/>
              <a:buAutoNum type="arabicPeriod"/>
            </a:pPr>
            <a:r>
              <a:rPr lang="sv-SE" sz="1600" dirty="0"/>
              <a:t>Syfte</a:t>
            </a:r>
          </a:p>
          <a:p>
            <a:pPr>
              <a:buFont typeface="+mj-lt"/>
              <a:buAutoNum type="arabicPeriod"/>
            </a:pPr>
            <a:r>
              <a:rPr lang="sv-SE" sz="1600" dirty="0"/>
              <a:t>Statistik</a:t>
            </a:r>
          </a:p>
          <a:p>
            <a:pPr>
              <a:buFont typeface="+mj-lt"/>
              <a:buAutoNum type="arabicPeriod"/>
            </a:pPr>
            <a:r>
              <a:rPr lang="sv-SE" sz="1600" dirty="0"/>
              <a:t>Överväganden</a:t>
            </a:r>
          </a:p>
          <a:p>
            <a:pPr>
              <a:buFont typeface="+mj-lt"/>
              <a:buAutoNum type="arabicPeriod"/>
            </a:pPr>
            <a:r>
              <a:rPr lang="sv-SE" sz="1600" dirty="0"/>
              <a:t>Summering plan för plattformsbarriärer</a:t>
            </a:r>
            <a:endParaRPr lang="sv-SE" sz="1600" dirty="0">
              <a:effectLst/>
            </a:endParaRPr>
          </a:p>
          <a:p>
            <a:pPr>
              <a:buFont typeface="+mj-lt"/>
              <a:buAutoNum type="arabicPeriod"/>
            </a:pPr>
            <a:r>
              <a:rPr lang="sv-SE" sz="1600" dirty="0"/>
              <a:t>Svåra och kvarstående frågeställningar</a:t>
            </a:r>
          </a:p>
          <a:p>
            <a:pPr>
              <a:buFont typeface="+mj-lt"/>
              <a:buAutoNum type="arabicPeriod"/>
            </a:pPr>
            <a:r>
              <a:rPr lang="sv-SE" sz="1600" dirty="0"/>
              <a:t>Tidplan</a:t>
            </a:r>
          </a:p>
          <a:p>
            <a:pPr>
              <a:buFont typeface="+mj-lt"/>
              <a:buAutoNum type="arabicPeriod"/>
            </a:pPr>
            <a:endParaRPr lang="sv-SE" sz="1400" dirty="0"/>
          </a:p>
          <a:p>
            <a:pPr marL="0" lvl="0" indent="0">
              <a:buNone/>
            </a:pPr>
            <a:endParaRPr lang="sv-SE" sz="3600" dirty="0"/>
          </a:p>
          <a:p>
            <a:endParaRPr lang="sv-SE" dirty="0"/>
          </a:p>
        </p:txBody>
      </p:sp>
    </p:spTree>
    <p:extLst>
      <p:ext uri="{BB962C8B-B14F-4D97-AF65-F5344CB8AC3E}">
        <p14:creationId xmlns:p14="http://schemas.microsoft.com/office/powerpoint/2010/main" val="655871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FC38B6-8430-3307-714C-243565660D97}"/>
              </a:ext>
            </a:extLst>
          </p:cNvPr>
          <p:cNvSpPr>
            <a:spLocks noGrp="1"/>
          </p:cNvSpPr>
          <p:nvPr>
            <p:ph type="title"/>
          </p:nvPr>
        </p:nvSpPr>
        <p:spPr/>
        <p:txBody>
          <a:bodyPr/>
          <a:lstStyle/>
          <a:p>
            <a:r>
              <a:rPr lang="sv-SE" dirty="0"/>
              <a:t>2. Bakgrund</a:t>
            </a:r>
          </a:p>
        </p:txBody>
      </p:sp>
      <p:sp>
        <p:nvSpPr>
          <p:cNvPr id="3" name="Platshållare för innehåll 2">
            <a:extLst>
              <a:ext uri="{FF2B5EF4-FFF2-40B4-BE49-F238E27FC236}">
                <a16:creationId xmlns:a16="http://schemas.microsoft.com/office/drawing/2014/main" id="{AA18D7AD-18CA-4DA3-0C0F-8C9157FCE2E8}"/>
              </a:ext>
            </a:extLst>
          </p:cNvPr>
          <p:cNvSpPr>
            <a:spLocks noGrp="1"/>
          </p:cNvSpPr>
          <p:nvPr>
            <p:ph idx="1"/>
          </p:nvPr>
        </p:nvSpPr>
        <p:spPr/>
        <p:txBody>
          <a:bodyPr>
            <a:normAutofit/>
          </a:bodyPr>
          <a:lstStyle/>
          <a:p>
            <a:pPr marL="0" indent="0">
              <a:buNone/>
            </a:pPr>
            <a:r>
              <a:rPr lang="sv-SE" sz="1700" b="1" dirty="0"/>
              <a:t>Uppdrag enligt Budget 2025:</a:t>
            </a:r>
            <a:r>
              <a:rPr lang="sv-SE" sz="1700" dirty="0"/>
              <a:t> </a:t>
            </a:r>
          </a:p>
          <a:p>
            <a:pPr marL="0" indent="0">
              <a:buNone/>
            </a:pPr>
            <a:r>
              <a:rPr lang="sv-SE" sz="1700" dirty="0"/>
              <a:t>”Trafiknämnden uppdras att utreda en plan för införande av plattformsbarriärer i kollektivtrafiken. Utredningen ska redogöra för vilka stationer i kollektivtrafiksystemet som är mest prioriterade för införande av plattformsbarriärer.”</a:t>
            </a:r>
          </a:p>
          <a:p>
            <a:pPr marL="0" indent="0">
              <a:buNone/>
            </a:pPr>
            <a:endParaRPr lang="sv-SE" sz="1700" dirty="0"/>
          </a:p>
          <a:p>
            <a:pPr marL="0" indent="0">
              <a:buNone/>
            </a:pPr>
            <a:r>
              <a:rPr lang="sv-SE" sz="1700" dirty="0"/>
              <a:t>Utredningen omfattar endast Stockholms tunnelbana, då andelen suicid och fallolyckor ner på spårområdet är störst i tunnelbanetrafiken. Varje år omkommer ca 10 personer och ca 6 personer skadas allvarligt på grund av personpåkörningar. </a:t>
            </a:r>
          </a:p>
          <a:p>
            <a:pPr marL="0" indent="0">
              <a:buNone/>
            </a:pPr>
            <a:endParaRPr lang="sv-SE" sz="1700" dirty="0"/>
          </a:p>
          <a:p>
            <a:pPr marL="0" indent="0">
              <a:buNone/>
            </a:pPr>
            <a:endParaRPr lang="sv-SE" sz="1700" dirty="0"/>
          </a:p>
          <a:p>
            <a:pPr marL="0" indent="0">
              <a:buNone/>
            </a:pPr>
            <a:endParaRPr lang="sv-SE" sz="1800" dirty="0"/>
          </a:p>
          <a:p>
            <a:endParaRPr lang="sv-SE" dirty="0"/>
          </a:p>
        </p:txBody>
      </p:sp>
      <p:sp>
        <p:nvSpPr>
          <p:cNvPr id="4" name="Platshållare för datum 3">
            <a:extLst>
              <a:ext uri="{FF2B5EF4-FFF2-40B4-BE49-F238E27FC236}">
                <a16:creationId xmlns:a16="http://schemas.microsoft.com/office/drawing/2014/main" id="{33545EB6-0DAA-EB85-7010-DD1604904034}"/>
              </a:ext>
            </a:extLst>
          </p:cNvPr>
          <p:cNvSpPr>
            <a:spLocks noGrp="1"/>
          </p:cNvSpPr>
          <p:nvPr>
            <p:ph type="dt" sz="half" idx="10"/>
          </p:nvPr>
        </p:nvSpPr>
        <p:spPr/>
        <p:txBody>
          <a:bodyPr/>
          <a:lstStyle/>
          <a:p>
            <a:fld id="{1D41A06D-0B1F-42C8-AD64-4310C5656309}" type="datetime1">
              <a:rPr lang="sv-SE" smtClean="0"/>
              <a:t>2026-02-12</a:t>
            </a:fld>
            <a:endParaRPr lang="sv-SE"/>
          </a:p>
        </p:txBody>
      </p:sp>
      <p:sp>
        <p:nvSpPr>
          <p:cNvPr id="5" name="Platshållare för sidfot 4">
            <a:extLst>
              <a:ext uri="{FF2B5EF4-FFF2-40B4-BE49-F238E27FC236}">
                <a16:creationId xmlns:a16="http://schemas.microsoft.com/office/drawing/2014/main" id="{65B5294E-F65F-7C15-771C-3B391F78D0A1}"/>
              </a:ext>
            </a:extLst>
          </p:cNvPr>
          <p:cNvSpPr>
            <a:spLocks noGrp="1"/>
          </p:cNvSpPr>
          <p:nvPr>
            <p:ph type="ftr" sz="quarter" idx="11"/>
          </p:nvPr>
        </p:nvSpPr>
        <p:spPr/>
        <p:txBody>
          <a:bodyPr/>
          <a:lstStyle/>
          <a:p>
            <a:r>
              <a:rPr lang="sv-SE"/>
              <a:t>Trafikförvaltningen</a:t>
            </a:r>
            <a:endParaRPr lang="sv-SE" dirty="0"/>
          </a:p>
        </p:txBody>
      </p:sp>
      <p:sp>
        <p:nvSpPr>
          <p:cNvPr id="6" name="Platshållare för bildnummer 5">
            <a:extLst>
              <a:ext uri="{FF2B5EF4-FFF2-40B4-BE49-F238E27FC236}">
                <a16:creationId xmlns:a16="http://schemas.microsoft.com/office/drawing/2014/main" id="{3737A674-3EE6-7C27-9AA2-9EE447BF5B4C}"/>
              </a:ext>
            </a:extLst>
          </p:cNvPr>
          <p:cNvSpPr>
            <a:spLocks noGrp="1"/>
          </p:cNvSpPr>
          <p:nvPr>
            <p:ph type="sldNum" sz="quarter" idx="12"/>
          </p:nvPr>
        </p:nvSpPr>
        <p:spPr/>
        <p:txBody>
          <a:bodyPr/>
          <a:lstStyle/>
          <a:p>
            <a:fld id="{7EAC591F-9B7B-4B2A-8448-D862FAA8C939}" type="slidenum">
              <a:rPr lang="sv-SE" smtClean="0"/>
              <a:t>3</a:t>
            </a:fld>
            <a:endParaRPr lang="sv-SE"/>
          </a:p>
        </p:txBody>
      </p:sp>
    </p:spTree>
    <p:extLst>
      <p:ext uri="{BB962C8B-B14F-4D97-AF65-F5344CB8AC3E}">
        <p14:creationId xmlns:p14="http://schemas.microsoft.com/office/powerpoint/2010/main" val="2605705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E922E4-9DA1-04D7-43A3-938FC5D2670F}"/>
              </a:ext>
            </a:extLst>
          </p:cNvPr>
          <p:cNvSpPr>
            <a:spLocks noGrp="1"/>
          </p:cNvSpPr>
          <p:nvPr>
            <p:ph type="title"/>
          </p:nvPr>
        </p:nvSpPr>
        <p:spPr/>
        <p:txBody>
          <a:bodyPr/>
          <a:lstStyle/>
          <a:p>
            <a:r>
              <a:rPr lang="sv-SE" dirty="0"/>
              <a:t>2. Bakgrund</a:t>
            </a:r>
          </a:p>
        </p:txBody>
      </p:sp>
      <p:sp>
        <p:nvSpPr>
          <p:cNvPr id="3" name="Platshållare för innehåll 2">
            <a:extLst>
              <a:ext uri="{FF2B5EF4-FFF2-40B4-BE49-F238E27FC236}">
                <a16:creationId xmlns:a16="http://schemas.microsoft.com/office/drawing/2014/main" id="{0A99BC1E-BB07-3194-C17A-46F303B30C55}"/>
              </a:ext>
            </a:extLst>
          </p:cNvPr>
          <p:cNvSpPr>
            <a:spLocks noGrp="1"/>
          </p:cNvSpPr>
          <p:nvPr>
            <p:ph idx="1"/>
          </p:nvPr>
        </p:nvSpPr>
        <p:spPr>
          <a:xfrm>
            <a:off x="720000" y="1599641"/>
            <a:ext cx="7704000" cy="3396057"/>
          </a:xfrm>
        </p:spPr>
        <p:txBody>
          <a:bodyPr>
            <a:normAutofit/>
          </a:bodyPr>
          <a:lstStyle/>
          <a:p>
            <a:pPr>
              <a:lnSpc>
                <a:spcPts val="1400"/>
              </a:lnSpc>
            </a:pPr>
            <a:r>
              <a:rPr lang="sv-SE" sz="1400" dirty="0"/>
              <a:t>Olika utredningar kopplade till möjligheten att bygga plattformsbarriärer har pågått sedan 2012</a:t>
            </a:r>
          </a:p>
          <a:p>
            <a:pPr>
              <a:lnSpc>
                <a:spcPts val="1400"/>
              </a:lnSpc>
            </a:pPr>
            <a:endParaRPr lang="sv-SE" sz="1400" dirty="0"/>
          </a:p>
          <a:p>
            <a:pPr>
              <a:lnSpc>
                <a:spcPts val="1400"/>
              </a:lnSpc>
            </a:pPr>
            <a:r>
              <a:rPr lang="sv-SE" sz="1400" dirty="0"/>
              <a:t>2013-2016, program Röda linjens uppgradering en utredning om helautomatisk drift, vintertester med spårbeträdandelarm och plattformsbarriärer. </a:t>
            </a:r>
          </a:p>
          <a:p>
            <a:pPr marL="0" indent="0">
              <a:lnSpc>
                <a:spcPts val="1400"/>
              </a:lnSpc>
              <a:buNone/>
            </a:pPr>
            <a:endParaRPr lang="sv-SE" sz="1400" dirty="0"/>
          </a:p>
          <a:p>
            <a:pPr>
              <a:lnSpc>
                <a:spcPts val="1400"/>
              </a:lnSpc>
            </a:pPr>
            <a:r>
              <a:rPr lang="sv-SE" sz="1400" dirty="0"/>
              <a:t>Vintertesterna med plattformsbarriärer utfördes på Åkeshovs station vintern 2014/2015 </a:t>
            </a:r>
          </a:p>
          <a:p>
            <a:pPr>
              <a:lnSpc>
                <a:spcPts val="1400"/>
              </a:lnSpc>
            </a:pPr>
            <a:endParaRPr lang="sv-SE" sz="1400" dirty="0"/>
          </a:p>
          <a:p>
            <a:pPr>
              <a:lnSpc>
                <a:spcPts val="1400"/>
              </a:lnSpc>
            </a:pPr>
            <a:r>
              <a:rPr lang="sv-SE" sz="1400" dirty="0"/>
              <a:t>2017-2018: </a:t>
            </a:r>
          </a:p>
          <a:p>
            <a:pPr lvl="1">
              <a:lnSpc>
                <a:spcPts val="1400"/>
              </a:lnSpc>
            </a:pPr>
            <a:r>
              <a:rPr lang="sv-SE" sz="1050" dirty="0"/>
              <a:t>Ett fullskaletest planerades på Medborgarplatsen men avbröts då det blev för svårt (omöjligt med avseende på trafiken, då konsekvenserna skulle leda till 15 minuters trafik). </a:t>
            </a:r>
          </a:p>
          <a:p>
            <a:pPr lvl="1">
              <a:lnSpc>
                <a:spcPts val="1400"/>
              </a:lnSpc>
            </a:pPr>
            <a:r>
              <a:rPr lang="sv-SE" sz="1050" dirty="0"/>
              <a:t>Ett fullskaletest vid Bagarmossen studerades, där var det lättare med ersättningstrafik. Fullskaletest på Bagarmossen avbröts p g a pandemin 2021.</a:t>
            </a:r>
          </a:p>
          <a:p>
            <a:endParaRPr lang="sv-SE" dirty="0"/>
          </a:p>
        </p:txBody>
      </p:sp>
      <p:sp>
        <p:nvSpPr>
          <p:cNvPr id="4" name="Platshållare för datum 3">
            <a:extLst>
              <a:ext uri="{FF2B5EF4-FFF2-40B4-BE49-F238E27FC236}">
                <a16:creationId xmlns:a16="http://schemas.microsoft.com/office/drawing/2014/main" id="{7296CB86-624D-D1B7-ACCE-3988C3E5EAA5}"/>
              </a:ext>
            </a:extLst>
          </p:cNvPr>
          <p:cNvSpPr>
            <a:spLocks noGrp="1"/>
          </p:cNvSpPr>
          <p:nvPr>
            <p:ph type="dt" sz="half" idx="10"/>
          </p:nvPr>
        </p:nvSpPr>
        <p:spPr/>
        <p:txBody>
          <a:bodyPr/>
          <a:lstStyle/>
          <a:p>
            <a:fld id="{1D41A06D-0B1F-42C8-AD64-4310C5656309}" type="datetime1">
              <a:rPr lang="sv-SE" smtClean="0"/>
              <a:t>2026-02-12</a:t>
            </a:fld>
            <a:endParaRPr lang="sv-SE"/>
          </a:p>
        </p:txBody>
      </p:sp>
      <p:sp>
        <p:nvSpPr>
          <p:cNvPr id="5" name="Platshållare för sidfot 4">
            <a:extLst>
              <a:ext uri="{FF2B5EF4-FFF2-40B4-BE49-F238E27FC236}">
                <a16:creationId xmlns:a16="http://schemas.microsoft.com/office/drawing/2014/main" id="{BE90D9DE-9B64-FA35-D407-32F81614BDEC}"/>
              </a:ext>
            </a:extLst>
          </p:cNvPr>
          <p:cNvSpPr>
            <a:spLocks noGrp="1"/>
          </p:cNvSpPr>
          <p:nvPr>
            <p:ph type="ftr" sz="quarter" idx="11"/>
          </p:nvPr>
        </p:nvSpPr>
        <p:spPr/>
        <p:txBody>
          <a:bodyPr/>
          <a:lstStyle/>
          <a:p>
            <a:r>
              <a:rPr lang="sv-SE"/>
              <a:t>Trafikförvaltningen</a:t>
            </a:r>
            <a:endParaRPr lang="sv-SE" dirty="0"/>
          </a:p>
        </p:txBody>
      </p:sp>
      <p:sp>
        <p:nvSpPr>
          <p:cNvPr id="6" name="Platshållare för bildnummer 5">
            <a:extLst>
              <a:ext uri="{FF2B5EF4-FFF2-40B4-BE49-F238E27FC236}">
                <a16:creationId xmlns:a16="http://schemas.microsoft.com/office/drawing/2014/main" id="{00CD60E4-E648-80D7-9549-EF873E7F4186}"/>
              </a:ext>
            </a:extLst>
          </p:cNvPr>
          <p:cNvSpPr>
            <a:spLocks noGrp="1"/>
          </p:cNvSpPr>
          <p:nvPr>
            <p:ph type="sldNum" sz="quarter" idx="12"/>
          </p:nvPr>
        </p:nvSpPr>
        <p:spPr/>
        <p:txBody>
          <a:bodyPr/>
          <a:lstStyle/>
          <a:p>
            <a:fld id="{7EAC591F-9B7B-4B2A-8448-D862FAA8C939}" type="slidenum">
              <a:rPr lang="sv-SE" smtClean="0"/>
              <a:t>4</a:t>
            </a:fld>
            <a:endParaRPr lang="sv-SE"/>
          </a:p>
        </p:txBody>
      </p:sp>
    </p:spTree>
    <p:extLst>
      <p:ext uri="{BB962C8B-B14F-4D97-AF65-F5344CB8AC3E}">
        <p14:creationId xmlns:p14="http://schemas.microsoft.com/office/powerpoint/2010/main" val="3742539691"/>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latshållare för innehåll 6">
            <a:extLst>
              <a:ext uri="{FF2B5EF4-FFF2-40B4-BE49-F238E27FC236}">
                <a16:creationId xmlns:a16="http://schemas.microsoft.com/office/drawing/2014/main" id="{69B889FD-8A91-10D0-31B7-62AFCCEC1268}"/>
              </a:ext>
            </a:extLst>
          </p:cNvPr>
          <p:cNvPicPr>
            <a:picLocks noGrp="1" noChangeAspect="1"/>
          </p:cNvPicPr>
          <p:nvPr>
            <p:ph idx="1"/>
          </p:nvPr>
        </p:nvPicPr>
        <p:blipFill>
          <a:blip r:embed="rId3"/>
          <a:stretch>
            <a:fillRect/>
          </a:stretch>
        </p:blipFill>
        <p:spPr>
          <a:xfrm>
            <a:off x="4163002" y="29870"/>
            <a:ext cx="3592983" cy="2386020"/>
          </a:xfrm>
          <a:prstGeom prst="rect">
            <a:avLst/>
          </a:prstGeom>
        </p:spPr>
      </p:pic>
      <p:sp>
        <p:nvSpPr>
          <p:cNvPr id="4" name="Platshållare för datum 3">
            <a:extLst>
              <a:ext uri="{FF2B5EF4-FFF2-40B4-BE49-F238E27FC236}">
                <a16:creationId xmlns:a16="http://schemas.microsoft.com/office/drawing/2014/main" id="{7B474C51-507E-09D6-A6B6-4F1DF9C3528E}"/>
              </a:ext>
            </a:extLst>
          </p:cNvPr>
          <p:cNvSpPr>
            <a:spLocks noGrp="1"/>
          </p:cNvSpPr>
          <p:nvPr>
            <p:ph type="dt" sz="half" idx="10"/>
          </p:nvPr>
        </p:nvSpPr>
        <p:spPr/>
        <p:txBody>
          <a:bodyPr/>
          <a:lstStyle/>
          <a:p>
            <a:fld id="{1D41A06D-0B1F-42C8-AD64-4310C5656309}" type="datetime1">
              <a:rPr lang="sv-SE" smtClean="0"/>
              <a:t>2026-02-12</a:t>
            </a:fld>
            <a:endParaRPr lang="sv-SE"/>
          </a:p>
        </p:txBody>
      </p:sp>
      <p:sp>
        <p:nvSpPr>
          <p:cNvPr id="5" name="Platshållare för sidfot 4">
            <a:extLst>
              <a:ext uri="{FF2B5EF4-FFF2-40B4-BE49-F238E27FC236}">
                <a16:creationId xmlns:a16="http://schemas.microsoft.com/office/drawing/2014/main" id="{7673DED3-1059-3443-A5F6-141AE019BB5F}"/>
              </a:ext>
            </a:extLst>
          </p:cNvPr>
          <p:cNvSpPr>
            <a:spLocks noGrp="1"/>
          </p:cNvSpPr>
          <p:nvPr>
            <p:ph type="ftr" sz="quarter" idx="11"/>
          </p:nvPr>
        </p:nvSpPr>
        <p:spPr>
          <a:xfrm>
            <a:off x="6084168" y="525338"/>
            <a:ext cx="2880000" cy="136922"/>
          </a:xfrm>
        </p:spPr>
        <p:txBody>
          <a:bodyPr/>
          <a:lstStyle/>
          <a:p>
            <a:r>
              <a:rPr lang="sv-SE"/>
              <a:t>Trafikförvaltningen</a:t>
            </a:r>
            <a:endParaRPr lang="sv-SE" dirty="0"/>
          </a:p>
        </p:txBody>
      </p:sp>
      <p:sp>
        <p:nvSpPr>
          <p:cNvPr id="6" name="Platshållare för bildnummer 5">
            <a:extLst>
              <a:ext uri="{FF2B5EF4-FFF2-40B4-BE49-F238E27FC236}">
                <a16:creationId xmlns:a16="http://schemas.microsoft.com/office/drawing/2014/main" id="{0B02DC2B-0181-A127-5A51-24E734ECBCB2}"/>
              </a:ext>
            </a:extLst>
          </p:cNvPr>
          <p:cNvSpPr>
            <a:spLocks noGrp="1"/>
          </p:cNvSpPr>
          <p:nvPr>
            <p:ph type="sldNum" sz="quarter" idx="12"/>
          </p:nvPr>
        </p:nvSpPr>
        <p:spPr/>
        <p:txBody>
          <a:bodyPr/>
          <a:lstStyle/>
          <a:p>
            <a:fld id="{7EAC591F-9B7B-4B2A-8448-D862FAA8C939}" type="slidenum">
              <a:rPr lang="sv-SE" smtClean="0"/>
              <a:t>5</a:t>
            </a:fld>
            <a:endParaRPr lang="sv-SE"/>
          </a:p>
        </p:txBody>
      </p:sp>
      <p:pic>
        <p:nvPicPr>
          <p:cNvPr id="8" name="Bildobjekt 7">
            <a:extLst>
              <a:ext uri="{FF2B5EF4-FFF2-40B4-BE49-F238E27FC236}">
                <a16:creationId xmlns:a16="http://schemas.microsoft.com/office/drawing/2014/main" id="{994DAE3E-0F40-2F29-D98F-292B2D483A4A}"/>
              </a:ext>
            </a:extLst>
          </p:cNvPr>
          <p:cNvPicPr>
            <a:picLocks noChangeAspect="1"/>
          </p:cNvPicPr>
          <p:nvPr/>
        </p:nvPicPr>
        <p:blipFill>
          <a:blip r:embed="rId4"/>
          <a:stretch>
            <a:fillRect/>
          </a:stretch>
        </p:blipFill>
        <p:spPr>
          <a:xfrm>
            <a:off x="4162957" y="2570746"/>
            <a:ext cx="3593028" cy="2386020"/>
          </a:xfrm>
          <a:prstGeom prst="rect">
            <a:avLst/>
          </a:prstGeom>
        </p:spPr>
      </p:pic>
      <p:pic>
        <p:nvPicPr>
          <p:cNvPr id="9" name="Bildobjekt 8">
            <a:extLst>
              <a:ext uri="{FF2B5EF4-FFF2-40B4-BE49-F238E27FC236}">
                <a16:creationId xmlns:a16="http://schemas.microsoft.com/office/drawing/2014/main" id="{C999C956-0A81-D5EA-692C-EFF080D20DC6}"/>
              </a:ext>
            </a:extLst>
          </p:cNvPr>
          <p:cNvPicPr>
            <a:picLocks noChangeAspect="1"/>
          </p:cNvPicPr>
          <p:nvPr/>
        </p:nvPicPr>
        <p:blipFill>
          <a:blip r:embed="rId5"/>
          <a:stretch>
            <a:fillRect/>
          </a:stretch>
        </p:blipFill>
        <p:spPr>
          <a:xfrm>
            <a:off x="395536" y="2570746"/>
            <a:ext cx="3581994" cy="2386019"/>
          </a:xfrm>
          <a:prstGeom prst="rect">
            <a:avLst/>
          </a:prstGeom>
        </p:spPr>
      </p:pic>
      <p:sp>
        <p:nvSpPr>
          <p:cNvPr id="2" name="textruta 1">
            <a:extLst>
              <a:ext uri="{FF2B5EF4-FFF2-40B4-BE49-F238E27FC236}">
                <a16:creationId xmlns:a16="http://schemas.microsoft.com/office/drawing/2014/main" id="{45E98E90-DF1F-7C46-1C87-D8A507D81752}"/>
              </a:ext>
            </a:extLst>
          </p:cNvPr>
          <p:cNvSpPr txBox="1"/>
          <p:nvPr/>
        </p:nvSpPr>
        <p:spPr>
          <a:xfrm>
            <a:off x="395536" y="843558"/>
            <a:ext cx="3600400" cy="707886"/>
          </a:xfrm>
          <a:prstGeom prst="rect">
            <a:avLst/>
          </a:prstGeom>
          <a:noFill/>
        </p:spPr>
        <p:txBody>
          <a:bodyPr wrap="square" rtlCol="0">
            <a:spAutoFit/>
          </a:bodyPr>
          <a:lstStyle/>
          <a:p>
            <a:r>
              <a:rPr lang="sv-SE" sz="2000" dirty="0"/>
              <a:t>Vintertest Åkeshov 2014/2015</a:t>
            </a:r>
          </a:p>
        </p:txBody>
      </p:sp>
    </p:spTree>
    <p:extLst>
      <p:ext uri="{BB962C8B-B14F-4D97-AF65-F5344CB8AC3E}">
        <p14:creationId xmlns:p14="http://schemas.microsoft.com/office/powerpoint/2010/main" val="3975671136"/>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59D26B-5FF3-F69E-7FC6-7C9EEC36E32D}"/>
              </a:ext>
            </a:extLst>
          </p:cNvPr>
          <p:cNvSpPr>
            <a:spLocks noGrp="1"/>
          </p:cNvSpPr>
          <p:nvPr>
            <p:ph type="title"/>
          </p:nvPr>
        </p:nvSpPr>
        <p:spPr/>
        <p:txBody>
          <a:bodyPr/>
          <a:lstStyle/>
          <a:p>
            <a:r>
              <a:rPr lang="sv-SE" dirty="0"/>
              <a:t>Syfte</a:t>
            </a:r>
          </a:p>
        </p:txBody>
      </p:sp>
      <p:sp>
        <p:nvSpPr>
          <p:cNvPr id="3" name="Platshållare för innehåll 2">
            <a:extLst>
              <a:ext uri="{FF2B5EF4-FFF2-40B4-BE49-F238E27FC236}">
                <a16:creationId xmlns:a16="http://schemas.microsoft.com/office/drawing/2014/main" id="{BFE3A6A6-5250-71FE-066B-E03BA7ADC23B}"/>
              </a:ext>
            </a:extLst>
          </p:cNvPr>
          <p:cNvSpPr>
            <a:spLocks noGrp="1"/>
          </p:cNvSpPr>
          <p:nvPr>
            <p:ph idx="1"/>
          </p:nvPr>
        </p:nvSpPr>
        <p:spPr/>
        <p:txBody>
          <a:bodyPr>
            <a:normAutofit fontScale="92500" lnSpcReduction="10000"/>
          </a:bodyPr>
          <a:lstStyle/>
          <a:p>
            <a:pPr marL="0" indent="0">
              <a:buNone/>
            </a:pPr>
            <a:r>
              <a:rPr lang="sv-SE" sz="1600" b="1" dirty="0"/>
              <a:t>Syfte</a:t>
            </a:r>
          </a:p>
          <a:p>
            <a:pPr marL="0" indent="0">
              <a:buNone/>
            </a:pPr>
            <a:r>
              <a:rPr lang="sv-SE" sz="1600" dirty="0"/>
              <a:t>Syftet med att ta fram en plan för plattformsbarriärer är att få fram ett samlat kunskapsunderlag samt en första prioritering av stationer.</a:t>
            </a:r>
          </a:p>
          <a:p>
            <a:pPr marL="0" indent="0">
              <a:buNone/>
            </a:pPr>
            <a:endParaRPr lang="sv-SE" sz="1600" dirty="0"/>
          </a:p>
          <a:p>
            <a:pPr marL="0" indent="0">
              <a:buNone/>
            </a:pPr>
            <a:r>
              <a:rPr lang="sv-SE" sz="1600" dirty="0"/>
              <a:t>Plattformsbarriärer bedöms öka säkerheten och tryggheten generellt för resenärer, i synnerhet för barn, äldre och personer med funktionsnedsättning. De bedöms bli en ökad komfort, tillgänglighet, framkomlighet, användbarhet, trygghet och säkerhet med plattformsbarriärer. </a:t>
            </a:r>
          </a:p>
          <a:p>
            <a:pPr marL="0" indent="0">
              <a:buNone/>
            </a:pPr>
            <a:endParaRPr lang="sv-SE" sz="1600" dirty="0"/>
          </a:p>
          <a:p>
            <a:r>
              <a:rPr lang="sv-SE" sz="1600" dirty="0"/>
              <a:t>Plan för plattformsbarriärer kommer att visa möjlig plan för enskilda stationer samt hur ett införande på flera stationer per linje eller inom det centrala snittet skulle kunna genomföras. Arbete pågår.</a:t>
            </a:r>
          </a:p>
          <a:p>
            <a:endParaRPr lang="sv-SE" dirty="0"/>
          </a:p>
          <a:p>
            <a:endParaRPr lang="sv-SE" dirty="0"/>
          </a:p>
        </p:txBody>
      </p:sp>
      <p:sp>
        <p:nvSpPr>
          <p:cNvPr id="4" name="Platshållare för datum 3">
            <a:extLst>
              <a:ext uri="{FF2B5EF4-FFF2-40B4-BE49-F238E27FC236}">
                <a16:creationId xmlns:a16="http://schemas.microsoft.com/office/drawing/2014/main" id="{A76FD6C5-BBD4-2FE8-0FF0-3F12FE6D16FB}"/>
              </a:ext>
            </a:extLst>
          </p:cNvPr>
          <p:cNvSpPr>
            <a:spLocks noGrp="1"/>
          </p:cNvSpPr>
          <p:nvPr>
            <p:ph type="dt" sz="half" idx="10"/>
          </p:nvPr>
        </p:nvSpPr>
        <p:spPr/>
        <p:txBody>
          <a:bodyPr/>
          <a:lstStyle/>
          <a:p>
            <a:fld id="{1D41A06D-0B1F-42C8-AD64-4310C5656309}" type="datetime1">
              <a:rPr lang="sv-SE" smtClean="0"/>
              <a:t>2026-02-12</a:t>
            </a:fld>
            <a:endParaRPr lang="sv-SE"/>
          </a:p>
        </p:txBody>
      </p:sp>
      <p:sp>
        <p:nvSpPr>
          <p:cNvPr id="5" name="Platshållare för sidfot 4">
            <a:extLst>
              <a:ext uri="{FF2B5EF4-FFF2-40B4-BE49-F238E27FC236}">
                <a16:creationId xmlns:a16="http://schemas.microsoft.com/office/drawing/2014/main" id="{E8B6BCD6-5C49-7834-F06A-16CD7D972B27}"/>
              </a:ext>
            </a:extLst>
          </p:cNvPr>
          <p:cNvSpPr>
            <a:spLocks noGrp="1"/>
          </p:cNvSpPr>
          <p:nvPr>
            <p:ph type="ftr" sz="quarter" idx="11"/>
          </p:nvPr>
        </p:nvSpPr>
        <p:spPr/>
        <p:txBody>
          <a:bodyPr/>
          <a:lstStyle/>
          <a:p>
            <a:r>
              <a:rPr lang="sv-SE"/>
              <a:t>Trafikförvaltningen</a:t>
            </a:r>
            <a:endParaRPr lang="sv-SE" dirty="0"/>
          </a:p>
        </p:txBody>
      </p:sp>
      <p:sp>
        <p:nvSpPr>
          <p:cNvPr id="6" name="Platshållare för bildnummer 5">
            <a:extLst>
              <a:ext uri="{FF2B5EF4-FFF2-40B4-BE49-F238E27FC236}">
                <a16:creationId xmlns:a16="http://schemas.microsoft.com/office/drawing/2014/main" id="{C25EE8F2-F48B-3025-8555-86BAD8D96A48}"/>
              </a:ext>
            </a:extLst>
          </p:cNvPr>
          <p:cNvSpPr>
            <a:spLocks noGrp="1"/>
          </p:cNvSpPr>
          <p:nvPr>
            <p:ph type="sldNum" sz="quarter" idx="12"/>
          </p:nvPr>
        </p:nvSpPr>
        <p:spPr/>
        <p:txBody>
          <a:bodyPr/>
          <a:lstStyle/>
          <a:p>
            <a:fld id="{7EAC591F-9B7B-4B2A-8448-D862FAA8C939}" type="slidenum">
              <a:rPr lang="sv-SE" smtClean="0"/>
              <a:t>6</a:t>
            </a:fld>
            <a:endParaRPr lang="sv-SE"/>
          </a:p>
        </p:txBody>
      </p:sp>
    </p:spTree>
    <p:extLst>
      <p:ext uri="{BB962C8B-B14F-4D97-AF65-F5344CB8AC3E}">
        <p14:creationId xmlns:p14="http://schemas.microsoft.com/office/powerpoint/2010/main" val="2478053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8CA0AB-BC61-E020-8834-3343C9FBFC4B}"/>
              </a:ext>
            </a:extLst>
          </p:cNvPr>
          <p:cNvSpPr>
            <a:spLocks noGrp="1"/>
          </p:cNvSpPr>
          <p:nvPr>
            <p:ph type="title"/>
          </p:nvPr>
        </p:nvSpPr>
        <p:spPr>
          <a:xfrm>
            <a:off x="720000" y="789552"/>
            <a:ext cx="7596416" cy="486054"/>
          </a:xfrm>
        </p:spPr>
        <p:txBody>
          <a:bodyPr>
            <a:normAutofit/>
          </a:bodyPr>
          <a:lstStyle/>
          <a:p>
            <a:r>
              <a:rPr lang="sv-SE" sz="2400" dirty="0"/>
              <a:t>4. Statistik</a:t>
            </a:r>
          </a:p>
        </p:txBody>
      </p:sp>
      <p:sp>
        <p:nvSpPr>
          <p:cNvPr id="4" name="Platshållare för datum 3">
            <a:extLst>
              <a:ext uri="{FF2B5EF4-FFF2-40B4-BE49-F238E27FC236}">
                <a16:creationId xmlns:a16="http://schemas.microsoft.com/office/drawing/2014/main" id="{34AFB19D-7D4B-9175-99AE-0CC25C9A422D}"/>
              </a:ext>
            </a:extLst>
          </p:cNvPr>
          <p:cNvSpPr>
            <a:spLocks noGrp="1"/>
          </p:cNvSpPr>
          <p:nvPr>
            <p:ph type="dt" sz="half" idx="10"/>
          </p:nvPr>
        </p:nvSpPr>
        <p:spPr/>
        <p:txBody>
          <a:bodyPr/>
          <a:lstStyle/>
          <a:p>
            <a:fld id="{1D41A06D-0B1F-42C8-AD64-4310C5656309}" type="datetime1">
              <a:rPr lang="sv-SE" smtClean="0"/>
              <a:t>2026-02-12</a:t>
            </a:fld>
            <a:endParaRPr lang="sv-SE"/>
          </a:p>
        </p:txBody>
      </p:sp>
      <p:sp>
        <p:nvSpPr>
          <p:cNvPr id="5" name="Platshållare för sidfot 4">
            <a:extLst>
              <a:ext uri="{FF2B5EF4-FFF2-40B4-BE49-F238E27FC236}">
                <a16:creationId xmlns:a16="http://schemas.microsoft.com/office/drawing/2014/main" id="{FFC5D7FD-A90D-D1B4-8A0B-295B39D8C645}"/>
              </a:ext>
            </a:extLst>
          </p:cNvPr>
          <p:cNvSpPr>
            <a:spLocks noGrp="1"/>
          </p:cNvSpPr>
          <p:nvPr>
            <p:ph type="ftr" sz="quarter" idx="11"/>
          </p:nvPr>
        </p:nvSpPr>
        <p:spPr/>
        <p:txBody>
          <a:bodyPr/>
          <a:lstStyle/>
          <a:p>
            <a:r>
              <a:rPr lang="sv-SE"/>
              <a:t>Trafikförvaltningen</a:t>
            </a:r>
            <a:endParaRPr lang="sv-SE" dirty="0"/>
          </a:p>
        </p:txBody>
      </p:sp>
      <p:sp>
        <p:nvSpPr>
          <p:cNvPr id="6" name="Platshållare för bildnummer 5">
            <a:extLst>
              <a:ext uri="{FF2B5EF4-FFF2-40B4-BE49-F238E27FC236}">
                <a16:creationId xmlns:a16="http://schemas.microsoft.com/office/drawing/2014/main" id="{90A6B143-C8EB-D1F9-1FF1-B2BADE79E6E8}"/>
              </a:ext>
            </a:extLst>
          </p:cNvPr>
          <p:cNvSpPr>
            <a:spLocks noGrp="1"/>
          </p:cNvSpPr>
          <p:nvPr>
            <p:ph type="sldNum" sz="quarter" idx="12"/>
          </p:nvPr>
        </p:nvSpPr>
        <p:spPr/>
        <p:txBody>
          <a:bodyPr/>
          <a:lstStyle/>
          <a:p>
            <a:fld id="{7EAC591F-9B7B-4B2A-8448-D862FAA8C939}" type="slidenum">
              <a:rPr lang="sv-SE" smtClean="0"/>
              <a:t>7</a:t>
            </a:fld>
            <a:endParaRPr lang="sv-SE"/>
          </a:p>
        </p:txBody>
      </p:sp>
      <p:pic>
        <p:nvPicPr>
          <p:cNvPr id="14" name="Platshållare för innehåll 13" descr="En bild som visar text, skärmbild, diagram, Graf&#10;&#10;AI-genererat innehåll kan vara felaktigt.">
            <a:extLst>
              <a:ext uri="{FF2B5EF4-FFF2-40B4-BE49-F238E27FC236}">
                <a16:creationId xmlns:a16="http://schemas.microsoft.com/office/drawing/2014/main" id="{E6ED837E-6013-2C6F-27A0-3289144AFB33}"/>
              </a:ext>
            </a:extLst>
          </p:cNvPr>
          <p:cNvPicPr>
            <a:picLocks noGrp="1" noChangeAspect="1"/>
          </p:cNvPicPr>
          <p:nvPr>
            <p:ph idx="1"/>
          </p:nvPr>
        </p:nvPicPr>
        <p:blipFill>
          <a:blip r:embed="rId3"/>
          <a:stretch>
            <a:fillRect/>
          </a:stretch>
        </p:blipFill>
        <p:spPr>
          <a:xfrm>
            <a:off x="539552" y="1240903"/>
            <a:ext cx="6840760" cy="3489543"/>
          </a:xfrm>
          <a:prstGeom prst="rect">
            <a:avLst/>
          </a:prstGeom>
        </p:spPr>
      </p:pic>
      <p:sp>
        <p:nvSpPr>
          <p:cNvPr id="7" name="textruta 6">
            <a:extLst>
              <a:ext uri="{FF2B5EF4-FFF2-40B4-BE49-F238E27FC236}">
                <a16:creationId xmlns:a16="http://schemas.microsoft.com/office/drawing/2014/main" id="{1330F896-B875-0867-DB99-C41C1479F290}"/>
              </a:ext>
            </a:extLst>
          </p:cNvPr>
          <p:cNvSpPr txBox="1"/>
          <p:nvPr/>
        </p:nvSpPr>
        <p:spPr>
          <a:xfrm>
            <a:off x="696664" y="4730446"/>
            <a:ext cx="7259711" cy="245580"/>
          </a:xfrm>
          <a:prstGeom prst="rect">
            <a:avLst/>
          </a:prstGeom>
          <a:noFill/>
        </p:spPr>
        <p:txBody>
          <a:bodyPr wrap="square">
            <a:spAutoFit/>
          </a:bodyPr>
          <a:lstStyle/>
          <a:p>
            <a:pPr>
              <a:lnSpc>
                <a:spcPts val="1400"/>
              </a:lnSpc>
              <a:buNone/>
            </a:pPr>
            <a:r>
              <a:rPr lang="sv-SE" sz="700" i="1" dirty="0">
                <a:solidFill>
                  <a:srgbClr val="000000"/>
                </a:solidFill>
                <a:effectLst/>
                <a:ea typeface="Verdana" panose="020B0604030504040204" pitchFamily="34" charset="0"/>
                <a:cs typeface="Times New Roman" panose="02020603050405020304" pitchFamily="18" charset="0"/>
              </a:rPr>
              <a:t>Källa: Arne Grundberg och Mikaela Pettersson, trafikförvaltningen</a:t>
            </a:r>
            <a:endParaRPr lang="sv-SE" sz="700" dirty="0">
              <a:effectLst/>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997500021"/>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E1D21B8-E2AB-6910-DED7-C9622748C204}"/>
              </a:ext>
            </a:extLst>
          </p:cNvPr>
          <p:cNvSpPr>
            <a:spLocks noGrp="1"/>
          </p:cNvSpPr>
          <p:nvPr>
            <p:ph idx="1"/>
          </p:nvPr>
        </p:nvSpPr>
        <p:spPr>
          <a:xfrm>
            <a:off x="3383729" y="1347312"/>
            <a:ext cx="2979431" cy="3249735"/>
          </a:xfrm>
        </p:spPr>
        <p:txBody>
          <a:bodyPr>
            <a:normAutofit lnSpcReduction="10000"/>
          </a:bodyPr>
          <a:lstStyle/>
          <a:p>
            <a:pPr marL="0" indent="0">
              <a:buNone/>
            </a:pPr>
            <a:r>
              <a:rPr lang="sv-SE" sz="1400" b="1" dirty="0"/>
              <a:t>Röda linjen:</a:t>
            </a:r>
          </a:p>
          <a:p>
            <a:pPr>
              <a:buFont typeface="Arial" panose="020B0604020202020204" pitchFamily="34" charset="0"/>
              <a:buChar char="•"/>
            </a:pPr>
            <a:r>
              <a:rPr lang="sv-SE" sz="1400" dirty="0" err="1"/>
              <a:t>T-Centralen</a:t>
            </a:r>
            <a:endParaRPr lang="sv-SE" sz="1400" dirty="0"/>
          </a:p>
          <a:p>
            <a:pPr>
              <a:buFont typeface="Arial" panose="020B0604020202020204" pitchFamily="34" charset="0"/>
              <a:buChar char="•"/>
            </a:pPr>
            <a:r>
              <a:rPr lang="sv-SE" sz="1400" dirty="0"/>
              <a:t>Slussen (gemensam med Grön linje)</a:t>
            </a:r>
          </a:p>
          <a:p>
            <a:pPr>
              <a:buFont typeface="Arial" panose="020B0604020202020204" pitchFamily="34" charset="0"/>
              <a:buChar char="•"/>
            </a:pPr>
            <a:r>
              <a:rPr lang="sv-SE" sz="1400" dirty="0"/>
              <a:t>Danderyds sjukhus</a:t>
            </a:r>
          </a:p>
          <a:p>
            <a:pPr>
              <a:buFont typeface="Arial" panose="020B0604020202020204" pitchFamily="34" charset="0"/>
              <a:buChar char="•"/>
            </a:pPr>
            <a:r>
              <a:rPr lang="sv-SE" sz="1400" dirty="0"/>
              <a:t>Östermalmstorg</a:t>
            </a:r>
          </a:p>
          <a:p>
            <a:pPr>
              <a:buFont typeface="Arial" panose="020B0604020202020204" pitchFamily="34" charset="0"/>
              <a:buChar char="•"/>
            </a:pPr>
            <a:r>
              <a:rPr lang="sv-SE" sz="1400" dirty="0"/>
              <a:t>Gamla Stan (gemensam med Grön linje)</a:t>
            </a:r>
          </a:p>
          <a:p>
            <a:pPr>
              <a:buFont typeface="Arial" panose="020B0604020202020204" pitchFamily="34" charset="0"/>
              <a:buChar char="•"/>
            </a:pPr>
            <a:r>
              <a:rPr lang="sv-SE" sz="1400" dirty="0"/>
              <a:t>Liljeholmen</a:t>
            </a:r>
          </a:p>
          <a:p>
            <a:pPr>
              <a:buFont typeface="Arial" panose="020B0604020202020204" pitchFamily="34" charset="0"/>
              <a:buChar char="•"/>
            </a:pPr>
            <a:r>
              <a:rPr lang="sv-SE" sz="1400" dirty="0"/>
              <a:t>Hornstull</a:t>
            </a:r>
          </a:p>
          <a:p>
            <a:pPr>
              <a:buFont typeface="Arial" panose="020B0604020202020204" pitchFamily="34" charset="0"/>
              <a:buChar char="•"/>
            </a:pPr>
            <a:r>
              <a:rPr lang="sv-SE" sz="1400" dirty="0"/>
              <a:t>Mariatorget</a:t>
            </a:r>
          </a:p>
          <a:p>
            <a:pPr>
              <a:buFont typeface="Arial" panose="020B0604020202020204" pitchFamily="34" charset="0"/>
              <a:buChar char="•"/>
            </a:pPr>
            <a:r>
              <a:rPr lang="sv-SE" sz="1400" dirty="0" err="1"/>
              <a:t>Telefonplan</a:t>
            </a:r>
            <a:endParaRPr lang="sv-SE" sz="1400" dirty="0"/>
          </a:p>
          <a:p>
            <a:pPr>
              <a:buFont typeface="Arial" panose="020B0604020202020204" pitchFamily="34" charset="0"/>
              <a:buChar char="•"/>
            </a:pPr>
            <a:r>
              <a:rPr lang="sv-SE" sz="1400" dirty="0"/>
              <a:t>Midsommarkransen</a:t>
            </a:r>
          </a:p>
        </p:txBody>
      </p:sp>
      <p:sp>
        <p:nvSpPr>
          <p:cNvPr id="4" name="Platshållare för datum 3">
            <a:extLst>
              <a:ext uri="{FF2B5EF4-FFF2-40B4-BE49-F238E27FC236}">
                <a16:creationId xmlns:a16="http://schemas.microsoft.com/office/drawing/2014/main" id="{8C385D9A-5BDF-DA51-7C58-A7DF50F7BC36}"/>
              </a:ext>
            </a:extLst>
          </p:cNvPr>
          <p:cNvSpPr>
            <a:spLocks noGrp="1"/>
          </p:cNvSpPr>
          <p:nvPr>
            <p:ph type="dt" sz="half" idx="10"/>
          </p:nvPr>
        </p:nvSpPr>
        <p:spPr/>
        <p:txBody>
          <a:bodyPr/>
          <a:lstStyle/>
          <a:p>
            <a:fld id="{1D41A06D-0B1F-42C8-AD64-4310C5656309}" type="datetime1">
              <a:rPr lang="sv-SE" smtClean="0"/>
              <a:t>2026-02-12</a:t>
            </a:fld>
            <a:endParaRPr lang="sv-SE"/>
          </a:p>
        </p:txBody>
      </p:sp>
      <p:sp>
        <p:nvSpPr>
          <p:cNvPr id="5" name="Platshållare för sidfot 4">
            <a:extLst>
              <a:ext uri="{FF2B5EF4-FFF2-40B4-BE49-F238E27FC236}">
                <a16:creationId xmlns:a16="http://schemas.microsoft.com/office/drawing/2014/main" id="{3BF9F9D4-39F9-7B1A-C9C4-BD6BB1E6CDFD}"/>
              </a:ext>
            </a:extLst>
          </p:cNvPr>
          <p:cNvSpPr>
            <a:spLocks noGrp="1"/>
          </p:cNvSpPr>
          <p:nvPr>
            <p:ph type="ftr" sz="quarter" idx="11"/>
          </p:nvPr>
        </p:nvSpPr>
        <p:spPr/>
        <p:txBody>
          <a:bodyPr/>
          <a:lstStyle/>
          <a:p>
            <a:r>
              <a:rPr lang="sv-SE"/>
              <a:t>Trafikförvaltningen</a:t>
            </a:r>
            <a:endParaRPr lang="sv-SE" dirty="0"/>
          </a:p>
        </p:txBody>
      </p:sp>
      <p:sp>
        <p:nvSpPr>
          <p:cNvPr id="6" name="Platshållare för bildnummer 5">
            <a:extLst>
              <a:ext uri="{FF2B5EF4-FFF2-40B4-BE49-F238E27FC236}">
                <a16:creationId xmlns:a16="http://schemas.microsoft.com/office/drawing/2014/main" id="{6DB5151C-6377-6B38-9BD2-0580A35E19D7}"/>
              </a:ext>
            </a:extLst>
          </p:cNvPr>
          <p:cNvSpPr>
            <a:spLocks noGrp="1"/>
          </p:cNvSpPr>
          <p:nvPr>
            <p:ph type="sldNum" sz="quarter" idx="12"/>
          </p:nvPr>
        </p:nvSpPr>
        <p:spPr/>
        <p:txBody>
          <a:bodyPr/>
          <a:lstStyle/>
          <a:p>
            <a:fld id="{7EAC591F-9B7B-4B2A-8448-D862FAA8C939}" type="slidenum">
              <a:rPr lang="sv-SE" smtClean="0"/>
              <a:t>8</a:t>
            </a:fld>
            <a:endParaRPr lang="sv-SE"/>
          </a:p>
        </p:txBody>
      </p:sp>
      <p:sp>
        <p:nvSpPr>
          <p:cNvPr id="8" name="textruta 7">
            <a:extLst>
              <a:ext uri="{FF2B5EF4-FFF2-40B4-BE49-F238E27FC236}">
                <a16:creationId xmlns:a16="http://schemas.microsoft.com/office/drawing/2014/main" id="{AEEEFB55-96B6-18C6-EE40-A9953EF22D0D}"/>
              </a:ext>
            </a:extLst>
          </p:cNvPr>
          <p:cNvSpPr txBox="1"/>
          <p:nvPr/>
        </p:nvSpPr>
        <p:spPr>
          <a:xfrm>
            <a:off x="6567197" y="1346578"/>
            <a:ext cx="1929496" cy="1815882"/>
          </a:xfrm>
          <a:prstGeom prst="rect">
            <a:avLst/>
          </a:prstGeom>
          <a:noFill/>
        </p:spPr>
        <p:txBody>
          <a:bodyPr wrap="square">
            <a:spAutoFit/>
          </a:bodyPr>
          <a:lstStyle/>
          <a:p>
            <a:r>
              <a:rPr lang="sv-SE" sz="1400" b="1" dirty="0"/>
              <a:t>Blåa linjen:</a:t>
            </a:r>
          </a:p>
          <a:p>
            <a:pPr marL="285750" indent="-285750">
              <a:buFont typeface="Arial" panose="020B0604020202020204" pitchFamily="34" charset="0"/>
              <a:buChar char="•"/>
            </a:pPr>
            <a:r>
              <a:rPr lang="sv-SE" sz="1400" dirty="0"/>
              <a:t>T-centralen</a:t>
            </a:r>
          </a:p>
          <a:p>
            <a:pPr marL="285750" indent="-285750">
              <a:buFont typeface="Arial" panose="020B0604020202020204" pitchFamily="34" charset="0"/>
              <a:buChar char="•"/>
            </a:pPr>
            <a:r>
              <a:rPr lang="sv-SE" sz="1400" dirty="0"/>
              <a:t>Fridhemsplan</a:t>
            </a:r>
          </a:p>
          <a:p>
            <a:pPr marL="285750" indent="-285750">
              <a:buFont typeface="Arial" panose="020B0604020202020204" pitchFamily="34" charset="0"/>
              <a:buChar char="•"/>
            </a:pPr>
            <a:r>
              <a:rPr lang="sv-SE" sz="1400" dirty="0"/>
              <a:t>Stadshagen</a:t>
            </a:r>
          </a:p>
          <a:p>
            <a:pPr marL="285750" indent="-285750">
              <a:buFont typeface="Arial" panose="020B0604020202020204" pitchFamily="34" charset="0"/>
              <a:buChar char="•"/>
            </a:pPr>
            <a:r>
              <a:rPr lang="sv-SE" sz="1400" dirty="0"/>
              <a:t>Rådhuset</a:t>
            </a:r>
          </a:p>
          <a:p>
            <a:pPr marL="285750" indent="-285750">
              <a:buFont typeface="Arial" panose="020B0604020202020204" pitchFamily="34" charset="0"/>
              <a:buChar char="•"/>
            </a:pPr>
            <a:r>
              <a:rPr lang="sv-SE" sz="1400" dirty="0"/>
              <a:t>Solna Centrum</a:t>
            </a:r>
          </a:p>
          <a:p>
            <a:pPr marL="285750" indent="-285750">
              <a:buFont typeface="Arial" panose="020B0604020202020204" pitchFamily="34" charset="0"/>
              <a:buChar char="•"/>
            </a:pPr>
            <a:r>
              <a:rPr lang="sv-SE" sz="1400" dirty="0" err="1"/>
              <a:t>Huvudsta</a:t>
            </a:r>
            <a:endParaRPr lang="sv-SE" sz="1400" dirty="0"/>
          </a:p>
          <a:p>
            <a:pPr marL="285750" indent="-285750">
              <a:buFont typeface="Arial" panose="020B0604020202020204" pitchFamily="34" charset="0"/>
              <a:buChar char="•"/>
            </a:pPr>
            <a:r>
              <a:rPr lang="sv-SE" sz="1400" dirty="0"/>
              <a:t>Hallonbergen</a:t>
            </a:r>
          </a:p>
        </p:txBody>
      </p:sp>
      <p:sp>
        <p:nvSpPr>
          <p:cNvPr id="10" name="textruta 9">
            <a:extLst>
              <a:ext uri="{FF2B5EF4-FFF2-40B4-BE49-F238E27FC236}">
                <a16:creationId xmlns:a16="http://schemas.microsoft.com/office/drawing/2014/main" id="{7973FF36-CCE4-1273-515E-D04B35A0A10A}"/>
              </a:ext>
            </a:extLst>
          </p:cNvPr>
          <p:cNvSpPr txBox="1"/>
          <p:nvPr/>
        </p:nvSpPr>
        <p:spPr>
          <a:xfrm>
            <a:off x="687193" y="1373459"/>
            <a:ext cx="2696536" cy="3108543"/>
          </a:xfrm>
          <a:prstGeom prst="rect">
            <a:avLst/>
          </a:prstGeom>
          <a:noFill/>
        </p:spPr>
        <p:txBody>
          <a:bodyPr wrap="square">
            <a:spAutoFit/>
          </a:bodyPr>
          <a:lstStyle/>
          <a:p>
            <a:r>
              <a:rPr lang="sv-SE" sz="1400" b="1" dirty="0"/>
              <a:t>Gröna linjen:</a:t>
            </a:r>
          </a:p>
          <a:p>
            <a:pPr marL="171450" indent="-171450">
              <a:buFont typeface="Arial" panose="020B0604020202020204" pitchFamily="34" charset="0"/>
              <a:buChar char="•"/>
            </a:pPr>
            <a:r>
              <a:rPr lang="sv-SE" sz="1400" dirty="0"/>
              <a:t>T-centralen</a:t>
            </a:r>
          </a:p>
          <a:p>
            <a:pPr marL="171450" indent="-171450">
              <a:buFont typeface="Arial" panose="020B0604020202020204" pitchFamily="34" charset="0"/>
              <a:buChar char="•"/>
            </a:pPr>
            <a:r>
              <a:rPr lang="sv-SE" sz="1400" dirty="0"/>
              <a:t>Slussen (gemensam med Röd linje)</a:t>
            </a:r>
          </a:p>
          <a:p>
            <a:pPr marL="171450" indent="-171450">
              <a:buFont typeface="Arial" panose="020B0604020202020204" pitchFamily="34" charset="0"/>
              <a:buChar char="•"/>
            </a:pPr>
            <a:r>
              <a:rPr lang="sv-SE" sz="1400" dirty="0"/>
              <a:t>Skanstull</a:t>
            </a:r>
          </a:p>
          <a:p>
            <a:pPr marL="171450" indent="-171450">
              <a:buFont typeface="Arial" panose="020B0604020202020204" pitchFamily="34" charset="0"/>
              <a:buChar char="•"/>
            </a:pPr>
            <a:r>
              <a:rPr lang="sv-SE" sz="1400" dirty="0"/>
              <a:t>Fridhemsplan</a:t>
            </a:r>
          </a:p>
          <a:p>
            <a:pPr marL="171450" indent="-171450">
              <a:buFont typeface="Arial" panose="020B0604020202020204" pitchFamily="34" charset="0"/>
              <a:buChar char="•"/>
            </a:pPr>
            <a:r>
              <a:rPr lang="sv-SE" sz="1400" dirty="0"/>
              <a:t>Odenplan</a:t>
            </a:r>
          </a:p>
          <a:p>
            <a:pPr marL="171450" indent="-171450">
              <a:buFont typeface="Arial" panose="020B0604020202020204" pitchFamily="34" charset="0"/>
              <a:buChar char="•"/>
            </a:pPr>
            <a:r>
              <a:rPr lang="sv-SE" sz="1400" dirty="0"/>
              <a:t>Hökarängen</a:t>
            </a:r>
          </a:p>
          <a:p>
            <a:pPr marL="171450" indent="-171450">
              <a:buFont typeface="Arial" panose="020B0604020202020204" pitchFamily="34" charset="0"/>
              <a:buChar char="•"/>
            </a:pPr>
            <a:r>
              <a:rPr lang="sv-SE" sz="1400" dirty="0"/>
              <a:t>Gullmarsplan</a:t>
            </a:r>
          </a:p>
          <a:p>
            <a:pPr marL="171450" indent="-171450">
              <a:buFont typeface="Arial" panose="020B0604020202020204" pitchFamily="34" charset="0"/>
              <a:buChar char="•"/>
            </a:pPr>
            <a:r>
              <a:rPr lang="sv-SE" sz="1400" dirty="0"/>
              <a:t>Gamla Stan (gemensam med Röd linje)</a:t>
            </a:r>
          </a:p>
          <a:p>
            <a:pPr marL="171450" indent="-171450">
              <a:buFont typeface="Arial" panose="020B0604020202020204" pitchFamily="34" charset="0"/>
              <a:buChar char="•"/>
            </a:pPr>
            <a:r>
              <a:rPr lang="sv-SE" sz="1400" dirty="0"/>
              <a:t>Skärmarbrink</a:t>
            </a:r>
          </a:p>
          <a:p>
            <a:pPr marL="171450" indent="-171450">
              <a:buFont typeface="Arial" panose="020B0604020202020204" pitchFamily="34" charset="0"/>
              <a:buChar char="•"/>
            </a:pPr>
            <a:r>
              <a:rPr lang="sv-SE" sz="1400" dirty="0"/>
              <a:t>Rågsved</a:t>
            </a:r>
          </a:p>
          <a:p>
            <a:pPr marL="171450" indent="-171450">
              <a:buFont typeface="Arial" panose="020B0604020202020204" pitchFamily="34" charset="0"/>
              <a:buChar char="•"/>
            </a:pPr>
            <a:r>
              <a:rPr lang="sv-SE" sz="1400" dirty="0"/>
              <a:t>Bandhagen</a:t>
            </a:r>
            <a:endParaRPr lang="sv-SE" sz="1000" dirty="0"/>
          </a:p>
        </p:txBody>
      </p:sp>
      <p:sp>
        <p:nvSpPr>
          <p:cNvPr id="11" name="textruta 10">
            <a:extLst>
              <a:ext uri="{FF2B5EF4-FFF2-40B4-BE49-F238E27FC236}">
                <a16:creationId xmlns:a16="http://schemas.microsoft.com/office/drawing/2014/main" id="{26F56491-5016-3EE2-2B09-A69E461CF2D7}"/>
              </a:ext>
            </a:extLst>
          </p:cNvPr>
          <p:cNvSpPr txBox="1"/>
          <p:nvPr/>
        </p:nvSpPr>
        <p:spPr>
          <a:xfrm>
            <a:off x="664015" y="824092"/>
            <a:ext cx="8208912" cy="523220"/>
          </a:xfrm>
          <a:prstGeom prst="rect">
            <a:avLst/>
          </a:prstGeom>
          <a:noFill/>
        </p:spPr>
        <p:txBody>
          <a:bodyPr wrap="square" rtlCol="0">
            <a:spAutoFit/>
          </a:bodyPr>
          <a:lstStyle/>
          <a:p>
            <a:r>
              <a:rPr lang="sv-SE" sz="1400" b="1" dirty="0"/>
              <a:t>Prioriterade tunnelbanestationer (23 </a:t>
            </a:r>
            <a:r>
              <a:rPr lang="sv-SE" sz="1400" b="1" dirty="0" err="1"/>
              <a:t>st</a:t>
            </a:r>
            <a:r>
              <a:rPr lang="sv-SE" sz="1400" b="1" dirty="0"/>
              <a:t>) med avseende på suicid, olyckor och trängsel</a:t>
            </a:r>
          </a:p>
        </p:txBody>
      </p:sp>
    </p:spTree>
    <p:extLst>
      <p:ext uri="{BB962C8B-B14F-4D97-AF65-F5344CB8AC3E}">
        <p14:creationId xmlns:p14="http://schemas.microsoft.com/office/powerpoint/2010/main" val="1432008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0F90E2-5CF7-5A23-3834-91451F09210F}"/>
              </a:ext>
            </a:extLst>
          </p:cNvPr>
          <p:cNvSpPr>
            <a:spLocks noGrp="1"/>
          </p:cNvSpPr>
          <p:nvPr>
            <p:ph type="title"/>
          </p:nvPr>
        </p:nvSpPr>
        <p:spPr/>
        <p:txBody>
          <a:bodyPr/>
          <a:lstStyle/>
          <a:p>
            <a:r>
              <a:rPr lang="sv-SE" dirty="0"/>
              <a:t>5. Överväganden</a:t>
            </a:r>
          </a:p>
        </p:txBody>
      </p:sp>
      <p:sp>
        <p:nvSpPr>
          <p:cNvPr id="3" name="Platshållare för innehåll 2">
            <a:extLst>
              <a:ext uri="{FF2B5EF4-FFF2-40B4-BE49-F238E27FC236}">
                <a16:creationId xmlns:a16="http://schemas.microsoft.com/office/drawing/2014/main" id="{CE99735B-5926-5C17-D51D-92466E3DBCFF}"/>
              </a:ext>
            </a:extLst>
          </p:cNvPr>
          <p:cNvSpPr>
            <a:spLocks noGrp="1"/>
          </p:cNvSpPr>
          <p:nvPr>
            <p:ph idx="1"/>
          </p:nvPr>
        </p:nvSpPr>
        <p:spPr/>
        <p:txBody>
          <a:bodyPr>
            <a:normAutofit/>
          </a:bodyPr>
          <a:lstStyle/>
          <a:p>
            <a:r>
              <a:rPr lang="sv-SE" sz="1800" dirty="0">
                <a:latin typeface="Verdana" panose="020B0604030504040204" pitchFamily="34" charset="0"/>
                <a:ea typeface="Verdana" panose="020B0604030504040204" pitchFamily="34" charset="0"/>
                <a:cs typeface="Times New Roman" panose="02020603050405020304" pitchFamily="18" charset="0"/>
              </a:rPr>
              <a:t>Den största utmaningen vid införande av plattformsbarriärer är stationsuppehållstider och påverkan på trafiken. Både under byggtiden och efter driftsättning. </a:t>
            </a:r>
            <a:br>
              <a:rPr lang="sv-SE" sz="1800" dirty="0">
                <a:latin typeface="Verdana" panose="020B0604030504040204" pitchFamily="34" charset="0"/>
                <a:ea typeface="Verdana" panose="020B0604030504040204" pitchFamily="34" charset="0"/>
                <a:cs typeface="Times New Roman" panose="02020603050405020304" pitchFamily="18" charset="0"/>
              </a:rPr>
            </a:br>
            <a:endParaRPr lang="sv-SE" sz="1800" dirty="0">
              <a:latin typeface="Verdana" panose="020B0604030504040204" pitchFamily="34" charset="0"/>
              <a:ea typeface="Verdana" panose="020B0604030504040204" pitchFamily="34" charset="0"/>
              <a:cs typeface="Times New Roman" panose="02020603050405020304" pitchFamily="18" charset="0"/>
            </a:endParaRPr>
          </a:p>
          <a:p>
            <a:r>
              <a:rPr lang="sv-SE" sz="1800" dirty="0">
                <a:latin typeface="Verdana" panose="020B0604030504040204" pitchFamily="34" charset="0"/>
                <a:ea typeface="Verdana" panose="020B0604030504040204" pitchFamily="34" charset="0"/>
                <a:cs typeface="Times New Roman" panose="02020603050405020304" pitchFamily="18" charset="0"/>
              </a:rPr>
              <a:t>På enstaka stationer kan ett fristående system för plattformsbarriärer införas, antingen styrt via sensorer eller genom knapptryckning.</a:t>
            </a:r>
            <a:br>
              <a:rPr lang="sv-SE" sz="1800" dirty="0">
                <a:latin typeface="Verdana" panose="020B0604030504040204" pitchFamily="34" charset="0"/>
                <a:ea typeface="Verdana" panose="020B0604030504040204" pitchFamily="34" charset="0"/>
                <a:cs typeface="Times New Roman" panose="02020603050405020304" pitchFamily="18" charset="0"/>
              </a:rPr>
            </a:br>
            <a:endParaRPr lang="sv-SE" sz="1800" dirty="0">
              <a:latin typeface="Verdana" panose="020B0604030504040204" pitchFamily="34" charset="0"/>
              <a:ea typeface="Verdana" panose="020B0604030504040204" pitchFamily="34" charset="0"/>
              <a:cs typeface="Times New Roman" panose="02020603050405020304" pitchFamily="18" charset="0"/>
            </a:endParaRPr>
          </a:p>
          <a:p>
            <a:r>
              <a:rPr lang="sv-SE" sz="1800" dirty="0">
                <a:latin typeface="Verdana" panose="020B0604030504040204" pitchFamily="34" charset="0"/>
                <a:ea typeface="Verdana" panose="020B0604030504040204" pitchFamily="34" charset="0"/>
                <a:cs typeface="Times New Roman" panose="02020603050405020304" pitchFamily="18" charset="0"/>
              </a:rPr>
              <a:t>Fordonsflottans utformning (dörrplacering) påverkar val av barriär.</a:t>
            </a:r>
          </a:p>
          <a:p>
            <a:endParaRPr lang="sv-SE" dirty="0">
              <a:latin typeface="Verdana" panose="020B0604030504040204" pitchFamily="34" charset="0"/>
              <a:ea typeface="Verdana" panose="020B0604030504040204" pitchFamily="34" charset="0"/>
              <a:cs typeface="Times New Roman" panose="02020603050405020304" pitchFamily="18" charset="0"/>
            </a:endParaRPr>
          </a:p>
          <a:p>
            <a:endParaRPr lang="sv-SE" dirty="0">
              <a:latin typeface="Verdana" panose="020B0604030504040204" pitchFamily="34" charset="0"/>
              <a:ea typeface="Verdana" panose="020B0604030504040204" pitchFamily="34" charset="0"/>
              <a:cs typeface="Times New Roman" panose="02020603050405020304" pitchFamily="18" charset="0"/>
            </a:endParaRPr>
          </a:p>
          <a:p>
            <a:endParaRPr lang="sv-SE" dirty="0"/>
          </a:p>
        </p:txBody>
      </p:sp>
      <p:sp>
        <p:nvSpPr>
          <p:cNvPr id="4" name="Platshållare för datum 3">
            <a:extLst>
              <a:ext uri="{FF2B5EF4-FFF2-40B4-BE49-F238E27FC236}">
                <a16:creationId xmlns:a16="http://schemas.microsoft.com/office/drawing/2014/main" id="{7BE07A34-813D-B55E-FAFF-8122170AA5DE}"/>
              </a:ext>
            </a:extLst>
          </p:cNvPr>
          <p:cNvSpPr>
            <a:spLocks noGrp="1"/>
          </p:cNvSpPr>
          <p:nvPr>
            <p:ph type="dt" sz="half" idx="10"/>
          </p:nvPr>
        </p:nvSpPr>
        <p:spPr/>
        <p:txBody>
          <a:bodyPr/>
          <a:lstStyle/>
          <a:p>
            <a:fld id="{1D41A06D-0B1F-42C8-AD64-4310C5656309}" type="datetime1">
              <a:rPr lang="sv-SE" smtClean="0"/>
              <a:t>2026-02-12</a:t>
            </a:fld>
            <a:endParaRPr lang="sv-SE"/>
          </a:p>
        </p:txBody>
      </p:sp>
      <p:sp>
        <p:nvSpPr>
          <p:cNvPr id="5" name="Platshållare för sidfot 4">
            <a:extLst>
              <a:ext uri="{FF2B5EF4-FFF2-40B4-BE49-F238E27FC236}">
                <a16:creationId xmlns:a16="http://schemas.microsoft.com/office/drawing/2014/main" id="{2CCA4B89-D184-3FD9-F36A-7324E00147EA}"/>
              </a:ext>
            </a:extLst>
          </p:cNvPr>
          <p:cNvSpPr>
            <a:spLocks noGrp="1"/>
          </p:cNvSpPr>
          <p:nvPr>
            <p:ph type="ftr" sz="quarter" idx="11"/>
          </p:nvPr>
        </p:nvSpPr>
        <p:spPr/>
        <p:txBody>
          <a:bodyPr/>
          <a:lstStyle/>
          <a:p>
            <a:r>
              <a:rPr lang="sv-SE"/>
              <a:t>Trafikförvaltningen</a:t>
            </a:r>
            <a:endParaRPr lang="sv-SE" dirty="0"/>
          </a:p>
        </p:txBody>
      </p:sp>
      <p:sp>
        <p:nvSpPr>
          <p:cNvPr id="6" name="Platshållare för bildnummer 5">
            <a:extLst>
              <a:ext uri="{FF2B5EF4-FFF2-40B4-BE49-F238E27FC236}">
                <a16:creationId xmlns:a16="http://schemas.microsoft.com/office/drawing/2014/main" id="{AAE8A907-47E4-D6E2-6784-7A03469E80E8}"/>
              </a:ext>
            </a:extLst>
          </p:cNvPr>
          <p:cNvSpPr>
            <a:spLocks noGrp="1"/>
          </p:cNvSpPr>
          <p:nvPr>
            <p:ph type="sldNum" sz="quarter" idx="12"/>
          </p:nvPr>
        </p:nvSpPr>
        <p:spPr/>
        <p:txBody>
          <a:bodyPr/>
          <a:lstStyle/>
          <a:p>
            <a:fld id="{7EAC591F-9B7B-4B2A-8448-D862FAA8C939}" type="slidenum">
              <a:rPr lang="sv-SE" smtClean="0"/>
              <a:t>9</a:t>
            </a:fld>
            <a:endParaRPr lang="sv-SE"/>
          </a:p>
        </p:txBody>
      </p:sp>
    </p:spTree>
    <p:extLst>
      <p:ext uri="{BB962C8B-B14F-4D97-AF65-F5344CB8AC3E}">
        <p14:creationId xmlns:p14="http://schemas.microsoft.com/office/powerpoint/2010/main" val="10915343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MENUOPEN" val="True"/>
  <p:tag name="INFO" val="K1 (Öppen)"/>
  <p:tag name="HAND" val="Katarina Johansson"/>
</p:tagLst>
</file>

<file path=ppt/theme/theme1.xml><?xml version="1.0" encoding="utf-8"?>
<a:theme xmlns:a="http://schemas.openxmlformats.org/drawingml/2006/main" name="PowerPoint grundmall Trafikförvaltningen">
  <a:themeElements>
    <a:clrScheme name="Trafikförvaltningen">
      <a:dk1>
        <a:sysClr val="windowText" lastClr="000000"/>
      </a:dk1>
      <a:lt1>
        <a:sysClr val="window" lastClr="FFFFFF"/>
      </a:lt1>
      <a:dk2>
        <a:srgbClr val="0074BC"/>
      </a:dk2>
      <a:lt2>
        <a:srgbClr val="EEECE1"/>
      </a:lt2>
      <a:accent1>
        <a:srgbClr val="00AEEF"/>
      </a:accent1>
      <a:accent2>
        <a:srgbClr val="B30538"/>
      </a:accent2>
      <a:accent3>
        <a:srgbClr val="4F6F17"/>
      </a:accent3>
      <a:accent4>
        <a:srgbClr val="F8971C"/>
      </a:accent4>
      <a:accent5>
        <a:srgbClr val="003468"/>
      </a:accent5>
      <a:accent6>
        <a:srgbClr val="BAB0A5"/>
      </a:accent6>
      <a:hlink>
        <a:srgbClr val="0090FF"/>
      </a:hlink>
      <a:folHlink>
        <a:srgbClr val="800080"/>
      </a:folHlink>
    </a:clrScheme>
    <a:fontScheme name="Trafikförvaltningen PowerPoi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mall widescreen.potx" id="{7B853796-5397-42B0-B21A-7BB5003A1689}" vid="{0BB8F034-87CC-44CE-B3A4-62820969A14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afikförvaltningen">
    <a:dk1>
      <a:sysClr val="windowText" lastClr="000000"/>
    </a:dk1>
    <a:lt1>
      <a:sysClr val="window" lastClr="FFFFFF"/>
    </a:lt1>
    <a:dk2>
      <a:srgbClr val="0074BC"/>
    </a:dk2>
    <a:lt2>
      <a:srgbClr val="EEECE1"/>
    </a:lt2>
    <a:accent1>
      <a:srgbClr val="00AEEF"/>
    </a:accent1>
    <a:accent2>
      <a:srgbClr val="B30538"/>
    </a:accent2>
    <a:accent3>
      <a:srgbClr val="4F6F17"/>
    </a:accent3>
    <a:accent4>
      <a:srgbClr val="F8971C"/>
    </a:accent4>
    <a:accent5>
      <a:srgbClr val="003468"/>
    </a:accent5>
    <a:accent6>
      <a:srgbClr val="BAB0A5"/>
    </a:accent6>
    <a:hlink>
      <a:srgbClr val="0090FF"/>
    </a:hlink>
    <a:folHlink>
      <a:srgbClr val="800080"/>
    </a:folHlink>
  </a:clrScheme>
</a:themeOverride>
</file>

<file path=ppt/theme/themeOverride2.xml><?xml version="1.0" encoding="utf-8"?>
<a:themeOverride xmlns:a="http://schemas.openxmlformats.org/drawingml/2006/main">
  <a:clrScheme name="Trafikförvaltningen">
    <a:dk1>
      <a:sysClr val="windowText" lastClr="000000"/>
    </a:dk1>
    <a:lt1>
      <a:sysClr val="window" lastClr="FFFFFF"/>
    </a:lt1>
    <a:dk2>
      <a:srgbClr val="0074BC"/>
    </a:dk2>
    <a:lt2>
      <a:srgbClr val="EEECE1"/>
    </a:lt2>
    <a:accent1>
      <a:srgbClr val="00AEEF"/>
    </a:accent1>
    <a:accent2>
      <a:srgbClr val="B30538"/>
    </a:accent2>
    <a:accent3>
      <a:srgbClr val="4F6F17"/>
    </a:accent3>
    <a:accent4>
      <a:srgbClr val="F8971C"/>
    </a:accent4>
    <a:accent5>
      <a:srgbClr val="003468"/>
    </a:accent5>
    <a:accent6>
      <a:srgbClr val="BAB0A5"/>
    </a:accent6>
    <a:hlink>
      <a:srgbClr val="0090FF"/>
    </a:hlink>
    <a:folHlink>
      <a:srgbClr val="800080"/>
    </a:folHlink>
  </a:clrScheme>
</a:themeOverride>
</file>

<file path=ppt/theme/themeOverride3.xml><?xml version="1.0" encoding="utf-8"?>
<a:themeOverride xmlns:a="http://schemas.openxmlformats.org/drawingml/2006/main">
  <a:clrScheme name="Trafikförvaltningen">
    <a:dk1>
      <a:sysClr val="windowText" lastClr="000000"/>
    </a:dk1>
    <a:lt1>
      <a:sysClr val="window" lastClr="FFFFFF"/>
    </a:lt1>
    <a:dk2>
      <a:srgbClr val="0074BC"/>
    </a:dk2>
    <a:lt2>
      <a:srgbClr val="EEECE1"/>
    </a:lt2>
    <a:accent1>
      <a:srgbClr val="00AEEF"/>
    </a:accent1>
    <a:accent2>
      <a:srgbClr val="B30538"/>
    </a:accent2>
    <a:accent3>
      <a:srgbClr val="4F6F17"/>
    </a:accent3>
    <a:accent4>
      <a:srgbClr val="F8971C"/>
    </a:accent4>
    <a:accent5>
      <a:srgbClr val="003468"/>
    </a:accent5>
    <a:accent6>
      <a:srgbClr val="BAB0A5"/>
    </a:accent6>
    <a:hlink>
      <a:srgbClr val="009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5412618FA4E4141B286CE0B08D951E1" ma:contentTypeVersion="17" ma:contentTypeDescription="Skapa ett nytt dokument." ma:contentTypeScope="" ma:versionID="73fe43251b96f3df1ea4ca3127096534">
  <xsd:schema xmlns:xsd="http://www.w3.org/2001/XMLSchema" xmlns:xs="http://www.w3.org/2001/XMLSchema" xmlns:p="http://schemas.microsoft.com/office/2006/metadata/properties" xmlns:ns2="0d3c9bd7-b1b0-45ec-b702-6c73d3347300" xmlns:ns3="32147397-8e3e-4df6-9c9f-0700f76e54cf" targetNamespace="http://schemas.microsoft.com/office/2006/metadata/properties" ma:root="true" ma:fieldsID="a511bbdfc5cabe6460792a958f9efc26" ns2:_="" ns3:_="">
    <xsd:import namespace="0d3c9bd7-b1b0-45ec-b702-6c73d3347300"/>
    <xsd:import namespace="32147397-8e3e-4df6-9c9f-0700f76e54c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element ref="ns2:MediaServiceLocation" minOccurs="0"/>
                <xsd:element ref="ns2:Kommenta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3c9bd7-b1b0-45ec-b702-6c73d33473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Bildmarkeringar" ma:readOnly="false" ma:fieldId="{5cf76f15-5ced-4ddc-b409-7134ff3c332f}" ma:taxonomyMulti="true" ma:sspId="68f0b5a5-5e2b-4307-bc2f-c5650d75213e"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Kommentar" ma:index="23" nillable="true" ma:displayName="Kommentar" ma:description="Skriv kort kommentar kring vad arrtikeln handlar om" ma:format="Dropdown" ma:internalName="Kommentar">
      <xsd:simpleType>
        <xsd:restriction base="dms:Text">
          <xsd:maxLength value="255"/>
        </xsd:restriction>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147397-8e3e-4df6-9c9f-0700f76e54cf" elementFormDefault="qualified">
    <xsd:import namespace="http://schemas.microsoft.com/office/2006/documentManagement/types"/>
    <xsd:import namespace="http://schemas.microsoft.com/office/infopath/2007/PartnerControls"/>
    <xsd:element name="SharedWithUsers" ma:index="1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at med information" ma:internalName="SharedWithDetails" ma:readOnly="true">
      <xsd:simpleType>
        <xsd:restriction base="dms:Note">
          <xsd:maxLength value="255"/>
        </xsd:restriction>
      </xsd:simpleType>
    </xsd:element>
    <xsd:element name="TaxCatchAll" ma:index="19" nillable="true" ma:displayName="Taxonomy Catch All Column" ma:hidden="true" ma:list="{5c856d67-ba42-482f-9040-a6d457748962}" ma:internalName="TaxCatchAll" ma:showField="CatchAllData" ma:web="32147397-8e3e-4df6-9c9f-0700f76e54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d3c9bd7-b1b0-45ec-b702-6c73d3347300">
      <Terms xmlns="http://schemas.microsoft.com/office/infopath/2007/PartnerControls"/>
    </lcf76f155ced4ddcb4097134ff3c332f>
    <TaxCatchAll xmlns="32147397-8e3e-4df6-9c9f-0700f76e54cf" xsi:nil="true"/>
    <Kommentar xmlns="0d3c9bd7-b1b0-45ec-b702-6c73d3347300" xsi:nil="true"/>
  </documentManagement>
</p:properties>
</file>

<file path=customXml/itemProps1.xml><?xml version="1.0" encoding="utf-8"?>
<ds:datastoreItem xmlns:ds="http://schemas.openxmlformats.org/officeDocument/2006/customXml" ds:itemID="{A92AE4EF-799C-48F0-BC8C-965F851D4BCE}"/>
</file>

<file path=customXml/itemProps2.xml><?xml version="1.0" encoding="utf-8"?>
<ds:datastoreItem xmlns:ds="http://schemas.openxmlformats.org/officeDocument/2006/customXml" ds:itemID="{67A56BA5-152E-4201-968A-8CF4295E400F}">
  <ds:schemaRefs>
    <ds:schemaRef ds:uri="http://schemas.microsoft.com/sharepoint/v3/contenttype/forms"/>
  </ds:schemaRefs>
</ds:datastoreItem>
</file>

<file path=customXml/itemProps3.xml><?xml version="1.0" encoding="utf-8"?>
<ds:datastoreItem xmlns:ds="http://schemas.openxmlformats.org/officeDocument/2006/customXml" ds:itemID="{F7AE2930-2995-44C0-9E9E-95D8F920A474}">
  <ds:schemaRefs>
    <ds:schemaRef ds:uri="http://purl.org/dc/elements/1.1/"/>
    <ds:schemaRef ds:uri="http://purl.org/dc/terms/"/>
    <ds:schemaRef ds:uri="http://purl.org/dc/dcmitype/"/>
    <ds:schemaRef ds:uri="http://schemas.microsoft.com/office/2006/metadata/properties"/>
    <ds:schemaRef ds:uri="http://schemas.microsoft.com/office/2006/documentManagement/types"/>
    <ds:schemaRef ds:uri="http://schemas.microsoft.com/office/infopath/2007/PartnerControls"/>
    <ds:schemaRef ds:uri="4fd65efd-fbc9-4f55-9a62-00bced72f12c"/>
    <ds:schemaRef ds:uri="52093020-2e5b-4e14-a459-2ee6c3a805fd"/>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14992</TotalTime>
  <Words>817</Words>
  <Application>Microsoft Office PowerPoint</Application>
  <PresentationFormat>Bildspel på skärmen (16:9)</PresentationFormat>
  <Paragraphs>168</Paragraphs>
  <Slides>15</Slides>
  <Notes>3</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15</vt:i4>
      </vt:variant>
    </vt:vector>
  </HeadingPairs>
  <TitlesOfParts>
    <vt:vector size="20" baseType="lpstr">
      <vt:lpstr>Arial</vt:lpstr>
      <vt:lpstr>Calibri</vt:lpstr>
      <vt:lpstr>Verdana</vt:lpstr>
      <vt:lpstr>Wingdings</vt:lpstr>
      <vt:lpstr>PowerPoint grundmall Trafikförvaltningen</vt:lpstr>
      <vt:lpstr>Plan för plattformsbarriärer  </vt:lpstr>
      <vt:lpstr>1. Inledning</vt:lpstr>
      <vt:lpstr>2. Bakgrund</vt:lpstr>
      <vt:lpstr>2. Bakgrund</vt:lpstr>
      <vt:lpstr>PowerPoint-presentation</vt:lpstr>
      <vt:lpstr>Syfte</vt:lpstr>
      <vt:lpstr>4. Statistik</vt:lpstr>
      <vt:lpstr>PowerPoint-presentation</vt:lpstr>
      <vt:lpstr>5. Överväganden</vt:lpstr>
      <vt:lpstr>5.Överväganden</vt:lpstr>
      <vt:lpstr>6. Summering, plan för plattformsbarriärer</vt:lpstr>
      <vt:lpstr>PowerPoint-presentation</vt:lpstr>
      <vt:lpstr>7. Svåra och kvarstående frågeställningar</vt:lpstr>
      <vt:lpstr>8. Tidplan</vt:lpstr>
      <vt:lpstr>PowerPoint-presentation</vt:lpstr>
    </vt:vector>
  </TitlesOfParts>
  <Company>Trafikförvaltningen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Åtgärdsval bytespunkt Ropsten Extern arbetsgrupp</dc:title>
  <dc:creator>katarina.ir.johansson@sl.se</dc:creator>
  <cp:lastModifiedBy>Martin-Löf Sonja</cp:lastModifiedBy>
  <cp:revision>990</cp:revision>
  <cp:lastPrinted>2025-03-14T11:25:15Z</cp:lastPrinted>
  <dcterms:created xsi:type="dcterms:W3CDTF">2023-02-14T09:12:51Z</dcterms:created>
  <dcterms:modified xsi:type="dcterms:W3CDTF">2026-02-12T12:43:38Z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0x010100D5412618FA4E4141B286CE0B08D951E1</vt:lpwstr>
  </property>
</Properties>
</file>