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48" r:id="rId1"/>
  </p:sldMasterIdLst>
  <p:notesMasterIdLst>
    <p:notesMasterId r:id="rId11"/>
  </p:notesMasterIdLst>
  <p:sldIdLst>
    <p:sldId id="257" r:id="rId2"/>
    <p:sldId id="258" r:id="rId3"/>
    <p:sldId id="266" r:id="rId4"/>
    <p:sldId id="268" r:id="rId5"/>
    <p:sldId id="269" r:id="rId6"/>
    <p:sldId id="270" r:id="rId7"/>
    <p:sldId id="271" r:id="rId8"/>
    <p:sldId id="272" r:id="rId9"/>
    <p:sldId id="273" r:id="rId10"/>
  </p:sldIdLst>
  <p:sldSz cx="9144000" cy="5143500" type="screen16x9"/>
  <p:notesSz cx="6858000" cy="9144000"/>
  <p:custDataLst>
    <p:tags r:id="rId12"/>
  </p:custDataLst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468"/>
    <a:srgbClr val="E9E3D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>
      <p:cViewPr varScale="1">
        <p:scale>
          <a:sx n="66" d="100"/>
          <a:sy n="66" d="100"/>
        </p:scale>
        <p:origin x="974" y="43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CD08B13-1E7C-4E5C-8FCB-41B2BDE8E2F2}" type="datetimeFigureOut">
              <a:rPr lang="en-GB" smtClean="0"/>
              <a:t>25/04/2024</a:t>
            </a:fld>
            <a:endParaRPr lang="en-GB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GB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A6BFB87-3981-4C08-83D3-C4C2DDA4CB0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740003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717550" y="1597819"/>
            <a:ext cx="7715250" cy="1102519"/>
          </a:xfrm>
        </p:spPr>
        <p:txBody>
          <a:bodyPr/>
          <a:lstStyle>
            <a:lvl1pPr algn="ctr">
              <a:defRPr/>
            </a:lvl1pPr>
          </a:lstStyle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723569" y="2914649"/>
            <a:ext cx="7709231" cy="1657351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/>
              <a:t>Klicka här för att ändra mall för underrubrikformat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2F516E-D76F-4935-A0B0-C4179BE095C9}" type="datetime1">
              <a:rPr lang="sv-SE" smtClean="0"/>
              <a:t>2024-04-25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Trafikförvaltningen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AC591F-9B7B-4B2A-8448-D862FAA8C93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5671148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 - blå">
    <p:bg>
      <p:bgPr>
        <a:solidFill>
          <a:srgbClr val="00346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716890" y="1597819"/>
            <a:ext cx="7710220" cy="1102519"/>
          </a:xfrm>
        </p:spPr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717551" y="2914649"/>
            <a:ext cx="7708899" cy="1657351"/>
          </a:xfrm>
        </p:spPr>
        <p:txBody>
          <a:bodyPr/>
          <a:lstStyle>
            <a:lvl1pPr marL="0" indent="0" algn="ctr">
              <a:buNone/>
              <a:defRPr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/>
              <a:t>Klicka här för att ändra mall för underrubrikformat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975D09-9BFC-4E3A-8246-C16B71AB09FB}" type="datetime1">
              <a:rPr lang="sv-SE" smtClean="0"/>
              <a:t>2024-04-25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Trafikförvaltningen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AC591F-9B7B-4B2A-8448-D862FAA8C93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5248065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 - blå">
    <p:bg>
      <p:bgPr>
        <a:solidFill>
          <a:srgbClr val="00346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A09740-F3BB-4F8F-AF44-1E0C014980D2}" type="datetime1">
              <a:rPr lang="sv-SE" smtClean="0"/>
              <a:t>2024-04-25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Trafikförvaltningen</a:t>
            </a:r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AC591F-9B7B-4B2A-8448-D862FAA8C93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165619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 - blå">
    <p:bg>
      <p:bgPr>
        <a:solidFill>
          <a:srgbClr val="00346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04797" cy="1266824"/>
          </a:xfrm>
        </p:spPr>
        <p:txBody>
          <a:bodyPr anchor="t"/>
          <a:lstStyle>
            <a:lvl1pPr algn="l">
              <a:defRPr sz="4000" b="1" cap="all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04797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8B14A-D35A-4B42-A0E6-91F155D525D5}" type="datetime1">
              <a:rPr lang="sv-SE" smtClean="0"/>
              <a:t>2024-04-25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Trafikförvaltningen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AC591F-9B7B-4B2A-8448-D862FAA8C93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498219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 - blå">
    <p:bg>
      <p:bgPr>
        <a:solidFill>
          <a:srgbClr val="00346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719951" y="1620001"/>
            <a:ext cx="3780000" cy="2952000"/>
          </a:xfrm>
        </p:spPr>
        <p:txBody>
          <a:bodyPr/>
          <a:lstStyle>
            <a:lvl1pPr>
              <a:defRPr sz="2400">
                <a:solidFill>
                  <a:schemeClr val="bg1"/>
                </a:solidFill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644008" y="1620000"/>
            <a:ext cx="3780000" cy="2952000"/>
          </a:xfrm>
        </p:spPr>
        <p:txBody>
          <a:bodyPr/>
          <a:lstStyle>
            <a:lvl1pPr>
              <a:defRPr sz="2400">
                <a:solidFill>
                  <a:schemeClr val="bg1"/>
                </a:solidFill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F80109-597C-47C3-9CBE-22E930A8D39F}" type="datetime1">
              <a:rPr lang="sv-SE" smtClean="0"/>
              <a:t>2024-04-25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Trafikförvaltningen</a:t>
            </a:r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AC591F-9B7B-4B2A-8448-D862FAA8C93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6639030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 - blå">
    <p:bg>
      <p:bgPr>
        <a:solidFill>
          <a:srgbClr val="00346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720391" y="1473817"/>
            <a:ext cx="3780000" cy="479822"/>
          </a:xfrm>
        </p:spPr>
        <p:txBody>
          <a:bodyPr anchor="ctr">
            <a:noAutofit/>
          </a:bodyPr>
          <a:lstStyle>
            <a:lvl1pPr marL="0" indent="0">
              <a:buNone/>
              <a:defRPr sz="18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720391" y="2025001"/>
            <a:ext cx="3780000" cy="2547000"/>
          </a:xfrm>
        </p:spPr>
        <p:txBody>
          <a:bodyPr/>
          <a:lstStyle>
            <a:lvl1pPr>
              <a:defRPr sz="2400">
                <a:solidFill>
                  <a:schemeClr val="bg1"/>
                </a:solidFill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4645025" y="1480050"/>
            <a:ext cx="3780000" cy="479822"/>
          </a:xfrm>
        </p:spPr>
        <p:txBody>
          <a:bodyPr anchor="ctr">
            <a:noAutofit/>
          </a:bodyPr>
          <a:lstStyle>
            <a:lvl1pPr marL="0" indent="0">
              <a:buNone/>
              <a:defRPr sz="18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4645025" y="2025001"/>
            <a:ext cx="3780000" cy="2547000"/>
          </a:xfrm>
        </p:spPr>
        <p:txBody>
          <a:bodyPr/>
          <a:lstStyle>
            <a:lvl1pPr>
              <a:defRPr sz="2400">
                <a:solidFill>
                  <a:schemeClr val="bg1"/>
                </a:solidFill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BB4C71-28D6-487A-9B41-237B7C0240C8}" type="datetime1">
              <a:rPr lang="sv-SE" smtClean="0"/>
              <a:t>2024-04-25</a:t>
            </a:fld>
            <a:endParaRPr lang="sv-SE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Trafikförvaltningen</a:t>
            </a:r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AC591F-9B7B-4B2A-8448-D862FAA8C93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34080816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 - blå">
    <p:bg>
      <p:bgPr>
        <a:solidFill>
          <a:srgbClr val="00346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3A4D2C-A260-4AE7-B1FA-D606745E9DA6}" type="datetime1">
              <a:rPr lang="sv-SE" smtClean="0"/>
              <a:t>2024-04-25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Trafikförvaltningen</a:t>
            </a:r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AC591F-9B7B-4B2A-8448-D862FAA8C93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8062453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 - blå">
    <p:bg>
      <p:bgPr>
        <a:solidFill>
          <a:srgbClr val="00346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237D5D-EE26-438A-805C-752274B1143F}" type="datetime1">
              <a:rPr lang="sv-SE" smtClean="0"/>
              <a:t>2024-04-25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Trafikförvaltningen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AC591F-9B7B-4B2A-8448-D862FAA8C93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5754000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 - blå">
    <p:bg>
      <p:bgPr>
        <a:solidFill>
          <a:srgbClr val="00346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723569" y="836116"/>
            <a:ext cx="2741945" cy="871538"/>
          </a:xfrm>
        </p:spPr>
        <p:txBody>
          <a:bodyPr anchor="b"/>
          <a:lstStyle>
            <a:lvl1pPr algn="l">
              <a:defRPr sz="2000" b="1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3575050" y="843558"/>
            <a:ext cx="4845381" cy="3728441"/>
          </a:xfrm>
        </p:spPr>
        <p:txBody>
          <a:bodyPr/>
          <a:lstStyle>
            <a:lvl1pPr>
              <a:defRPr sz="2400">
                <a:solidFill>
                  <a:schemeClr val="bg1"/>
                </a:solidFill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723569" y="1707655"/>
            <a:ext cx="2741945" cy="2864345"/>
          </a:xfrm>
        </p:spPr>
        <p:txBody>
          <a:bodyPr/>
          <a:lstStyle>
            <a:lvl1pPr marL="0" indent="0"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E47A0D-B99E-4B0A-96C0-2D46B5A9FF39}" type="datetime1">
              <a:rPr lang="sv-SE" smtClean="0"/>
              <a:t>2024-04-25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Trafikförvaltningen</a:t>
            </a:r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AC591F-9B7B-4B2A-8448-D862FAA8C93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3932090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41A06D-0B1F-42C8-AD64-4310C5656309}" type="datetime1">
              <a:rPr lang="sv-SE" smtClean="0"/>
              <a:t>2024-04-25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Trafikförvaltningen</a:t>
            </a:r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AC591F-9B7B-4B2A-8448-D862FAA8C93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4018300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724841" y="3305176"/>
            <a:ext cx="7704000" cy="1266824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723569" y="2180035"/>
            <a:ext cx="77040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598FAE-A38B-4577-B8F0-EB47FDAF4FD5}" type="datetime1">
              <a:rPr lang="sv-SE" smtClean="0"/>
              <a:t>2024-04-25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Trafikförvaltningen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AC591F-9B7B-4B2A-8448-D862FAA8C93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5126570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719951" y="1620000"/>
            <a:ext cx="3780000" cy="295199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644008" y="1620000"/>
            <a:ext cx="3780000" cy="29520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27541E-1AAB-456B-9E54-8D6E8FD18C7C}" type="datetime1">
              <a:rPr lang="sv-SE" smtClean="0"/>
              <a:t>2024-04-25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Trafikförvaltningen</a:t>
            </a:r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AC591F-9B7B-4B2A-8448-D862FAA8C93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6299714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720391" y="1473817"/>
            <a:ext cx="3780000" cy="479822"/>
          </a:xfrm>
        </p:spPr>
        <p:txBody>
          <a:bodyPr anchor="ctr">
            <a:noAutofit/>
          </a:bodyPr>
          <a:lstStyle>
            <a:lvl1pPr marL="0" indent="0">
              <a:buNone/>
              <a:defRPr sz="1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720391" y="2025000"/>
            <a:ext cx="3780000" cy="25470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4645025" y="1480050"/>
            <a:ext cx="3780000" cy="479822"/>
          </a:xfrm>
        </p:spPr>
        <p:txBody>
          <a:bodyPr anchor="ctr">
            <a:noAutofit/>
          </a:bodyPr>
          <a:lstStyle>
            <a:lvl1pPr marL="0" indent="0">
              <a:buNone/>
              <a:defRPr sz="1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4645025" y="2025000"/>
            <a:ext cx="3780000" cy="25470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59F870-E717-48A5-A515-998B79D6B4ED}" type="datetime1">
              <a:rPr lang="sv-SE" smtClean="0"/>
              <a:t>2024-04-25</a:t>
            </a:fld>
            <a:endParaRPr lang="sv-SE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Trafikförvaltningen</a:t>
            </a:r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AC591F-9B7B-4B2A-8448-D862FAA8C93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748557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E890DC-E6E3-4A5D-9311-A9ACE513ED3B}" type="datetime1">
              <a:rPr lang="sv-SE" smtClean="0"/>
              <a:t>2024-04-25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Trafikförvaltningen</a:t>
            </a:r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AC591F-9B7B-4B2A-8448-D862FAA8C93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058753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6976C0-D4DF-4268-BD47-6BE69D39CEF8}" type="datetime1">
              <a:rPr lang="sv-SE" smtClean="0"/>
              <a:t>2024-04-25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Trafikförvaltningen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AC591F-9B7B-4B2A-8448-D862FAA8C93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3861720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723569" y="836116"/>
            <a:ext cx="2741945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3575049" y="843559"/>
            <a:ext cx="4845381" cy="372844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723569" y="1707655"/>
            <a:ext cx="2741945" cy="286434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038E38-8600-4888-9947-7CADDDE7C9B7}" type="datetime1">
              <a:rPr lang="sv-SE" smtClean="0"/>
              <a:t>2024-04-25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Trafikförvaltningen</a:t>
            </a:r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AC591F-9B7B-4B2A-8448-D862FAA8C93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497949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ort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D9155C-BDC2-4469-ADA4-0D06CF938FD7}" type="datetime1">
              <a:rPr lang="sv-SE" smtClean="0"/>
              <a:t>2024-04-25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Trafikförvaltningen</a:t>
            </a:r>
            <a:endParaRPr lang="sv-SE" dirty="0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AC591F-9B7B-4B2A-8448-D862FAA8C939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7" name="Platshållare för innehåll 6"/>
          <p:cNvSpPr>
            <a:spLocks noGrp="1"/>
          </p:cNvSpPr>
          <p:nvPr>
            <p:ph sz="quarter" idx="13"/>
          </p:nvPr>
        </p:nvSpPr>
        <p:spPr>
          <a:xfrm>
            <a:off x="0" y="709038"/>
            <a:ext cx="9144000" cy="4428000"/>
          </a:xfrm>
        </p:spPr>
        <p:txBody>
          <a:bodyPr lIns="432000" tIns="432000" rIns="432000" bIns="43200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381331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ktangel 7"/>
          <p:cNvSpPr/>
          <p:nvPr/>
        </p:nvSpPr>
        <p:spPr>
          <a:xfrm>
            <a:off x="0" y="-2823"/>
            <a:ext cx="9144000" cy="729000"/>
          </a:xfrm>
          <a:prstGeom prst="rect">
            <a:avLst/>
          </a:prstGeom>
          <a:solidFill>
            <a:srgbClr val="E9E3D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720000" y="789552"/>
            <a:ext cx="7704000" cy="621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sv-SE" dirty="0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720000" y="1599642"/>
            <a:ext cx="7704000" cy="2970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6084168" y="147801"/>
            <a:ext cx="2880000" cy="13692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D10585-7076-4F2C-B865-A0E9E0874D18}" type="datetime1">
              <a:rPr lang="sv-SE" smtClean="0"/>
              <a:t>2024-04-25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6080634" y="471424"/>
            <a:ext cx="2880000" cy="13692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sv-SE"/>
              <a:t>Trafikförvaltningen</a:t>
            </a:r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6085589" y="310266"/>
            <a:ext cx="2880000" cy="13692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AC591F-9B7B-4B2A-8448-D862FAA8C939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9" name="Rektangel 8"/>
          <p:cNvSpPr/>
          <p:nvPr/>
        </p:nvSpPr>
        <p:spPr>
          <a:xfrm>
            <a:off x="8999984" y="485879"/>
            <a:ext cx="144016" cy="10801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0" name="Rektangel 9"/>
          <p:cNvSpPr/>
          <p:nvPr/>
        </p:nvSpPr>
        <p:spPr>
          <a:xfrm>
            <a:off x="8999984" y="324721"/>
            <a:ext cx="144016" cy="108012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1" name="Rektangel 10"/>
          <p:cNvSpPr/>
          <p:nvPr/>
        </p:nvSpPr>
        <p:spPr>
          <a:xfrm>
            <a:off x="8999984" y="158898"/>
            <a:ext cx="144016" cy="10801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2" name="Rektangel 11"/>
          <p:cNvSpPr/>
          <p:nvPr/>
        </p:nvSpPr>
        <p:spPr>
          <a:xfrm>
            <a:off x="8999984" y="-2823"/>
            <a:ext cx="144016" cy="10801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3" name="Frihandsfigur: Form 12">
            <a:extLst>
              <a:ext uri="{FF2B5EF4-FFF2-40B4-BE49-F238E27FC236}">
                <a16:creationId xmlns:a16="http://schemas.microsoft.com/office/drawing/2014/main" id="{5CB92573-C38C-6CD2-04A2-6B0198D8311A}"/>
              </a:ext>
            </a:extLst>
          </p:cNvPr>
          <p:cNvSpPr/>
          <p:nvPr/>
        </p:nvSpPr>
        <p:spPr>
          <a:xfrm>
            <a:off x="525999" y="173927"/>
            <a:ext cx="183422" cy="314430"/>
          </a:xfrm>
          <a:custGeom>
            <a:avLst/>
            <a:gdLst>
              <a:gd name="connsiteX0" fmla="*/ 183417 w 183422"/>
              <a:gd name="connsiteY0" fmla="*/ 283455 h 314430"/>
              <a:gd name="connsiteX1" fmla="*/ 113919 w 183422"/>
              <a:gd name="connsiteY1" fmla="*/ 283455 h 314430"/>
              <a:gd name="connsiteX2" fmla="*/ 31148 w 183422"/>
              <a:gd name="connsiteY2" fmla="*/ 200684 h 314430"/>
              <a:gd name="connsiteX3" fmla="*/ 31148 w 183422"/>
              <a:gd name="connsiteY3" fmla="*/ 200561 h 314430"/>
              <a:gd name="connsiteX4" fmla="*/ 31148 w 183422"/>
              <a:gd name="connsiteY4" fmla="*/ -6 h 314430"/>
              <a:gd name="connsiteX5" fmla="*/ -6 w 183422"/>
              <a:gd name="connsiteY5" fmla="*/ -6 h 314430"/>
              <a:gd name="connsiteX6" fmla="*/ -6 w 183422"/>
              <a:gd name="connsiteY6" fmla="*/ 200561 h 314430"/>
              <a:gd name="connsiteX7" fmla="*/ 113734 w 183422"/>
              <a:gd name="connsiteY7" fmla="*/ 314425 h 314430"/>
              <a:gd name="connsiteX8" fmla="*/ 113919 w 183422"/>
              <a:gd name="connsiteY8" fmla="*/ 314425 h 314430"/>
              <a:gd name="connsiteX9" fmla="*/ 183417 w 183422"/>
              <a:gd name="connsiteY9" fmla="*/ 314425 h 314430"/>
              <a:gd name="connsiteX10" fmla="*/ 183417 w 183422"/>
              <a:gd name="connsiteY10" fmla="*/ 314425 h 314430"/>
              <a:gd name="connsiteX11" fmla="*/ 183417 w 183422"/>
              <a:gd name="connsiteY11" fmla="*/ 283701 h 3144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83422" h="314430">
                <a:moveTo>
                  <a:pt x="183417" y="283455"/>
                </a:moveTo>
                <a:lnTo>
                  <a:pt x="113919" y="283455"/>
                </a:lnTo>
                <a:cubicBezTo>
                  <a:pt x="68205" y="283455"/>
                  <a:pt x="31148" y="246397"/>
                  <a:pt x="31148" y="200684"/>
                </a:cubicBezTo>
                <a:cubicBezTo>
                  <a:pt x="31148" y="200643"/>
                  <a:pt x="31148" y="200602"/>
                  <a:pt x="31148" y="200561"/>
                </a:cubicBezTo>
                <a:lnTo>
                  <a:pt x="31148" y="-6"/>
                </a:lnTo>
                <a:lnTo>
                  <a:pt x="-6" y="-6"/>
                </a:lnTo>
                <a:cubicBezTo>
                  <a:pt x="-6" y="66973"/>
                  <a:pt x="-6" y="130203"/>
                  <a:pt x="-6" y="200561"/>
                </a:cubicBezTo>
                <a:cubicBezTo>
                  <a:pt x="-40" y="263412"/>
                  <a:pt x="50883" y="314391"/>
                  <a:pt x="113734" y="314425"/>
                </a:cubicBezTo>
                <a:cubicBezTo>
                  <a:pt x="113796" y="314425"/>
                  <a:pt x="113857" y="314425"/>
                  <a:pt x="113919" y="314425"/>
                </a:cubicBezTo>
                <a:cubicBezTo>
                  <a:pt x="136839" y="314425"/>
                  <a:pt x="163077" y="314425"/>
                  <a:pt x="183417" y="314425"/>
                </a:cubicBezTo>
                <a:lnTo>
                  <a:pt x="183417" y="314425"/>
                </a:lnTo>
                <a:lnTo>
                  <a:pt x="183417" y="283701"/>
                </a:lnTo>
                <a:close/>
              </a:path>
            </a:pathLst>
          </a:custGeom>
          <a:solidFill>
            <a:srgbClr val="0076BA"/>
          </a:solidFill>
          <a:ln w="6144" cap="flat">
            <a:noFill/>
            <a:prstDash val="solid"/>
            <a:miter/>
          </a:ln>
        </p:spPr>
        <p:txBody>
          <a:bodyPr rtlCol="0" anchor="ctr"/>
          <a:lstStyle/>
          <a:p>
            <a:endParaRPr lang="en-GB"/>
          </a:p>
        </p:txBody>
      </p:sp>
      <p:sp>
        <p:nvSpPr>
          <p:cNvPr id="15" name="Frihandsfigur: Form 14">
            <a:extLst>
              <a:ext uri="{FF2B5EF4-FFF2-40B4-BE49-F238E27FC236}">
                <a16:creationId xmlns:a16="http://schemas.microsoft.com/office/drawing/2014/main" id="{0CCDDF92-BD74-8B79-D032-7F0AA61E1670}"/>
              </a:ext>
            </a:extLst>
          </p:cNvPr>
          <p:cNvSpPr/>
          <p:nvPr/>
        </p:nvSpPr>
        <p:spPr>
          <a:xfrm>
            <a:off x="576817" y="173927"/>
            <a:ext cx="132605" cy="263858"/>
          </a:xfrm>
          <a:custGeom>
            <a:avLst/>
            <a:gdLst>
              <a:gd name="connsiteX0" fmla="*/ 132599 w 132605"/>
              <a:gd name="connsiteY0" fmla="*/ 233129 h 263858"/>
              <a:gd name="connsiteX1" fmla="*/ 62794 w 132605"/>
              <a:gd name="connsiteY1" fmla="*/ 233129 h 263858"/>
              <a:gd name="connsiteX2" fmla="*/ 30718 w 132605"/>
              <a:gd name="connsiteY2" fmla="*/ 200807 h 263858"/>
              <a:gd name="connsiteX3" fmla="*/ 30718 w 132605"/>
              <a:gd name="connsiteY3" fmla="*/ -6 h 263858"/>
              <a:gd name="connsiteX4" fmla="*/ -6 w 132605"/>
              <a:gd name="connsiteY4" fmla="*/ -6 h 263858"/>
              <a:gd name="connsiteX5" fmla="*/ -6 w 132605"/>
              <a:gd name="connsiteY5" fmla="*/ 200561 h 263858"/>
              <a:gd name="connsiteX6" fmla="*/ 63040 w 132605"/>
              <a:gd name="connsiteY6" fmla="*/ 263853 h 263858"/>
              <a:gd name="connsiteX7" fmla="*/ 63101 w 132605"/>
              <a:gd name="connsiteY7" fmla="*/ 263853 h 263858"/>
              <a:gd name="connsiteX8" fmla="*/ 132599 w 132605"/>
              <a:gd name="connsiteY8" fmla="*/ 263853 h 263858"/>
              <a:gd name="connsiteX9" fmla="*/ 132599 w 132605"/>
              <a:gd name="connsiteY9" fmla="*/ 233129 h 2638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32605" h="263858">
                <a:moveTo>
                  <a:pt x="132599" y="233129"/>
                </a:moveTo>
                <a:lnTo>
                  <a:pt x="62794" y="233129"/>
                </a:lnTo>
                <a:cubicBezTo>
                  <a:pt x="45025" y="233027"/>
                  <a:pt x="30683" y="218576"/>
                  <a:pt x="30718" y="200807"/>
                </a:cubicBezTo>
                <a:lnTo>
                  <a:pt x="30718" y="-6"/>
                </a:lnTo>
                <a:lnTo>
                  <a:pt x="-6" y="-6"/>
                </a:lnTo>
                <a:lnTo>
                  <a:pt x="-6" y="200561"/>
                </a:lnTo>
                <a:cubicBezTo>
                  <a:pt x="-74" y="235448"/>
                  <a:pt x="28152" y="263785"/>
                  <a:pt x="63040" y="263853"/>
                </a:cubicBezTo>
                <a:cubicBezTo>
                  <a:pt x="63060" y="263853"/>
                  <a:pt x="63081" y="263853"/>
                  <a:pt x="63101" y="263853"/>
                </a:cubicBezTo>
                <a:lnTo>
                  <a:pt x="132599" y="263853"/>
                </a:lnTo>
                <a:lnTo>
                  <a:pt x="132599" y="233129"/>
                </a:lnTo>
                <a:close/>
              </a:path>
            </a:pathLst>
          </a:custGeom>
          <a:solidFill>
            <a:srgbClr val="0076BA"/>
          </a:solidFill>
          <a:ln w="6144" cap="flat">
            <a:noFill/>
            <a:prstDash val="solid"/>
            <a:miter/>
          </a:ln>
        </p:spPr>
        <p:txBody>
          <a:bodyPr rtlCol="0" anchor="ctr"/>
          <a:lstStyle/>
          <a:p>
            <a:endParaRPr lang="en-GB"/>
          </a:p>
        </p:txBody>
      </p:sp>
      <p:sp>
        <p:nvSpPr>
          <p:cNvPr id="16" name="Frihandsfigur: Form 15">
            <a:extLst>
              <a:ext uri="{FF2B5EF4-FFF2-40B4-BE49-F238E27FC236}">
                <a16:creationId xmlns:a16="http://schemas.microsoft.com/office/drawing/2014/main" id="{71B95203-E6ED-6B4B-BBCD-8F90EF8789FB}"/>
              </a:ext>
            </a:extLst>
          </p:cNvPr>
          <p:cNvSpPr/>
          <p:nvPr/>
        </p:nvSpPr>
        <p:spPr>
          <a:xfrm>
            <a:off x="323528" y="173927"/>
            <a:ext cx="182931" cy="314430"/>
          </a:xfrm>
          <a:custGeom>
            <a:avLst/>
            <a:gdLst>
              <a:gd name="connsiteX0" fmla="*/ -6 w 182931"/>
              <a:gd name="connsiteY0" fmla="*/ 283455 h 314430"/>
              <a:gd name="connsiteX1" fmla="*/ 69492 w 182931"/>
              <a:gd name="connsiteY1" fmla="*/ 283455 h 314430"/>
              <a:gd name="connsiteX2" fmla="*/ 152201 w 182931"/>
              <a:gd name="connsiteY2" fmla="*/ 200745 h 314430"/>
              <a:gd name="connsiteX3" fmla="*/ 152201 w 182931"/>
              <a:gd name="connsiteY3" fmla="*/ 200561 h 314430"/>
              <a:gd name="connsiteX4" fmla="*/ 152201 w 182931"/>
              <a:gd name="connsiteY4" fmla="*/ -6 h 314430"/>
              <a:gd name="connsiteX5" fmla="*/ 182925 w 182931"/>
              <a:gd name="connsiteY5" fmla="*/ -6 h 314430"/>
              <a:gd name="connsiteX6" fmla="*/ 182925 w 182931"/>
              <a:gd name="connsiteY6" fmla="*/ 200561 h 314430"/>
              <a:gd name="connsiteX7" fmla="*/ 69184 w 182931"/>
              <a:gd name="connsiteY7" fmla="*/ 314425 h 314430"/>
              <a:gd name="connsiteX8" fmla="*/ -6 w 182931"/>
              <a:gd name="connsiteY8" fmla="*/ 314425 h 314430"/>
              <a:gd name="connsiteX9" fmla="*/ -6 w 182931"/>
              <a:gd name="connsiteY9" fmla="*/ 314425 h 314430"/>
              <a:gd name="connsiteX10" fmla="*/ -6 w 182931"/>
              <a:gd name="connsiteY10" fmla="*/ 283701 h 3144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82931" h="314430">
                <a:moveTo>
                  <a:pt x="-6" y="283455"/>
                </a:moveTo>
                <a:lnTo>
                  <a:pt x="69492" y="283455"/>
                </a:lnTo>
                <a:cubicBezTo>
                  <a:pt x="115171" y="283455"/>
                  <a:pt x="152201" y="246425"/>
                  <a:pt x="152201" y="200745"/>
                </a:cubicBezTo>
                <a:cubicBezTo>
                  <a:pt x="152201" y="200684"/>
                  <a:pt x="152201" y="200623"/>
                  <a:pt x="152201" y="200561"/>
                </a:cubicBezTo>
                <a:lnTo>
                  <a:pt x="152201" y="-6"/>
                </a:lnTo>
                <a:lnTo>
                  <a:pt x="182925" y="-6"/>
                </a:lnTo>
                <a:lnTo>
                  <a:pt x="182925" y="200561"/>
                </a:lnTo>
                <a:cubicBezTo>
                  <a:pt x="182959" y="263412"/>
                  <a:pt x="132035" y="314391"/>
                  <a:pt x="69184" y="314425"/>
                </a:cubicBezTo>
                <a:cubicBezTo>
                  <a:pt x="46571" y="314425"/>
                  <a:pt x="20026" y="314425"/>
                  <a:pt x="-6" y="314425"/>
                </a:cubicBezTo>
                <a:lnTo>
                  <a:pt x="-6" y="314425"/>
                </a:lnTo>
                <a:lnTo>
                  <a:pt x="-6" y="283701"/>
                </a:lnTo>
                <a:close/>
              </a:path>
            </a:pathLst>
          </a:custGeom>
          <a:solidFill>
            <a:srgbClr val="0076BA"/>
          </a:solidFill>
          <a:ln w="6144" cap="flat">
            <a:noFill/>
            <a:prstDash val="solid"/>
            <a:miter/>
          </a:ln>
        </p:spPr>
        <p:txBody>
          <a:bodyPr rtlCol="0" anchor="ctr"/>
          <a:lstStyle/>
          <a:p>
            <a:endParaRPr lang="en-GB"/>
          </a:p>
        </p:txBody>
      </p:sp>
      <p:sp>
        <p:nvSpPr>
          <p:cNvPr id="17" name="Frihandsfigur: Form 16">
            <a:extLst>
              <a:ext uri="{FF2B5EF4-FFF2-40B4-BE49-F238E27FC236}">
                <a16:creationId xmlns:a16="http://schemas.microsoft.com/office/drawing/2014/main" id="{379931B8-4AAD-256E-E647-22F1407998CE}"/>
              </a:ext>
            </a:extLst>
          </p:cNvPr>
          <p:cNvSpPr/>
          <p:nvPr/>
        </p:nvSpPr>
        <p:spPr>
          <a:xfrm>
            <a:off x="323528" y="173927"/>
            <a:ext cx="132728" cy="263858"/>
          </a:xfrm>
          <a:custGeom>
            <a:avLst/>
            <a:gdLst>
              <a:gd name="connsiteX0" fmla="*/ -6 w 132728"/>
              <a:gd name="connsiteY0" fmla="*/ 233129 h 263858"/>
              <a:gd name="connsiteX1" fmla="*/ 69492 w 132728"/>
              <a:gd name="connsiteY1" fmla="*/ 233129 h 263858"/>
              <a:gd name="connsiteX2" fmla="*/ 101998 w 132728"/>
              <a:gd name="connsiteY2" fmla="*/ 200992 h 263858"/>
              <a:gd name="connsiteX3" fmla="*/ 101998 w 132728"/>
              <a:gd name="connsiteY3" fmla="*/ 200561 h 263858"/>
              <a:gd name="connsiteX4" fmla="*/ 101998 w 132728"/>
              <a:gd name="connsiteY4" fmla="*/ -6 h 263858"/>
              <a:gd name="connsiteX5" fmla="*/ 132722 w 132728"/>
              <a:gd name="connsiteY5" fmla="*/ -6 h 263858"/>
              <a:gd name="connsiteX6" fmla="*/ 132722 w 132728"/>
              <a:gd name="connsiteY6" fmla="*/ 200561 h 263858"/>
              <a:gd name="connsiteX7" fmla="*/ 69553 w 132728"/>
              <a:gd name="connsiteY7" fmla="*/ 263853 h 263858"/>
              <a:gd name="connsiteX8" fmla="*/ 69492 w 132728"/>
              <a:gd name="connsiteY8" fmla="*/ 263853 h 263858"/>
              <a:gd name="connsiteX9" fmla="*/ -6 w 132728"/>
              <a:gd name="connsiteY9" fmla="*/ 263853 h 263858"/>
              <a:gd name="connsiteX10" fmla="*/ -6 w 132728"/>
              <a:gd name="connsiteY10" fmla="*/ 233129 h 2638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32728" h="263858">
                <a:moveTo>
                  <a:pt x="-6" y="233129"/>
                </a:moveTo>
                <a:lnTo>
                  <a:pt x="69492" y="233129"/>
                </a:lnTo>
                <a:cubicBezTo>
                  <a:pt x="87342" y="233231"/>
                  <a:pt x="101896" y="218843"/>
                  <a:pt x="101998" y="200992"/>
                </a:cubicBezTo>
                <a:cubicBezTo>
                  <a:pt x="101999" y="200849"/>
                  <a:pt x="101999" y="200705"/>
                  <a:pt x="101998" y="200561"/>
                </a:cubicBezTo>
                <a:lnTo>
                  <a:pt x="101998" y="-6"/>
                </a:lnTo>
                <a:lnTo>
                  <a:pt x="132722" y="-6"/>
                </a:lnTo>
                <a:cubicBezTo>
                  <a:pt x="132722" y="37170"/>
                  <a:pt x="132722" y="161357"/>
                  <a:pt x="132722" y="200561"/>
                </a:cubicBezTo>
                <a:cubicBezTo>
                  <a:pt x="132756" y="235482"/>
                  <a:pt x="104474" y="263819"/>
                  <a:pt x="69553" y="263853"/>
                </a:cubicBezTo>
                <a:cubicBezTo>
                  <a:pt x="69533" y="263853"/>
                  <a:pt x="69512" y="263853"/>
                  <a:pt x="69492" y="263853"/>
                </a:cubicBezTo>
                <a:lnTo>
                  <a:pt x="-6" y="263853"/>
                </a:lnTo>
                <a:lnTo>
                  <a:pt x="-6" y="233129"/>
                </a:lnTo>
                <a:close/>
              </a:path>
            </a:pathLst>
          </a:custGeom>
          <a:solidFill>
            <a:srgbClr val="0076BA"/>
          </a:solidFill>
          <a:ln w="6144" cap="flat">
            <a:noFill/>
            <a:prstDash val="solid"/>
            <a:miter/>
          </a:ln>
        </p:spPr>
        <p:txBody>
          <a:bodyPr rtlCol="0" anchor="ctr"/>
          <a:lstStyle/>
          <a:p>
            <a:endParaRPr lang="en-GB"/>
          </a:p>
        </p:txBody>
      </p:sp>
      <p:sp>
        <p:nvSpPr>
          <p:cNvPr id="18" name="Frihandsfigur: Form 17">
            <a:extLst>
              <a:ext uri="{FF2B5EF4-FFF2-40B4-BE49-F238E27FC236}">
                <a16:creationId xmlns:a16="http://schemas.microsoft.com/office/drawing/2014/main" id="{425B8BB2-AA97-B680-9DB7-FC2362D7F0C9}"/>
              </a:ext>
            </a:extLst>
          </p:cNvPr>
          <p:cNvSpPr/>
          <p:nvPr/>
        </p:nvSpPr>
        <p:spPr>
          <a:xfrm>
            <a:off x="780579" y="364602"/>
            <a:ext cx="99669" cy="123879"/>
          </a:xfrm>
          <a:custGeom>
            <a:avLst/>
            <a:gdLst>
              <a:gd name="connsiteX0" fmla="*/ 68140 w 99669"/>
              <a:gd name="connsiteY0" fmla="*/ 123874 h 123879"/>
              <a:gd name="connsiteX1" fmla="*/ 57816 w 99669"/>
              <a:gd name="connsiteY1" fmla="*/ 94932 h 123879"/>
              <a:gd name="connsiteX2" fmla="*/ 37047 w 99669"/>
              <a:gd name="connsiteY2" fmla="*/ 73793 h 123879"/>
              <a:gd name="connsiteX3" fmla="*/ 29612 w 99669"/>
              <a:gd name="connsiteY3" fmla="*/ 73793 h 123879"/>
              <a:gd name="connsiteX4" fmla="*/ 29612 w 99669"/>
              <a:gd name="connsiteY4" fmla="*/ 123874 h 123879"/>
              <a:gd name="connsiteX5" fmla="*/ -6 w 99669"/>
              <a:gd name="connsiteY5" fmla="*/ 123874 h 123879"/>
              <a:gd name="connsiteX6" fmla="*/ -6 w 99669"/>
              <a:gd name="connsiteY6" fmla="*/ -6 h 123879"/>
              <a:gd name="connsiteX7" fmla="*/ 45957 w 99669"/>
              <a:gd name="connsiteY7" fmla="*/ -6 h 123879"/>
              <a:gd name="connsiteX8" fmla="*/ 93333 w 99669"/>
              <a:gd name="connsiteY8" fmla="*/ 32070 h 123879"/>
              <a:gd name="connsiteX9" fmla="*/ 68754 w 99669"/>
              <a:gd name="connsiteY9" fmla="*/ 62425 h 123879"/>
              <a:gd name="connsiteX10" fmla="*/ 68754 w 99669"/>
              <a:gd name="connsiteY10" fmla="*/ 62794 h 123879"/>
              <a:gd name="connsiteX11" fmla="*/ 84546 w 99669"/>
              <a:gd name="connsiteY11" fmla="*/ 84301 h 123879"/>
              <a:gd name="connsiteX12" fmla="*/ 99663 w 99669"/>
              <a:gd name="connsiteY12" fmla="*/ 123874 h 123879"/>
              <a:gd name="connsiteX13" fmla="*/ 38214 w 99669"/>
              <a:gd name="connsiteY13" fmla="*/ 21808 h 123879"/>
              <a:gd name="connsiteX14" fmla="*/ 29612 w 99669"/>
              <a:gd name="connsiteY14" fmla="*/ 21808 h 123879"/>
              <a:gd name="connsiteX15" fmla="*/ 29612 w 99669"/>
              <a:gd name="connsiteY15" fmla="*/ 51979 h 123879"/>
              <a:gd name="connsiteX16" fmla="*/ 38214 w 99669"/>
              <a:gd name="connsiteY16" fmla="*/ 51979 h 123879"/>
              <a:gd name="connsiteX17" fmla="*/ 63224 w 99669"/>
              <a:gd name="connsiteY17" fmla="*/ 36556 h 123879"/>
              <a:gd name="connsiteX18" fmla="*/ 38214 w 99669"/>
              <a:gd name="connsiteY18" fmla="*/ 21808 h 1238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99669" h="123879">
                <a:moveTo>
                  <a:pt x="68140" y="123874"/>
                </a:moveTo>
                <a:lnTo>
                  <a:pt x="57816" y="94932"/>
                </a:lnTo>
                <a:cubicBezTo>
                  <a:pt x="51672" y="78586"/>
                  <a:pt x="48599" y="73793"/>
                  <a:pt x="37047" y="73793"/>
                </a:cubicBezTo>
                <a:lnTo>
                  <a:pt x="29612" y="73793"/>
                </a:lnTo>
                <a:lnTo>
                  <a:pt x="29612" y="123874"/>
                </a:lnTo>
                <a:lnTo>
                  <a:pt x="-6" y="123874"/>
                </a:lnTo>
                <a:lnTo>
                  <a:pt x="-6" y="-6"/>
                </a:lnTo>
                <a:lnTo>
                  <a:pt x="45957" y="-6"/>
                </a:lnTo>
                <a:cubicBezTo>
                  <a:pt x="69737" y="-6"/>
                  <a:pt x="93333" y="5463"/>
                  <a:pt x="93333" y="32070"/>
                </a:cubicBezTo>
                <a:cubicBezTo>
                  <a:pt x="94414" y="47083"/>
                  <a:pt x="83664" y="60360"/>
                  <a:pt x="68754" y="62425"/>
                </a:cubicBezTo>
                <a:lnTo>
                  <a:pt x="68754" y="62794"/>
                </a:lnTo>
                <a:cubicBezTo>
                  <a:pt x="77848" y="64760"/>
                  <a:pt x="80306" y="72933"/>
                  <a:pt x="84546" y="84301"/>
                </a:cubicBezTo>
                <a:lnTo>
                  <a:pt x="99663" y="123874"/>
                </a:lnTo>
                <a:close/>
                <a:moveTo>
                  <a:pt x="38214" y="21808"/>
                </a:moveTo>
                <a:lnTo>
                  <a:pt x="29612" y="21808"/>
                </a:lnTo>
                <a:lnTo>
                  <a:pt x="29612" y="51979"/>
                </a:lnTo>
                <a:lnTo>
                  <a:pt x="38214" y="51979"/>
                </a:lnTo>
                <a:cubicBezTo>
                  <a:pt x="49521" y="51979"/>
                  <a:pt x="63224" y="51119"/>
                  <a:pt x="63224" y="36556"/>
                </a:cubicBezTo>
                <a:cubicBezTo>
                  <a:pt x="63162" y="23590"/>
                  <a:pt x="50504" y="21808"/>
                  <a:pt x="38214" y="21808"/>
                </a:cubicBezTo>
                <a:close/>
              </a:path>
            </a:pathLst>
          </a:custGeom>
          <a:solidFill>
            <a:srgbClr val="1A161A"/>
          </a:solidFill>
          <a:ln w="6144" cap="flat">
            <a:noFill/>
            <a:prstDash val="solid"/>
            <a:miter/>
          </a:ln>
        </p:spPr>
        <p:txBody>
          <a:bodyPr rtlCol="0" anchor="ctr"/>
          <a:lstStyle/>
          <a:p>
            <a:endParaRPr lang="en-GB"/>
          </a:p>
        </p:txBody>
      </p:sp>
      <p:sp>
        <p:nvSpPr>
          <p:cNvPr id="19" name="Frihandsfigur: Form 18">
            <a:extLst>
              <a:ext uri="{FF2B5EF4-FFF2-40B4-BE49-F238E27FC236}">
                <a16:creationId xmlns:a16="http://schemas.microsoft.com/office/drawing/2014/main" id="{7AA762D5-9B2E-CEEF-2D65-91E6A009ECF1}"/>
              </a:ext>
            </a:extLst>
          </p:cNvPr>
          <p:cNvSpPr/>
          <p:nvPr/>
        </p:nvSpPr>
        <p:spPr>
          <a:xfrm>
            <a:off x="883321" y="393974"/>
            <a:ext cx="92110" cy="96395"/>
          </a:xfrm>
          <a:custGeom>
            <a:avLst/>
            <a:gdLst>
              <a:gd name="connsiteX0" fmla="*/ 28383 w 92110"/>
              <a:gd name="connsiteY0" fmla="*/ 57018 h 96395"/>
              <a:gd name="connsiteX1" fmla="*/ 55236 w 92110"/>
              <a:gd name="connsiteY1" fmla="*/ 76927 h 96395"/>
              <a:gd name="connsiteX2" fmla="*/ 84301 w 92110"/>
              <a:gd name="connsiteY2" fmla="*/ 68939 h 96395"/>
              <a:gd name="connsiteX3" fmla="*/ 84301 w 92110"/>
              <a:gd name="connsiteY3" fmla="*/ 90200 h 96395"/>
              <a:gd name="connsiteX4" fmla="*/ 51303 w 92110"/>
              <a:gd name="connsiteY4" fmla="*/ 96345 h 96395"/>
              <a:gd name="connsiteX5" fmla="*/ -6 w 92110"/>
              <a:gd name="connsiteY5" fmla="*/ 48292 h 96395"/>
              <a:gd name="connsiteX6" fmla="*/ 46694 w 92110"/>
              <a:gd name="connsiteY6" fmla="*/ -6 h 96395"/>
              <a:gd name="connsiteX7" fmla="*/ 92104 w 92110"/>
              <a:gd name="connsiteY7" fmla="*/ 50935 h 96395"/>
              <a:gd name="connsiteX8" fmla="*/ 92104 w 92110"/>
              <a:gd name="connsiteY8" fmla="*/ 56772 h 96395"/>
              <a:gd name="connsiteX9" fmla="*/ 47370 w 92110"/>
              <a:gd name="connsiteY9" fmla="*/ 19227 h 96395"/>
              <a:gd name="connsiteX10" fmla="*/ 28260 w 92110"/>
              <a:gd name="connsiteY10" fmla="*/ 39444 h 96395"/>
              <a:gd name="connsiteX11" fmla="*/ 65682 w 92110"/>
              <a:gd name="connsiteY11" fmla="*/ 39444 h 96395"/>
              <a:gd name="connsiteX12" fmla="*/ 47370 w 92110"/>
              <a:gd name="connsiteY12" fmla="*/ 19227 h 963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92110" h="96395">
                <a:moveTo>
                  <a:pt x="28383" y="57018"/>
                </a:moveTo>
                <a:cubicBezTo>
                  <a:pt x="29796" y="70537"/>
                  <a:pt x="39935" y="76927"/>
                  <a:pt x="55236" y="76927"/>
                </a:cubicBezTo>
                <a:cubicBezTo>
                  <a:pt x="65442" y="76772"/>
                  <a:pt x="75446" y="74023"/>
                  <a:pt x="84301" y="68939"/>
                </a:cubicBezTo>
                <a:lnTo>
                  <a:pt x="84301" y="90200"/>
                </a:lnTo>
                <a:cubicBezTo>
                  <a:pt x="73879" y="94633"/>
                  <a:pt x="62622" y="96730"/>
                  <a:pt x="51303" y="96345"/>
                </a:cubicBezTo>
                <a:cubicBezTo>
                  <a:pt x="20947" y="96345"/>
                  <a:pt x="-6" y="78648"/>
                  <a:pt x="-6" y="48292"/>
                </a:cubicBezTo>
                <a:cubicBezTo>
                  <a:pt x="-6" y="19350"/>
                  <a:pt x="18428" y="-6"/>
                  <a:pt x="46694" y="-6"/>
                </a:cubicBezTo>
                <a:cubicBezTo>
                  <a:pt x="80061" y="-6"/>
                  <a:pt x="92104" y="22914"/>
                  <a:pt x="92104" y="50935"/>
                </a:cubicBezTo>
                <a:lnTo>
                  <a:pt x="92104" y="56772"/>
                </a:lnTo>
                <a:close/>
                <a:moveTo>
                  <a:pt x="47370" y="19227"/>
                </a:moveTo>
                <a:cubicBezTo>
                  <a:pt x="35081" y="19227"/>
                  <a:pt x="28936" y="28076"/>
                  <a:pt x="28260" y="39444"/>
                </a:cubicBezTo>
                <a:lnTo>
                  <a:pt x="65682" y="39444"/>
                </a:lnTo>
                <a:cubicBezTo>
                  <a:pt x="65313" y="28629"/>
                  <a:pt x="60336" y="19227"/>
                  <a:pt x="47370" y="19227"/>
                </a:cubicBezTo>
                <a:close/>
              </a:path>
            </a:pathLst>
          </a:custGeom>
          <a:solidFill>
            <a:srgbClr val="1A161A"/>
          </a:solidFill>
          <a:ln w="6144" cap="flat">
            <a:noFill/>
            <a:prstDash val="solid"/>
            <a:miter/>
          </a:ln>
        </p:spPr>
        <p:txBody>
          <a:bodyPr rtlCol="0" anchor="ctr"/>
          <a:lstStyle/>
          <a:p>
            <a:endParaRPr lang="en-GB"/>
          </a:p>
        </p:txBody>
      </p:sp>
      <p:sp>
        <p:nvSpPr>
          <p:cNvPr id="20" name="Frihandsfigur: Form 19">
            <a:extLst>
              <a:ext uri="{FF2B5EF4-FFF2-40B4-BE49-F238E27FC236}">
                <a16:creationId xmlns:a16="http://schemas.microsoft.com/office/drawing/2014/main" id="{53200F77-446F-043C-052E-ED4A38CC0415}"/>
              </a:ext>
            </a:extLst>
          </p:cNvPr>
          <p:cNvSpPr/>
          <p:nvPr/>
        </p:nvSpPr>
        <p:spPr>
          <a:xfrm>
            <a:off x="986124" y="394094"/>
            <a:ext cx="97154" cy="133776"/>
          </a:xfrm>
          <a:custGeom>
            <a:avLst/>
            <a:gdLst>
              <a:gd name="connsiteX0" fmla="*/ 44544 w 97154"/>
              <a:gd name="connsiteY0" fmla="*/ 133770 h 133776"/>
              <a:gd name="connsiteX1" fmla="*/ 10808 w 97154"/>
              <a:gd name="connsiteY1" fmla="*/ 127625 h 133776"/>
              <a:gd name="connsiteX2" fmla="*/ 12590 w 97154"/>
              <a:gd name="connsiteY2" fmla="*/ 104336 h 133776"/>
              <a:gd name="connsiteX3" fmla="*/ 41901 w 97154"/>
              <a:gd name="connsiteY3" fmla="*/ 112140 h 133776"/>
              <a:gd name="connsiteX4" fmla="*/ 69922 w 97154"/>
              <a:gd name="connsiteY4" fmla="*/ 83935 h 133776"/>
              <a:gd name="connsiteX5" fmla="*/ 69922 w 97154"/>
              <a:gd name="connsiteY5" fmla="*/ 78958 h 133776"/>
              <a:gd name="connsiteX6" fmla="*/ 69553 w 97154"/>
              <a:gd name="connsiteY6" fmla="*/ 78958 h 133776"/>
              <a:gd name="connsiteX7" fmla="*/ 39566 w 97154"/>
              <a:gd name="connsiteY7" fmla="*/ 94258 h 133776"/>
              <a:gd name="connsiteX8" fmla="*/ -6 w 97154"/>
              <a:gd name="connsiteY8" fmla="*/ 47926 h 133776"/>
              <a:gd name="connsiteX9" fmla="*/ 40488 w 97154"/>
              <a:gd name="connsiteY9" fmla="*/ -3 h 133776"/>
              <a:gd name="connsiteX10" fmla="*/ 70659 w 97154"/>
              <a:gd name="connsiteY10" fmla="*/ 17202 h 133776"/>
              <a:gd name="connsiteX11" fmla="*/ 70659 w 97154"/>
              <a:gd name="connsiteY11" fmla="*/ 17202 h 133776"/>
              <a:gd name="connsiteX12" fmla="*/ 70659 w 97154"/>
              <a:gd name="connsiteY12" fmla="*/ 2270 h 133776"/>
              <a:gd name="connsiteX13" fmla="*/ 97143 w 97154"/>
              <a:gd name="connsiteY13" fmla="*/ 2270 h 133776"/>
              <a:gd name="connsiteX14" fmla="*/ 97143 w 97154"/>
              <a:gd name="connsiteY14" fmla="*/ 84242 h 133776"/>
              <a:gd name="connsiteX15" fmla="*/ 44544 w 97154"/>
              <a:gd name="connsiteY15" fmla="*/ 133770 h 133776"/>
              <a:gd name="connsiteX16" fmla="*/ 49152 w 97154"/>
              <a:gd name="connsiteY16" fmla="*/ 22302 h 133776"/>
              <a:gd name="connsiteX17" fmla="*/ 29796 w 97154"/>
              <a:gd name="connsiteY17" fmla="*/ 47681 h 133776"/>
              <a:gd name="connsiteX18" fmla="*/ 48599 w 97154"/>
              <a:gd name="connsiteY18" fmla="*/ 72260 h 133776"/>
              <a:gd name="connsiteX19" fmla="*/ 69369 w 97154"/>
              <a:gd name="connsiteY19" fmla="*/ 46697 h 133776"/>
              <a:gd name="connsiteX20" fmla="*/ 49152 w 97154"/>
              <a:gd name="connsiteY20" fmla="*/ 22302 h 1337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97154" h="133776">
                <a:moveTo>
                  <a:pt x="44544" y="133770"/>
                </a:moveTo>
                <a:cubicBezTo>
                  <a:pt x="33016" y="133812"/>
                  <a:pt x="21580" y="131729"/>
                  <a:pt x="10808" y="127625"/>
                </a:cubicBezTo>
                <a:lnTo>
                  <a:pt x="12590" y="104336"/>
                </a:lnTo>
                <a:cubicBezTo>
                  <a:pt x="21580" y="109277"/>
                  <a:pt x="31646" y="111956"/>
                  <a:pt x="41901" y="112140"/>
                </a:cubicBezTo>
                <a:cubicBezTo>
                  <a:pt x="62302" y="112140"/>
                  <a:pt x="69922" y="100649"/>
                  <a:pt x="69922" y="83935"/>
                </a:cubicBezTo>
                <a:lnTo>
                  <a:pt x="69922" y="78958"/>
                </a:lnTo>
                <a:lnTo>
                  <a:pt x="69553" y="78958"/>
                </a:lnTo>
                <a:cubicBezTo>
                  <a:pt x="62843" y="88860"/>
                  <a:pt x="51524" y="94634"/>
                  <a:pt x="39566" y="94258"/>
                </a:cubicBezTo>
                <a:cubicBezTo>
                  <a:pt x="13512" y="94258"/>
                  <a:pt x="-6" y="74165"/>
                  <a:pt x="-6" y="47926"/>
                </a:cubicBezTo>
                <a:cubicBezTo>
                  <a:pt x="-6" y="21688"/>
                  <a:pt x="12283" y="-3"/>
                  <a:pt x="40488" y="-3"/>
                </a:cubicBezTo>
                <a:cubicBezTo>
                  <a:pt x="52919" y="-162"/>
                  <a:pt x="64465" y="6421"/>
                  <a:pt x="70659" y="17202"/>
                </a:cubicBezTo>
                <a:lnTo>
                  <a:pt x="70659" y="17202"/>
                </a:lnTo>
                <a:lnTo>
                  <a:pt x="70659" y="2270"/>
                </a:lnTo>
                <a:lnTo>
                  <a:pt x="97143" y="2270"/>
                </a:lnTo>
                <a:lnTo>
                  <a:pt x="97143" y="84242"/>
                </a:lnTo>
                <a:cubicBezTo>
                  <a:pt x="97450" y="116933"/>
                  <a:pt x="82150" y="133770"/>
                  <a:pt x="44544" y="133770"/>
                </a:cubicBezTo>
                <a:close/>
                <a:moveTo>
                  <a:pt x="49152" y="22302"/>
                </a:moveTo>
                <a:cubicBezTo>
                  <a:pt x="35511" y="22302"/>
                  <a:pt x="29796" y="34592"/>
                  <a:pt x="29796" y="47681"/>
                </a:cubicBezTo>
                <a:cubicBezTo>
                  <a:pt x="29796" y="60769"/>
                  <a:pt x="37416" y="72260"/>
                  <a:pt x="48599" y="72260"/>
                </a:cubicBezTo>
                <a:cubicBezTo>
                  <a:pt x="61380" y="72260"/>
                  <a:pt x="69369" y="61261"/>
                  <a:pt x="69369" y="46697"/>
                </a:cubicBezTo>
                <a:cubicBezTo>
                  <a:pt x="69369" y="34408"/>
                  <a:pt x="63347" y="22302"/>
                  <a:pt x="49152" y="22302"/>
                </a:cubicBezTo>
                <a:close/>
              </a:path>
            </a:pathLst>
          </a:custGeom>
          <a:solidFill>
            <a:srgbClr val="1A161A"/>
          </a:solidFill>
          <a:ln w="6144" cap="flat">
            <a:noFill/>
            <a:prstDash val="solid"/>
            <a:miter/>
          </a:ln>
        </p:spPr>
        <p:txBody>
          <a:bodyPr rtlCol="0" anchor="ctr"/>
          <a:lstStyle/>
          <a:p>
            <a:endParaRPr lang="en-GB"/>
          </a:p>
        </p:txBody>
      </p:sp>
      <p:sp>
        <p:nvSpPr>
          <p:cNvPr id="21" name="Frihandsfigur: Form 20">
            <a:extLst>
              <a:ext uri="{FF2B5EF4-FFF2-40B4-BE49-F238E27FC236}">
                <a16:creationId xmlns:a16="http://schemas.microsoft.com/office/drawing/2014/main" id="{EBF6904F-92DA-BD07-AE66-C38B4FE53E8F}"/>
              </a:ext>
            </a:extLst>
          </p:cNvPr>
          <p:cNvSpPr/>
          <p:nvPr/>
        </p:nvSpPr>
        <p:spPr>
          <a:xfrm>
            <a:off x="1105763" y="357474"/>
            <a:ext cx="28757" cy="131007"/>
          </a:xfrm>
          <a:custGeom>
            <a:avLst/>
            <a:gdLst>
              <a:gd name="connsiteX0" fmla="*/ -6 w 28757"/>
              <a:gd name="connsiteY0" fmla="*/ 23283 h 131007"/>
              <a:gd name="connsiteX1" fmla="*/ -6 w 28757"/>
              <a:gd name="connsiteY1" fmla="*/ -6 h 131007"/>
              <a:gd name="connsiteX2" fmla="*/ 28751 w 28757"/>
              <a:gd name="connsiteY2" fmla="*/ -6 h 131007"/>
              <a:gd name="connsiteX3" fmla="*/ 28751 w 28757"/>
              <a:gd name="connsiteY3" fmla="*/ 23283 h 131007"/>
              <a:gd name="connsiteX4" fmla="*/ -6 w 28757"/>
              <a:gd name="connsiteY4" fmla="*/ 131002 h 131007"/>
              <a:gd name="connsiteX5" fmla="*/ -6 w 28757"/>
              <a:gd name="connsiteY5" fmla="*/ 38829 h 131007"/>
              <a:gd name="connsiteX6" fmla="*/ 28751 w 28757"/>
              <a:gd name="connsiteY6" fmla="*/ 38829 h 131007"/>
              <a:gd name="connsiteX7" fmla="*/ 28751 w 28757"/>
              <a:gd name="connsiteY7" fmla="*/ 131002 h 1310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8757" h="131007">
                <a:moveTo>
                  <a:pt x="-6" y="23283"/>
                </a:moveTo>
                <a:lnTo>
                  <a:pt x="-6" y="-6"/>
                </a:lnTo>
                <a:lnTo>
                  <a:pt x="28751" y="-6"/>
                </a:lnTo>
                <a:lnTo>
                  <a:pt x="28751" y="23283"/>
                </a:lnTo>
                <a:close/>
                <a:moveTo>
                  <a:pt x="-6" y="131002"/>
                </a:moveTo>
                <a:lnTo>
                  <a:pt x="-6" y="38829"/>
                </a:lnTo>
                <a:lnTo>
                  <a:pt x="28751" y="38829"/>
                </a:lnTo>
                <a:lnTo>
                  <a:pt x="28751" y="131002"/>
                </a:lnTo>
                <a:close/>
              </a:path>
            </a:pathLst>
          </a:custGeom>
          <a:solidFill>
            <a:srgbClr val="1A161A"/>
          </a:solidFill>
          <a:ln w="6144" cap="flat">
            <a:noFill/>
            <a:prstDash val="solid"/>
            <a:miter/>
          </a:ln>
        </p:spPr>
        <p:txBody>
          <a:bodyPr rtlCol="0" anchor="ctr"/>
          <a:lstStyle/>
          <a:p>
            <a:endParaRPr lang="en-GB"/>
          </a:p>
        </p:txBody>
      </p:sp>
      <p:sp>
        <p:nvSpPr>
          <p:cNvPr id="22" name="Frihandsfigur: Form 21">
            <a:extLst>
              <a:ext uri="{FF2B5EF4-FFF2-40B4-BE49-F238E27FC236}">
                <a16:creationId xmlns:a16="http://schemas.microsoft.com/office/drawing/2014/main" id="{39EAB46F-A66B-FEEC-9E28-F6E274E008A2}"/>
              </a:ext>
            </a:extLst>
          </p:cNvPr>
          <p:cNvSpPr/>
          <p:nvPr/>
        </p:nvSpPr>
        <p:spPr>
          <a:xfrm>
            <a:off x="1150006" y="394220"/>
            <a:ext cx="102741" cy="96350"/>
          </a:xfrm>
          <a:custGeom>
            <a:avLst/>
            <a:gdLst>
              <a:gd name="connsiteX0" fmla="*/ 51241 w 102741"/>
              <a:gd name="connsiteY0" fmla="*/ 96345 h 96350"/>
              <a:gd name="connsiteX1" fmla="*/ -6 w 102741"/>
              <a:gd name="connsiteY1" fmla="*/ 48477 h 96350"/>
              <a:gd name="connsiteX2" fmla="*/ 51241 w 102741"/>
              <a:gd name="connsiteY2" fmla="*/ -6 h 96350"/>
              <a:gd name="connsiteX3" fmla="*/ 102735 w 102741"/>
              <a:gd name="connsiteY3" fmla="*/ 48477 h 96350"/>
              <a:gd name="connsiteX4" fmla="*/ 51241 w 102741"/>
              <a:gd name="connsiteY4" fmla="*/ 96345 h 96350"/>
              <a:gd name="connsiteX5" fmla="*/ 51241 w 102741"/>
              <a:gd name="connsiteY5" fmla="*/ 20948 h 96350"/>
              <a:gd name="connsiteX6" fmla="*/ 29796 w 102741"/>
              <a:gd name="connsiteY6" fmla="*/ 47371 h 96350"/>
              <a:gd name="connsiteX7" fmla="*/ 51241 w 102741"/>
              <a:gd name="connsiteY7" fmla="*/ 75575 h 96350"/>
              <a:gd name="connsiteX8" fmla="*/ 73117 w 102741"/>
              <a:gd name="connsiteY8" fmla="*/ 47371 h 96350"/>
              <a:gd name="connsiteX9" fmla="*/ 51241 w 102741"/>
              <a:gd name="connsiteY9" fmla="*/ 20948 h 963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02741" h="96350">
                <a:moveTo>
                  <a:pt x="51241" y="96345"/>
                </a:moveTo>
                <a:cubicBezTo>
                  <a:pt x="20886" y="96345"/>
                  <a:pt x="-6" y="77173"/>
                  <a:pt x="-6" y="48477"/>
                </a:cubicBezTo>
                <a:cubicBezTo>
                  <a:pt x="-6" y="17752"/>
                  <a:pt x="22176" y="-6"/>
                  <a:pt x="51241" y="-6"/>
                </a:cubicBezTo>
                <a:cubicBezTo>
                  <a:pt x="80306" y="-6"/>
                  <a:pt x="102735" y="17937"/>
                  <a:pt x="102735" y="48477"/>
                </a:cubicBezTo>
                <a:cubicBezTo>
                  <a:pt x="102735" y="77173"/>
                  <a:pt x="81781" y="96345"/>
                  <a:pt x="51241" y="96345"/>
                </a:cubicBezTo>
                <a:close/>
                <a:moveTo>
                  <a:pt x="51241" y="20948"/>
                </a:moveTo>
                <a:cubicBezTo>
                  <a:pt x="36187" y="20948"/>
                  <a:pt x="29796" y="33237"/>
                  <a:pt x="29796" y="47371"/>
                </a:cubicBezTo>
                <a:cubicBezTo>
                  <a:pt x="29796" y="61504"/>
                  <a:pt x="35081" y="75575"/>
                  <a:pt x="51241" y="75575"/>
                </a:cubicBezTo>
                <a:cubicBezTo>
                  <a:pt x="67402" y="75575"/>
                  <a:pt x="73117" y="61749"/>
                  <a:pt x="73117" y="47371"/>
                </a:cubicBezTo>
                <a:cubicBezTo>
                  <a:pt x="73117" y="32992"/>
                  <a:pt x="66358" y="20948"/>
                  <a:pt x="51241" y="20948"/>
                </a:cubicBezTo>
                <a:close/>
              </a:path>
            </a:pathLst>
          </a:custGeom>
          <a:solidFill>
            <a:srgbClr val="1A161A"/>
          </a:solidFill>
          <a:ln w="6144" cap="flat">
            <a:noFill/>
            <a:prstDash val="solid"/>
            <a:miter/>
          </a:ln>
        </p:spPr>
        <p:txBody>
          <a:bodyPr rtlCol="0" anchor="ctr"/>
          <a:lstStyle/>
          <a:p>
            <a:endParaRPr lang="en-GB"/>
          </a:p>
        </p:txBody>
      </p:sp>
      <p:sp>
        <p:nvSpPr>
          <p:cNvPr id="23" name="Frihandsfigur: Form 22">
            <a:extLst>
              <a:ext uri="{FF2B5EF4-FFF2-40B4-BE49-F238E27FC236}">
                <a16:creationId xmlns:a16="http://schemas.microsoft.com/office/drawing/2014/main" id="{7DEEA29E-1DE1-1853-7C42-753D8845854E}"/>
              </a:ext>
            </a:extLst>
          </p:cNvPr>
          <p:cNvSpPr/>
          <p:nvPr/>
        </p:nvSpPr>
        <p:spPr>
          <a:xfrm>
            <a:off x="1268540" y="394021"/>
            <a:ext cx="92663" cy="94644"/>
          </a:xfrm>
          <a:custGeom>
            <a:avLst/>
            <a:gdLst>
              <a:gd name="connsiteX0" fmla="*/ 64084 w 92663"/>
              <a:gd name="connsiteY0" fmla="*/ 94454 h 94644"/>
              <a:gd name="connsiteX1" fmla="*/ 64084 w 92663"/>
              <a:gd name="connsiteY1" fmla="*/ 48122 h 94644"/>
              <a:gd name="connsiteX2" fmla="*/ 49029 w 92663"/>
              <a:gd name="connsiteY2" fmla="*/ 23543 h 94644"/>
              <a:gd name="connsiteX3" fmla="*/ 28751 w 92663"/>
              <a:gd name="connsiteY3" fmla="*/ 53038 h 94644"/>
              <a:gd name="connsiteX4" fmla="*/ 28751 w 92663"/>
              <a:gd name="connsiteY4" fmla="*/ 94393 h 94644"/>
              <a:gd name="connsiteX5" fmla="*/ -6 w 92663"/>
              <a:gd name="connsiteY5" fmla="*/ 94393 h 94644"/>
              <a:gd name="connsiteX6" fmla="*/ -6 w 92663"/>
              <a:gd name="connsiteY6" fmla="*/ 2220 h 94644"/>
              <a:gd name="connsiteX7" fmla="*/ 26478 w 92663"/>
              <a:gd name="connsiteY7" fmla="*/ 2220 h 94644"/>
              <a:gd name="connsiteX8" fmla="*/ 26478 w 92663"/>
              <a:gd name="connsiteY8" fmla="*/ 17459 h 94644"/>
              <a:gd name="connsiteX9" fmla="*/ 26846 w 92663"/>
              <a:gd name="connsiteY9" fmla="*/ 17459 h 94644"/>
              <a:gd name="connsiteX10" fmla="*/ 59107 w 92663"/>
              <a:gd name="connsiteY10" fmla="*/ 69 h 94644"/>
              <a:gd name="connsiteX11" fmla="*/ 92658 w 92663"/>
              <a:gd name="connsiteY11" fmla="*/ 36938 h 94644"/>
              <a:gd name="connsiteX12" fmla="*/ 92658 w 92663"/>
              <a:gd name="connsiteY12" fmla="*/ 94638 h 946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92663" h="94644">
                <a:moveTo>
                  <a:pt x="64084" y="94454"/>
                </a:moveTo>
                <a:lnTo>
                  <a:pt x="64084" y="48122"/>
                </a:lnTo>
                <a:cubicBezTo>
                  <a:pt x="64084" y="33190"/>
                  <a:pt x="60336" y="23543"/>
                  <a:pt x="49029" y="23543"/>
                </a:cubicBezTo>
                <a:cubicBezTo>
                  <a:pt x="34282" y="23543"/>
                  <a:pt x="28751" y="36324"/>
                  <a:pt x="28751" y="53038"/>
                </a:cubicBezTo>
                <a:lnTo>
                  <a:pt x="28751" y="94393"/>
                </a:lnTo>
                <a:lnTo>
                  <a:pt x="-6" y="94393"/>
                </a:lnTo>
                <a:lnTo>
                  <a:pt x="-6" y="2220"/>
                </a:lnTo>
                <a:lnTo>
                  <a:pt x="26478" y="2220"/>
                </a:lnTo>
                <a:lnTo>
                  <a:pt x="26478" y="17459"/>
                </a:lnTo>
                <a:lnTo>
                  <a:pt x="26846" y="17459"/>
                </a:lnTo>
                <a:cubicBezTo>
                  <a:pt x="33372" y="5953"/>
                  <a:pt x="45908" y="-804"/>
                  <a:pt x="59107" y="69"/>
                </a:cubicBezTo>
                <a:cubicBezTo>
                  <a:pt x="82887" y="69"/>
                  <a:pt x="92658" y="16906"/>
                  <a:pt x="92658" y="36938"/>
                </a:cubicBezTo>
                <a:lnTo>
                  <a:pt x="92658" y="94638"/>
                </a:lnTo>
                <a:close/>
              </a:path>
            </a:pathLst>
          </a:custGeom>
          <a:solidFill>
            <a:srgbClr val="1A161A"/>
          </a:solidFill>
          <a:ln w="6144" cap="flat">
            <a:noFill/>
            <a:prstDash val="solid"/>
            <a:miter/>
          </a:ln>
        </p:spPr>
        <p:txBody>
          <a:bodyPr rtlCol="0" anchor="ctr"/>
          <a:lstStyle/>
          <a:p>
            <a:endParaRPr lang="en-GB"/>
          </a:p>
        </p:txBody>
      </p:sp>
      <p:sp>
        <p:nvSpPr>
          <p:cNvPr id="24" name="Frihandsfigur: Form 23">
            <a:extLst>
              <a:ext uri="{FF2B5EF4-FFF2-40B4-BE49-F238E27FC236}">
                <a16:creationId xmlns:a16="http://schemas.microsoft.com/office/drawing/2014/main" id="{E771C1A9-E8E9-3F11-0C15-94736BE0B77C}"/>
              </a:ext>
            </a:extLst>
          </p:cNvPr>
          <p:cNvSpPr/>
          <p:nvPr/>
        </p:nvSpPr>
        <p:spPr>
          <a:xfrm>
            <a:off x="1421791" y="362450"/>
            <a:ext cx="87441" cy="128120"/>
          </a:xfrm>
          <a:custGeom>
            <a:avLst/>
            <a:gdLst>
              <a:gd name="connsiteX0" fmla="*/ 36371 w 87441"/>
              <a:gd name="connsiteY0" fmla="*/ 128114 h 128120"/>
              <a:gd name="connsiteX1" fmla="*/ 1407 w 87441"/>
              <a:gd name="connsiteY1" fmla="*/ 123014 h 128120"/>
              <a:gd name="connsiteX2" fmla="*/ 4049 w 87441"/>
              <a:gd name="connsiteY2" fmla="*/ 97636 h 128120"/>
              <a:gd name="connsiteX3" fmla="*/ 35633 w 87441"/>
              <a:gd name="connsiteY3" fmla="*/ 105624 h 128120"/>
              <a:gd name="connsiteX4" fmla="*/ 56772 w 87441"/>
              <a:gd name="connsiteY4" fmla="*/ 91921 h 128120"/>
              <a:gd name="connsiteX5" fmla="*/ -6 w 87441"/>
              <a:gd name="connsiteY5" fmla="*/ 37969 h 128120"/>
              <a:gd name="connsiteX6" fmla="*/ 49644 w 87441"/>
              <a:gd name="connsiteY6" fmla="*/ -6 h 128120"/>
              <a:gd name="connsiteX7" fmla="*/ 80368 w 87441"/>
              <a:gd name="connsiteY7" fmla="*/ 4603 h 128120"/>
              <a:gd name="connsiteX8" fmla="*/ 78217 w 87441"/>
              <a:gd name="connsiteY8" fmla="*/ 28015 h 128120"/>
              <a:gd name="connsiteX9" fmla="*/ 51610 w 87441"/>
              <a:gd name="connsiteY9" fmla="*/ 22546 h 128120"/>
              <a:gd name="connsiteX10" fmla="*/ 30472 w 87441"/>
              <a:gd name="connsiteY10" fmla="*/ 36372 h 128120"/>
              <a:gd name="connsiteX11" fmla="*/ 87434 w 87441"/>
              <a:gd name="connsiteY11" fmla="*/ 88726 h 128120"/>
              <a:gd name="connsiteX12" fmla="*/ 36371 w 87441"/>
              <a:gd name="connsiteY12" fmla="*/ 128114 h 1281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7441" h="128120">
                <a:moveTo>
                  <a:pt x="36371" y="128114"/>
                </a:moveTo>
                <a:cubicBezTo>
                  <a:pt x="24530" y="128135"/>
                  <a:pt x="12750" y="126417"/>
                  <a:pt x="1407" y="123014"/>
                </a:cubicBezTo>
                <a:lnTo>
                  <a:pt x="4049" y="97636"/>
                </a:lnTo>
                <a:cubicBezTo>
                  <a:pt x="13764" y="102848"/>
                  <a:pt x="24610" y="105592"/>
                  <a:pt x="35633" y="105624"/>
                </a:cubicBezTo>
                <a:cubicBezTo>
                  <a:pt x="45772" y="105624"/>
                  <a:pt x="56772" y="102429"/>
                  <a:pt x="56772" y="91921"/>
                </a:cubicBezTo>
                <a:cubicBezTo>
                  <a:pt x="56772" y="68694"/>
                  <a:pt x="-6" y="81475"/>
                  <a:pt x="-6" y="37969"/>
                </a:cubicBezTo>
                <a:cubicBezTo>
                  <a:pt x="-6" y="9027"/>
                  <a:pt x="26048" y="-6"/>
                  <a:pt x="49644" y="-6"/>
                </a:cubicBezTo>
                <a:cubicBezTo>
                  <a:pt x="60059" y="-39"/>
                  <a:pt x="70419" y="1515"/>
                  <a:pt x="80368" y="4603"/>
                </a:cubicBezTo>
                <a:lnTo>
                  <a:pt x="78217" y="28015"/>
                </a:lnTo>
                <a:cubicBezTo>
                  <a:pt x="69823" y="24358"/>
                  <a:pt x="60766" y="22495"/>
                  <a:pt x="51610" y="22546"/>
                </a:cubicBezTo>
                <a:cubicBezTo>
                  <a:pt x="43253" y="22546"/>
                  <a:pt x="30472" y="24512"/>
                  <a:pt x="30472" y="36372"/>
                </a:cubicBezTo>
                <a:cubicBezTo>
                  <a:pt x="30472" y="56957"/>
                  <a:pt x="87434" y="45282"/>
                  <a:pt x="87434" y="88726"/>
                </a:cubicBezTo>
                <a:cubicBezTo>
                  <a:pt x="87619" y="118897"/>
                  <a:pt x="62794" y="128114"/>
                  <a:pt x="36371" y="128114"/>
                </a:cubicBezTo>
                <a:close/>
              </a:path>
            </a:pathLst>
          </a:custGeom>
          <a:solidFill>
            <a:srgbClr val="1A161A"/>
          </a:solidFill>
          <a:ln w="6144" cap="flat">
            <a:noFill/>
            <a:prstDash val="solid"/>
            <a:miter/>
          </a:ln>
        </p:spPr>
        <p:txBody>
          <a:bodyPr rtlCol="0" anchor="ctr"/>
          <a:lstStyle/>
          <a:p>
            <a:endParaRPr lang="en-GB"/>
          </a:p>
        </p:txBody>
      </p:sp>
      <p:sp>
        <p:nvSpPr>
          <p:cNvPr id="25" name="Frihandsfigur: Form 24">
            <a:extLst>
              <a:ext uri="{FF2B5EF4-FFF2-40B4-BE49-F238E27FC236}">
                <a16:creationId xmlns:a16="http://schemas.microsoft.com/office/drawing/2014/main" id="{AE0D8408-A9AA-FF91-51B5-A5FA49FA063D}"/>
              </a:ext>
            </a:extLst>
          </p:cNvPr>
          <p:cNvSpPr/>
          <p:nvPr/>
        </p:nvSpPr>
        <p:spPr>
          <a:xfrm>
            <a:off x="1513964" y="367797"/>
            <a:ext cx="70296" cy="122773"/>
          </a:xfrm>
          <a:custGeom>
            <a:avLst/>
            <a:gdLst>
              <a:gd name="connsiteX0" fmla="*/ 50750 w 70296"/>
              <a:gd name="connsiteY0" fmla="*/ 122768 h 122773"/>
              <a:gd name="connsiteX1" fmla="*/ 17875 w 70296"/>
              <a:gd name="connsiteY1" fmla="*/ 90139 h 122773"/>
              <a:gd name="connsiteX2" fmla="*/ 17875 w 70296"/>
              <a:gd name="connsiteY2" fmla="*/ 48968 h 122773"/>
              <a:gd name="connsiteX3" fmla="*/ -6 w 70296"/>
              <a:gd name="connsiteY3" fmla="*/ 48968 h 122773"/>
              <a:gd name="connsiteX4" fmla="*/ -6 w 70296"/>
              <a:gd name="connsiteY4" fmla="*/ 28567 h 122773"/>
              <a:gd name="connsiteX5" fmla="*/ 18428 w 70296"/>
              <a:gd name="connsiteY5" fmla="*/ 28567 h 122773"/>
              <a:gd name="connsiteX6" fmla="*/ 18428 w 70296"/>
              <a:gd name="connsiteY6" fmla="*/ 8842 h 122773"/>
              <a:gd name="connsiteX7" fmla="*/ 46817 w 70296"/>
              <a:gd name="connsiteY7" fmla="*/ -6 h 122773"/>
              <a:gd name="connsiteX8" fmla="*/ 46817 w 70296"/>
              <a:gd name="connsiteY8" fmla="*/ 28567 h 122773"/>
              <a:gd name="connsiteX9" fmla="*/ 68693 w 70296"/>
              <a:gd name="connsiteY9" fmla="*/ 28567 h 122773"/>
              <a:gd name="connsiteX10" fmla="*/ 68693 w 70296"/>
              <a:gd name="connsiteY10" fmla="*/ 48968 h 122773"/>
              <a:gd name="connsiteX11" fmla="*/ 46817 w 70296"/>
              <a:gd name="connsiteY11" fmla="*/ 48968 h 122773"/>
              <a:gd name="connsiteX12" fmla="*/ 46817 w 70296"/>
              <a:gd name="connsiteY12" fmla="*/ 86390 h 122773"/>
              <a:gd name="connsiteX13" fmla="*/ 59107 w 70296"/>
              <a:gd name="connsiteY13" fmla="*/ 102551 h 122773"/>
              <a:gd name="connsiteX14" fmla="*/ 69184 w 70296"/>
              <a:gd name="connsiteY14" fmla="*/ 100953 h 122773"/>
              <a:gd name="connsiteX15" fmla="*/ 70290 w 70296"/>
              <a:gd name="connsiteY15" fmla="*/ 120863 h 122773"/>
              <a:gd name="connsiteX16" fmla="*/ 50750 w 70296"/>
              <a:gd name="connsiteY16" fmla="*/ 122768 h 1227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70296" h="122773">
                <a:moveTo>
                  <a:pt x="50750" y="122768"/>
                </a:moveTo>
                <a:cubicBezTo>
                  <a:pt x="26171" y="122768"/>
                  <a:pt x="17875" y="110478"/>
                  <a:pt x="17875" y="90139"/>
                </a:cubicBezTo>
                <a:lnTo>
                  <a:pt x="17875" y="48968"/>
                </a:lnTo>
                <a:lnTo>
                  <a:pt x="-6" y="48968"/>
                </a:lnTo>
                <a:lnTo>
                  <a:pt x="-6" y="28567"/>
                </a:lnTo>
                <a:lnTo>
                  <a:pt x="18428" y="28567"/>
                </a:lnTo>
                <a:lnTo>
                  <a:pt x="18428" y="8842"/>
                </a:lnTo>
                <a:lnTo>
                  <a:pt x="46817" y="-6"/>
                </a:lnTo>
                <a:lnTo>
                  <a:pt x="46817" y="28567"/>
                </a:lnTo>
                <a:lnTo>
                  <a:pt x="68693" y="28567"/>
                </a:lnTo>
                <a:lnTo>
                  <a:pt x="68693" y="48968"/>
                </a:lnTo>
                <a:lnTo>
                  <a:pt x="46817" y="48968"/>
                </a:lnTo>
                <a:lnTo>
                  <a:pt x="46817" y="86390"/>
                </a:lnTo>
                <a:cubicBezTo>
                  <a:pt x="46817" y="96160"/>
                  <a:pt x="49152" y="102551"/>
                  <a:pt x="59107" y="102551"/>
                </a:cubicBezTo>
                <a:cubicBezTo>
                  <a:pt x="62529" y="102524"/>
                  <a:pt x="65921" y="101986"/>
                  <a:pt x="69184" y="100953"/>
                </a:cubicBezTo>
                <a:lnTo>
                  <a:pt x="70290" y="120863"/>
                </a:lnTo>
                <a:cubicBezTo>
                  <a:pt x="63857" y="122133"/>
                  <a:pt x="57312" y="122772"/>
                  <a:pt x="50750" y="122768"/>
                </a:cubicBezTo>
                <a:close/>
              </a:path>
            </a:pathLst>
          </a:custGeom>
          <a:solidFill>
            <a:srgbClr val="1A161A"/>
          </a:solidFill>
          <a:ln w="6144" cap="flat">
            <a:noFill/>
            <a:prstDash val="solid"/>
            <a:miter/>
          </a:ln>
        </p:spPr>
        <p:txBody>
          <a:bodyPr rtlCol="0" anchor="ctr"/>
          <a:lstStyle/>
          <a:p>
            <a:endParaRPr lang="en-GB"/>
          </a:p>
        </p:txBody>
      </p:sp>
      <p:sp>
        <p:nvSpPr>
          <p:cNvPr id="26" name="Frihandsfigur: Form 25">
            <a:extLst>
              <a:ext uri="{FF2B5EF4-FFF2-40B4-BE49-F238E27FC236}">
                <a16:creationId xmlns:a16="http://schemas.microsoft.com/office/drawing/2014/main" id="{42C270E4-D384-2018-E497-F02AB40EC97C}"/>
              </a:ext>
            </a:extLst>
          </p:cNvPr>
          <p:cNvSpPr/>
          <p:nvPr/>
        </p:nvSpPr>
        <p:spPr>
          <a:xfrm>
            <a:off x="1590282" y="394220"/>
            <a:ext cx="102741" cy="96350"/>
          </a:xfrm>
          <a:custGeom>
            <a:avLst/>
            <a:gdLst>
              <a:gd name="connsiteX0" fmla="*/ 51303 w 102741"/>
              <a:gd name="connsiteY0" fmla="*/ 96345 h 96350"/>
              <a:gd name="connsiteX1" fmla="*/ -6 w 102741"/>
              <a:gd name="connsiteY1" fmla="*/ 48477 h 96350"/>
              <a:gd name="connsiteX2" fmla="*/ 51303 w 102741"/>
              <a:gd name="connsiteY2" fmla="*/ -6 h 96350"/>
              <a:gd name="connsiteX3" fmla="*/ 102735 w 102741"/>
              <a:gd name="connsiteY3" fmla="*/ 48477 h 96350"/>
              <a:gd name="connsiteX4" fmla="*/ 51303 w 102741"/>
              <a:gd name="connsiteY4" fmla="*/ 96345 h 96350"/>
              <a:gd name="connsiteX5" fmla="*/ 51303 w 102741"/>
              <a:gd name="connsiteY5" fmla="*/ 20948 h 96350"/>
              <a:gd name="connsiteX6" fmla="*/ 29796 w 102741"/>
              <a:gd name="connsiteY6" fmla="*/ 47371 h 96350"/>
              <a:gd name="connsiteX7" fmla="*/ 51303 w 102741"/>
              <a:gd name="connsiteY7" fmla="*/ 75575 h 96350"/>
              <a:gd name="connsiteX8" fmla="*/ 73117 w 102741"/>
              <a:gd name="connsiteY8" fmla="*/ 47371 h 96350"/>
              <a:gd name="connsiteX9" fmla="*/ 51303 w 102741"/>
              <a:gd name="connsiteY9" fmla="*/ 20948 h 963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02741" h="96350">
                <a:moveTo>
                  <a:pt x="51303" y="96345"/>
                </a:moveTo>
                <a:cubicBezTo>
                  <a:pt x="20947" y="96345"/>
                  <a:pt x="-6" y="77173"/>
                  <a:pt x="-6" y="48477"/>
                </a:cubicBezTo>
                <a:cubicBezTo>
                  <a:pt x="-6" y="17752"/>
                  <a:pt x="22176" y="-6"/>
                  <a:pt x="51303" y="-6"/>
                </a:cubicBezTo>
                <a:cubicBezTo>
                  <a:pt x="80429" y="-6"/>
                  <a:pt x="102735" y="17937"/>
                  <a:pt x="102735" y="48477"/>
                </a:cubicBezTo>
                <a:cubicBezTo>
                  <a:pt x="102735" y="77173"/>
                  <a:pt x="81781" y="96345"/>
                  <a:pt x="51303" y="96345"/>
                </a:cubicBezTo>
                <a:close/>
                <a:moveTo>
                  <a:pt x="51303" y="20948"/>
                </a:moveTo>
                <a:cubicBezTo>
                  <a:pt x="36187" y="20948"/>
                  <a:pt x="29796" y="33237"/>
                  <a:pt x="29796" y="47371"/>
                </a:cubicBezTo>
                <a:cubicBezTo>
                  <a:pt x="29796" y="61504"/>
                  <a:pt x="35142" y="75575"/>
                  <a:pt x="51303" y="75575"/>
                </a:cubicBezTo>
                <a:cubicBezTo>
                  <a:pt x="67464" y="75575"/>
                  <a:pt x="73117" y="61749"/>
                  <a:pt x="73117" y="47371"/>
                </a:cubicBezTo>
                <a:cubicBezTo>
                  <a:pt x="73117" y="32992"/>
                  <a:pt x="66358" y="20948"/>
                  <a:pt x="51303" y="20948"/>
                </a:cubicBezTo>
                <a:close/>
              </a:path>
            </a:pathLst>
          </a:custGeom>
          <a:solidFill>
            <a:srgbClr val="1A161A"/>
          </a:solidFill>
          <a:ln w="6144" cap="flat">
            <a:noFill/>
            <a:prstDash val="solid"/>
            <a:miter/>
          </a:ln>
        </p:spPr>
        <p:txBody>
          <a:bodyPr rtlCol="0" anchor="ctr"/>
          <a:lstStyle/>
          <a:p>
            <a:endParaRPr lang="en-GB"/>
          </a:p>
        </p:txBody>
      </p:sp>
      <p:sp>
        <p:nvSpPr>
          <p:cNvPr id="27" name="Frihandsfigur: Form 26">
            <a:extLst>
              <a:ext uri="{FF2B5EF4-FFF2-40B4-BE49-F238E27FC236}">
                <a16:creationId xmlns:a16="http://schemas.microsoft.com/office/drawing/2014/main" id="{DA88B4A0-8B2A-F0F6-1A0F-A06FBD60C84F}"/>
              </a:ext>
            </a:extLst>
          </p:cNvPr>
          <p:cNvSpPr/>
          <p:nvPr/>
        </p:nvSpPr>
        <p:spPr>
          <a:xfrm>
            <a:off x="1703900" y="394208"/>
            <a:ext cx="75274" cy="96366"/>
          </a:xfrm>
          <a:custGeom>
            <a:avLst/>
            <a:gdLst>
              <a:gd name="connsiteX0" fmla="*/ 50197 w 75274"/>
              <a:gd name="connsiteY0" fmla="*/ 96357 h 96366"/>
              <a:gd name="connsiteX1" fmla="*/ -6 w 75274"/>
              <a:gd name="connsiteY1" fmla="*/ 48120 h 96366"/>
              <a:gd name="connsiteX2" fmla="*/ 49890 w 75274"/>
              <a:gd name="connsiteY2" fmla="*/ 6 h 96366"/>
              <a:gd name="connsiteX3" fmla="*/ 74469 w 75274"/>
              <a:gd name="connsiteY3" fmla="*/ 4430 h 96366"/>
              <a:gd name="connsiteX4" fmla="*/ 72318 w 75274"/>
              <a:gd name="connsiteY4" fmla="*/ 25937 h 96366"/>
              <a:gd name="connsiteX5" fmla="*/ 54252 w 75274"/>
              <a:gd name="connsiteY5" fmla="*/ 21513 h 96366"/>
              <a:gd name="connsiteX6" fmla="*/ 29673 w 75274"/>
              <a:gd name="connsiteY6" fmla="*/ 48489 h 96366"/>
              <a:gd name="connsiteX7" fmla="*/ 52962 w 75274"/>
              <a:gd name="connsiteY7" fmla="*/ 74874 h 96366"/>
              <a:gd name="connsiteX8" fmla="*/ 55236 w 75274"/>
              <a:gd name="connsiteY8" fmla="*/ 74911 h 96366"/>
              <a:gd name="connsiteX9" fmla="*/ 74407 w 75274"/>
              <a:gd name="connsiteY9" fmla="*/ 70671 h 96366"/>
              <a:gd name="connsiteX10" fmla="*/ 75268 w 75274"/>
              <a:gd name="connsiteY10" fmla="*/ 92670 h 96366"/>
              <a:gd name="connsiteX11" fmla="*/ 50197 w 75274"/>
              <a:gd name="connsiteY11" fmla="*/ 96357 h 963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75274" h="96366">
                <a:moveTo>
                  <a:pt x="50197" y="96357"/>
                </a:moveTo>
                <a:cubicBezTo>
                  <a:pt x="19841" y="96357"/>
                  <a:pt x="-6" y="77554"/>
                  <a:pt x="-6" y="48120"/>
                </a:cubicBezTo>
                <a:cubicBezTo>
                  <a:pt x="-6" y="18686"/>
                  <a:pt x="20026" y="6"/>
                  <a:pt x="49890" y="6"/>
                </a:cubicBezTo>
                <a:cubicBezTo>
                  <a:pt x="58296" y="-157"/>
                  <a:pt x="66646" y="1347"/>
                  <a:pt x="74469" y="4430"/>
                </a:cubicBezTo>
                <a:lnTo>
                  <a:pt x="72318" y="25937"/>
                </a:lnTo>
                <a:cubicBezTo>
                  <a:pt x="66800" y="22878"/>
                  <a:pt x="60563" y="21351"/>
                  <a:pt x="54252" y="21513"/>
                </a:cubicBezTo>
                <a:cubicBezTo>
                  <a:pt x="40058" y="21513"/>
                  <a:pt x="29673" y="31959"/>
                  <a:pt x="29673" y="48489"/>
                </a:cubicBezTo>
                <a:cubicBezTo>
                  <a:pt x="28819" y="62206"/>
                  <a:pt x="39247" y="74020"/>
                  <a:pt x="52962" y="74874"/>
                </a:cubicBezTo>
                <a:cubicBezTo>
                  <a:pt x="53718" y="74921"/>
                  <a:pt x="54480" y="74933"/>
                  <a:pt x="55236" y="74911"/>
                </a:cubicBezTo>
                <a:cubicBezTo>
                  <a:pt x="61860" y="74940"/>
                  <a:pt x="68410" y="73491"/>
                  <a:pt x="74407" y="70671"/>
                </a:cubicBezTo>
                <a:lnTo>
                  <a:pt x="75268" y="92670"/>
                </a:lnTo>
                <a:cubicBezTo>
                  <a:pt x="67150" y="95189"/>
                  <a:pt x="58695" y="96433"/>
                  <a:pt x="50197" y="96357"/>
                </a:cubicBezTo>
                <a:close/>
              </a:path>
            </a:pathLst>
          </a:custGeom>
          <a:solidFill>
            <a:srgbClr val="1A161A"/>
          </a:solidFill>
          <a:ln w="6144" cap="flat">
            <a:noFill/>
            <a:prstDash val="solid"/>
            <a:miter/>
          </a:ln>
        </p:spPr>
        <p:txBody>
          <a:bodyPr rtlCol="0" anchor="ctr"/>
          <a:lstStyle/>
          <a:p>
            <a:endParaRPr lang="en-GB"/>
          </a:p>
        </p:txBody>
      </p:sp>
      <p:sp>
        <p:nvSpPr>
          <p:cNvPr id="28" name="Frihandsfigur: Form 27">
            <a:extLst>
              <a:ext uri="{FF2B5EF4-FFF2-40B4-BE49-F238E27FC236}">
                <a16:creationId xmlns:a16="http://schemas.microsoft.com/office/drawing/2014/main" id="{4303E2C7-89EF-A0D3-CEB1-D9E6B18708EC}"/>
              </a:ext>
            </a:extLst>
          </p:cNvPr>
          <p:cNvSpPr/>
          <p:nvPr/>
        </p:nvSpPr>
        <p:spPr>
          <a:xfrm>
            <a:off x="1793000" y="355384"/>
            <a:ext cx="92233" cy="133096"/>
          </a:xfrm>
          <a:custGeom>
            <a:avLst/>
            <a:gdLst>
              <a:gd name="connsiteX0" fmla="*/ 56649 w 92233"/>
              <a:gd name="connsiteY0" fmla="*/ 133091 h 133096"/>
              <a:gd name="connsiteX1" fmla="*/ 29120 w 92233"/>
              <a:gd name="connsiteY1" fmla="*/ 87804 h 133096"/>
              <a:gd name="connsiteX2" fmla="*/ 28751 w 92233"/>
              <a:gd name="connsiteY2" fmla="*/ 87804 h 133096"/>
              <a:gd name="connsiteX3" fmla="*/ 28751 w 92233"/>
              <a:gd name="connsiteY3" fmla="*/ 133091 h 133096"/>
              <a:gd name="connsiteX4" fmla="*/ -6 w 92233"/>
              <a:gd name="connsiteY4" fmla="*/ 133091 h 133096"/>
              <a:gd name="connsiteX5" fmla="*/ -6 w 92233"/>
              <a:gd name="connsiteY5" fmla="*/ -6 h 133096"/>
              <a:gd name="connsiteX6" fmla="*/ 28751 w 92233"/>
              <a:gd name="connsiteY6" fmla="*/ -6 h 133096"/>
              <a:gd name="connsiteX7" fmla="*/ 28751 w 92233"/>
              <a:gd name="connsiteY7" fmla="*/ 78955 h 133096"/>
              <a:gd name="connsiteX8" fmla="*/ 29120 w 92233"/>
              <a:gd name="connsiteY8" fmla="*/ 78955 h 133096"/>
              <a:gd name="connsiteX9" fmla="*/ 56465 w 92233"/>
              <a:gd name="connsiteY9" fmla="*/ 40980 h 133096"/>
              <a:gd name="connsiteX10" fmla="*/ 88848 w 92233"/>
              <a:gd name="connsiteY10" fmla="*/ 40980 h 133096"/>
              <a:gd name="connsiteX11" fmla="*/ 56034 w 92233"/>
              <a:gd name="connsiteY11" fmla="*/ 82826 h 133096"/>
              <a:gd name="connsiteX12" fmla="*/ 92227 w 92233"/>
              <a:gd name="connsiteY12" fmla="*/ 133091 h 1330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92233" h="133096">
                <a:moveTo>
                  <a:pt x="56649" y="133091"/>
                </a:moveTo>
                <a:lnTo>
                  <a:pt x="29120" y="87804"/>
                </a:lnTo>
                <a:lnTo>
                  <a:pt x="28751" y="87804"/>
                </a:lnTo>
                <a:lnTo>
                  <a:pt x="28751" y="133091"/>
                </a:lnTo>
                <a:lnTo>
                  <a:pt x="-6" y="133091"/>
                </a:lnTo>
                <a:lnTo>
                  <a:pt x="-6" y="-6"/>
                </a:lnTo>
                <a:lnTo>
                  <a:pt x="28751" y="-6"/>
                </a:lnTo>
                <a:lnTo>
                  <a:pt x="28751" y="78955"/>
                </a:lnTo>
                <a:lnTo>
                  <a:pt x="29120" y="78955"/>
                </a:lnTo>
                <a:lnTo>
                  <a:pt x="56465" y="40980"/>
                </a:lnTo>
                <a:lnTo>
                  <a:pt x="88848" y="40980"/>
                </a:lnTo>
                <a:lnTo>
                  <a:pt x="56034" y="82826"/>
                </a:lnTo>
                <a:lnTo>
                  <a:pt x="92227" y="133091"/>
                </a:lnTo>
                <a:close/>
              </a:path>
            </a:pathLst>
          </a:custGeom>
          <a:solidFill>
            <a:srgbClr val="1A161A"/>
          </a:solidFill>
          <a:ln w="6144" cap="flat">
            <a:noFill/>
            <a:prstDash val="solid"/>
            <a:miter/>
          </a:ln>
        </p:spPr>
        <p:txBody>
          <a:bodyPr rtlCol="0" anchor="ctr"/>
          <a:lstStyle/>
          <a:p>
            <a:endParaRPr lang="en-GB"/>
          </a:p>
        </p:txBody>
      </p:sp>
      <p:sp>
        <p:nvSpPr>
          <p:cNvPr id="29" name="Frihandsfigur: Form 28">
            <a:extLst>
              <a:ext uri="{FF2B5EF4-FFF2-40B4-BE49-F238E27FC236}">
                <a16:creationId xmlns:a16="http://schemas.microsoft.com/office/drawing/2014/main" id="{4C5BB4CC-4261-9BFD-B21E-9546E2F7A482}"/>
              </a:ext>
            </a:extLst>
          </p:cNvPr>
          <p:cNvSpPr/>
          <p:nvPr/>
        </p:nvSpPr>
        <p:spPr>
          <a:xfrm>
            <a:off x="1894758" y="355384"/>
            <a:ext cx="92602" cy="133404"/>
          </a:xfrm>
          <a:custGeom>
            <a:avLst/>
            <a:gdLst>
              <a:gd name="connsiteX0" fmla="*/ 64023 w 92602"/>
              <a:gd name="connsiteY0" fmla="*/ 133091 h 133404"/>
              <a:gd name="connsiteX1" fmla="*/ 64023 w 92602"/>
              <a:gd name="connsiteY1" fmla="*/ 86759 h 133404"/>
              <a:gd name="connsiteX2" fmla="*/ 48968 w 92602"/>
              <a:gd name="connsiteY2" fmla="*/ 62180 h 133404"/>
              <a:gd name="connsiteX3" fmla="*/ 28751 w 92602"/>
              <a:gd name="connsiteY3" fmla="*/ 91675 h 133404"/>
              <a:gd name="connsiteX4" fmla="*/ 28751 w 92602"/>
              <a:gd name="connsiteY4" fmla="*/ 133029 h 133404"/>
              <a:gd name="connsiteX5" fmla="*/ -6 w 92602"/>
              <a:gd name="connsiteY5" fmla="*/ 133029 h 133404"/>
              <a:gd name="connsiteX6" fmla="*/ -6 w 92602"/>
              <a:gd name="connsiteY6" fmla="*/ -6 h 133404"/>
              <a:gd name="connsiteX7" fmla="*/ 28751 w 92602"/>
              <a:gd name="connsiteY7" fmla="*/ -6 h 133404"/>
              <a:gd name="connsiteX8" fmla="*/ 28751 w 92602"/>
              <a:gd name="connsiteY8" fmla="*/ 54253 h 133404"/>
              <a:gd name="connsiteX9" fmla="*/ 29058 w 92602"/>
              <a:gd name="connsiteY9" fmla="*/ 54253 h 133404"/>
              <a:gd name="connsiteX10" fmla="*/ 59045 w 92602"/>
              <a:gd name="connsiteY10" fmla="*/ 38829 h 133404"/>
              <a:gd name="connsiteX11" fmla="*/ 92596 w 92602"/>
              <a:gd name="connsiteY11" fmla="*/ 75698 h 133404"/>
              <a:gd name="connsiteX12" fmla="*/ 92596 w 92602"/>
              <a:gd name="connsiteY12" fmla="*/ 133398 h 1334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92602" h="133404">
                <a:moveTo>
                  <a:pt x="64023" y="133091"/>
                </a:moveTo>
                <a:lnTo>
                  <a:pt x="64023" y="86759"/>
                </a:lnTo>
                <a:cubicBezTo>
                  <a:pt x="64023" y="71827"/>
                  <a:pt x="60336" y="62180"/>
                  <a:pt x="48968" y="62180"/>
                </a:cubicBezTo>
                <a:cubicBezTo>
                  <a:pt x="34220" y="62180"/>
                  <a:pt x="28751" y="74961"/>
                  <a:pt x="28751" y="91675"/>
                </a:cubicBezTo>
                <a:lnTo>
                  <a:pt x="28751" y="133029"/>
                </a:lnTo>
                <a:lnTo>
                  <a:pt x="-6" y="133029"/>
                </a:lnTo>
                <a:lnTo>
                  <a:pt x="-6" y="-6"/>
                </a:lnTo>
                <a:lnTo>
                  <a:pt x="28751" y="-6"/>
                </a:lnTo>
                <a:lnTo>
                  <a:pt x="28751" y="54253"/>
                </a:lnTo>
                <a:lnTo>
                  <a:pt x="29058" y="54253"/>
                </a:lnTo>
                <a:cubicBezTo>
                  <a:pt x="35842" y="44417"/>
                  <a:pt x="47100" y="38628"/>
                  <a:pt x="59045" y="38829"/>
                </a:cubicBezTo>
                <a:cubicBezTo>
                  <a:pt x="82826" y="38829"/>
                  <a:pt x="92596" y="55666"/>
                  <a:pt x="92596" y="75698"/>
                </a:cubicBezTo>
                <a:lnTo>
                  <a:pt x="92596" y="133398"/>
                </a:lnTo>
                <a:close/>
              </a:path>
            </a:pathLst>
          </a:custGeom>
          <a:solidFill>
            <a:srgbClr val="1A161A"/>
          </a:solidFill>
          <a:ln w="6144" cap="flat">
            <a:noFill/>
            <a:prstDash val="solid"/>
            <a:miter/>
          </a:ln>
        </p:spPr>
        <p:txBody>
          <a:bodyPr rtlCol="0" anchor="ctr"/>
          <a:lstStyle/>
          <a:p>
            <a:endParaRPr lang="en-GB"/>
          </a:p>
        </p:txBody>
      </p:sp>
      <p:sp>
        <p:nvSpPr>
          <p:cNvPr id="30" name="Frihandsfigur: Form 29">
            <a:extLst>
              <a:ext uri="{FF2B5EF4-FFF2-40B4-BE49-F238E27FC236}">
                <a16:creationId xmlns:a16="http://schemas.microsoft.com/office/drawing/2014/main" id="{CA83392F-9D56-997A-AB37-5D40692B54E8}"/>
              </a:ext>
            </a:extLst>
          </p:cNvPr>
          <p:cNvSpPr/>
          <p:nvPr/>
        </p:nvSpPr>
        <p:spPr>
          <a:xfrm>
            <a:off x="2001678" y="394220"/>
            <a:ext cx="102741" cy="96350"/>
          </a:xfrm>
          <a:custGeom>
            <a:avLst/>
            <a:gdLst>
              <a:gd name="connsiteX0" fmla="*/ 51241 w 102741"/>
              <a:gd name="connsiteY0" fmla="*/ 96345 h 96350"/>
              <a:gd name="connsiteX1" fmla="*/ -6 w 102741"/>
              <a:gd name="connsiteY1" fmla="*/ 48477 h 96350"/>
              <a:gd name="connsiteX2" fmla="*/ 51241 w 102741"/>
              <a:gd name="connsiteY2" fmla="*/ -6 h 96350"/>
              <a:gd name="connsiteX3" fmla="*/ 102735 w 102741"/>
              <a:gd name="connsiteY3" fmla="*/ 48477 h 96350"/>
              <a:gd name="connsiteX4" fmla="*/ 51241 w 102741"/>
              <a:gd name="connsiteY4" fmla="*/ 96345 h 96350"/>
              <a:gd name="connsiteX5" fmla="*/ 51241 w 102741"/>
              <a:gd name="connsiteY5" fmla="*/ 20948 h 96350"/>
              <a:gd name="connsiteX6" fmla="*/ 29796 w 102741"/>
              <a:gd name="connsiteY6" fmla="*/ 47371 h 96350"/>
              <a:gd name="connsiteX7" fmla="*/ 51241 w 102741"/>
              <a:gd name="connsiteY7" fmla="*/ 75575 h 96350"/>
              <a:gd name="connsiteX8" fmla="*/ 73117 w 102741"/>
              <a:gd name="connsiteY8" fmla="*/ 47371 h 96350"/>
              <a:gd name="connsiteX9" fmla="*/ 51241 w 102741"/>
              <a:gd name="connsiteY9" fmla="*/ 20948 h 963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02741" h="96350">
                <a:moveTo>
                  <a:pt x="51241" y="96345"/>
                </a:moveTo>
                <a:cubicBezTo>
                  <a:pt x="20886" y="96345"/>
                  <a:pt x="-6" y="77173"/>
                  <a:pt x="-6" y="48477"/>
                </a:cubicBezTo>
                <a:cubicBezTo>
                  <a:pt x="-6" y="17752"/>
                  <a:pt x="22176" y="-6"/>
                  <a:pt x="51241" y="-6"/>
                </a:cubicBezTo>
                <a:cubicBezTo>
                  <a:pt x="80306" y="-6"/>
                  <a:pt x="102735" y="17937"/>
                  <a:pt x="102735" y="48477"/>
                </a:cubicBezTo>
                <a:cubicBezTo>
                  <a:pt x="102735" y="77173"/>
                  <a:pt x="81781" y="96345"/>
                  <a:pt x="51241" y="96345"/>
                </a:cubicBezTo>
                <a:close/>
                <a:moveTo>
                  <a:pt x="51241" y="20948"/>
                </a:moveTo>
                <a:cubicBezTo>
                  <a:pt x="36187" y="20948"/>
                  <a:pt x="29796" y="33237"/>
                  <a:pt x="29796" y="47371"/>
                </a:cubicBezTo>
                <a:cubicBezTo>
                  <a:pt x="29796" y="61504"/>
                  <a:pt x="35080" y="75575"/>
                  <a:pt x="51241" y="75575"/>
                </a:cubicBezTo>
                <a:cubicBezTo>
                  <a:pt x="67402" y="75575"/>
                  <a:pt x="73117" y="61749"/>
                  <a:pt x="73117" y="47371"/>
                </a:cubicBezTo>
                <a:cubicBezTo>
                  <a:pt x="73117" y="32992"/>
                  <a:pt x="66358" y="20948"/>
                  <a:pt x="51241" y="20948"/>
                </a:cubicBezTo>
                <a:close/>
              </a:path>
            </a:pathLst>
          </a:custGeom>
          <a:solidFill>
            <a:srgbClr val="1A161A"/>
          </a:solidFill>
          <a:ln w="6144" cap="flat">
            <a:noFill/>
            <a:prstDash val="solid"/>
            <a:miter/>
          </a:ln>
        </p:spPr>
        <p:txBody>
          <a:bodyPr rtlCol="0" anchor="ctr"/>
          <a:lstStyle/>
          <a:p>
            <a:endParaRPr lang="en-GB"/>
          </a:p>
        </p:txBody>
      </p:sp>
      <p:sp>
        <p:nvSpPr>
          <p:cNvPr id="31" name="Frihandsfigur: Form 30">
            <a:extLst>
              <a:ext uri="{FF2B5EF4-FFF2-40B4-BE49-F238E27FC236}">
                <a16:creationId xmlns:a16="http://schemas.microsoft.com/office/drawing/2014/main" id="{055B986C-585F-F8AD-E411-B2520A1580FA}"/>
              </a:ext>
            </a:extLst>
          </p:cNvPr>
          <p:cNvSpPr/>
          <p:nvPr/>
        </p:nvSpPr>
        <p:spPr>
          <a:xfrm>
            <a:off x="2118368" y="355384"/>
            <a:ext cx="28757" cy="133096"/>
          </a:xfrm>
          <a:custGeom>
            <a:avLst/>
            <a:gdLst>
              <a:gd name="connsiteX0" fmla="*/ -6 w 28757"/>
              <a:gd name="connsiteY0" fmla="*/ 133091 h 133096"/>
              <a:gd name="connsiteX1" fmla="*/ -6 w 28757"/>
              <a:gd name="connsiteY1" fmla="*/ -6 h 133096"/>
              <a:gd name="connsiteX2" fmla="*/ 28752 w 28757"/>
              <a:gd name="connsiteY2" fmla="*/ -6 h 133096"/>
              <a:gd name="connsiteX3" fmla="*/ 28752 w 28757"/>
              <a:gd name="connsiteY3" fmla="*/ 133091 h 1330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757" h="133096">
                <a:moveTo>
                  <a:pt x="-6" y="133091"/>
                </a:moveTo>
                <a:lnTo>
                  <a:pt x="-6" y="-6"/>
                </a:lnTo>
                <a:lnTo>
                  <a:pt x="28752" y="-6"/>
                </a:lnTo>
                <a:lnTo>
                  <a:pt x="28752" y="133091"/>
                </a:lnTo>
                <a:close/>
              </a:path>
            </a:pathLst>
          </a:custGeom>
          <a:solidFill>
            <a:srgbClr val="1A161A"/>
          </a:solidFill>
          <a:ln w="6144" cap="flat">
            <a:noFill/>
            <a:prstDash val="solid"/>
            <a:miter/>
          </a:ln>
        </p:spPr>
        <p:txBody>
          <a:bodyPr rtlCol="0" anchor="ctr"/>
          <a:lstStyle/>
          <a:p>
            <a:endParaRPr lang="en-GB"/>
          </a:p>
        </p:txBody>
      </p:sp>
      <p:sp>
        <p:nvSpPr>
          <p:cNvPr id="32" name="Frihandsfigur: Form 31">
            <a:extLst>
              <a:ext uri="{FF2B5EF4-FFF2-40B4-BE49-F238E27FC236}">
                <a16:creationId xmlns:a16="http://schemas.microsoft.com/office/drawing/2014/main" id="{A309FC92-121E-F7D3-5643-1FF4D0CC6331}"/>
              </a:ext>
            </a:extLst>
          </p:cNvPr>
          <p:cNvSpPr/>
          <p:nvPr/>
        </p:nvSpPr>
        <p:spPr>
          <a:xfrm>
            <a:off x="2168879" y="394080"/>
            <a:ext cx="148028" cy="94401"/>
          </a:xfrm>
          <a:custGeom>
            <a:avLst/>
            <a:gdLst>
              <a:gd name="connsiteX0" fmla="*/ 119633 w 148028"/>
              <a:gd name="connsiteY0" fmla="*/ 94395 h 94401"/>
              <a:gd name="connsiteX1" fmla="*/ 119633 w 148028"/>
              <a:gd name="connsiteY1" fmla="*/ 42717 h 94401"/>
              <a:gd name="connsiteX2" fmla="*/ 106483 w 148028"/>
              <a:gd name="connsiteY2" fmla="*/ 23545 h 94401"/>
              <a:gd name="connsiteX3" fmla="*/ 88540 w 148028"/>
              <a:gd name="connsiteY3" fmla="*/ 53225 h 94401"/>
              <a:gd name="connsiteX4" fmla="*/ 88540 w 148028"/>
              <a:gd name="connsiteY4" fmla="*/ 94395 h 94401"/>
              <a:gd name="connsiteX5" fmla="*/ 59783 w 148028"/>
              <a:gd name="connsiteY5" fmla="*/ 94395 h 94401"/>
              <a:gd name="connsiteX6" fmla="*/ 59783 w 148028"/>
              <a:gd name="connsiteY6" fmla="*/ 42717 h 94401"/>
              <a:gd name="connsiteX7" fmla="*/ 46633 w 148028"/>
              <a:gd name="connsiteY7" fmla="*/ 23545 h 94401"/>
              <a:gd name="connsiteX8" fmla="*/ 28752 w 148028"/>
              <a:gd name="connsiteY8" fmla="*/ 53225 h 94401"/>
              <a:gd name="connsiteX9" fmla="*/ 28752 w 148028"/>
              <a:gd name="connsiteY9" fmla="*/ 94395 h 94401"/>
              <a:gd name="connsiteX10" fmla="*/ -6 w 148028"/>
              <a:gd name="connsiteY10" fmla="*/ 94395 h 94401"/>
              <a:gd name="connsiteX11" fmla="*/ -6 w 148028"/>
              <a:gd name="connsiteY11" fmla="*/ 2223 h 94401"/>
              <a:gd name="connsiteX12" fmla="*/ 26355 w 148028"/>
              <a:gd name="connsiteY12" fmla="*/ 2223 h 94401"/>
              <a:gd name="connsiteX13" fmla="*/ 26355 w 148028"/>
              <a:gd name="connsiteY13" fmla="*/ 17646 h 94401"/>
              <a:gd name="connsiteX14" fmla="*/ 26724 w 148028"/>
              <a:gd name="connsiteY14" fmla="*/ 17646 h 94401"/>
              <a:gd name="connsiteX15" fmla="*/ 57755 w 148028"/>
              <a:gd name="connsiteY15" fmla="*/ 72 h 94401"/>
              <a:gd name="connsiteX16" fmla="*/ 86021 w 148028"/>
              <a:gd name="connsiteY16" fmla="*/ 17278 h 94401"/>
              <a:gd name="connsiteX17" fmla="*/ 116745 w 148028"/>
              <a:gd name="connsiteY17" fmla="*/ 72 h 94401"/>
              <a:gd name="connsiteX18" fmla="*/ 148022 w 148028"/>
              <a:gd name="connsiteY18" fmla="*/ 38600 h 94401"/>
              <a:gd name="connsiteX19" fmla="*/ 148022 w 148028"/>
              <a:gd name="connsiteY19" fmla="*/ 94334 h 944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148028" h="94401">
                <a:moveTo>
                  <a:pt x="119633" y="94395"/>
                </a:moveTo>
                <a:lnTo>
                  <a:pt x="119633" y="42717"/>
                </a:lnTo>
                <a:cubicBezTo>
                  <a:pt x="119633" y="32947"/>
                  <a:pt x="117298" y="23545"/>
                  <a:pt x="106483" y="23545"/>
                </a:cubicBezTo>
                <a:cubicBezTo>
                  <a:pt x="93333" y="23545"/>
                  <a:pt x="88540" y="36511"/>
                  <a:pt x="88540" y="53225"/>
                </a:cubicBezTo>
                <a:lnTo>
                  <a:pt x="88540" y="94395"/>
                </a:lnTo>
                <a:lnTo>
                  <a:pt x="59783" y="94395"/>
                </a:lnTo>
                <a:lnTo>
                  <a:pt x="59783" y="42717"/>
                </a:lnTo>
                <a:cubicBezTo>
                  <a:pt x="59783" y="32947"/>
                  <a:pt x="57509" y="23545"/>
                  <a:pt x="46633" y="23545"/>
                </a:cubicBezTo>
                <a:cubicBezTo>
                  <a:pt x="33544" y="23545"/>
                  <a:pt x="28752" y="36511"/>
                  <a:pt x="28752" y="53225"/>
                </a:cubicBezTo>
                <a:lnTo>
                  <a:pt x="28752" y="94395"/>
                </a:lnTo>
                <a:lnTo>
                  <a:pt x="-6" y="94395"/>
                </a:lnTo>
                <a:lnTo>
                  <a:pt x="-6" y="2223"/>
                </a:lnTo>
                <a:lnTo>
                  <a:pt x="26355" y="2223"/>
                </a:lnTo>
                <a:lnTo>
                  <a:pt x="26355" y="17646"/>
                </a:lnTo>
                <a:lnTo>
                  <a:pt x="26724" y="17646"/>
                </a:lnTo>
                <a:cubicBezTo>
                  <a:pt x="32905" y="6385"/>
                  <a:pt x="44918" y="-419"/>
                  <a:pt x="57755" y="72"/>
                </a:cubicBezTo>
                <a:cubicBezTo>
                  <a:pt x="69885" y="-826"/>
                  <a:pt x="81247" y="6089"/>
                  <a:pt x="86021" y="17278"/>
                </a:cubicBezTo>
                <a:cubicBezTo>
                  <a:pt x="92332" y="6340"/>
                  <a:pt x="104124" y="-264"/>
                  <a:pt x="116745" y="72"/>
                </a:cubicBezTo>
                <a:cubicBezTo>
                  <a:pt x="141755" y="72"/>
                  <a:pt x="148022" y="15311"/>
                  <a:pt x="148022" y="38600"/>
                </a:cubicBezTo>
                <a:lnTo>
                  <a:pt x="148022" y="94334"/>
                </a:lnTo>
                <a:close/>
              </a:path>
            </a:pathLst>
          </a:custGeom>
          <a:solidFill>
            <a:srgbClr val="1A161A"/>
          </a:solidFill>
          <a:ln w="6144" cap="flat">
            <a:noFill/>
            <a:prstDash val="solid"/>
            <a:miter/>
          </a:ln>
        </p:spPr>
        <p:txBody>
          <a:bodyPr rtlCol="0" anchor="ctr"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7095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5" r:id="rId9"/>
    <p:sldLayoutId id="2147483657" r:id="rId10"/>
    <p:sldLayoutId id="2147483658" r:id="rId11"/>
    <p:sldLayoutId id="2147483659" r:id="rId12"/>
    <p:sldLayoutId id="2147483660" r:id="rId13"/>
    <p:sldLayoutId id="2147483661" r:id="rId14"/>
    <p:sldLayoutId id="2147483662" r:id="rId15"/>
    <p:sldLayoutId id="2147483663" r:id="rId16"/>
    <p:sldLayoutId id="2147483664" r:id="rId17"/>
  </p:sldLayoutIdLst>
  <p:hf hdr="0"/>
  <p:txStyles>
    <p:titleStyle>
      <a:lvl1pPr algn="l" defTabSz="914400" rtl="0" eaLnBrk="1" latinLnBrk="0" hangingPunct="1">
        <a:spcBef>
          <a:spcPct val="0"/>
        </a:spcBef>
        <a:buNone/>
        <a:defRPr sz="3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Wingdings" pitchFamily="2" charset="2"/>
        <a:buChar char="§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59" userDrawn="1">
          <p15:clr>
            <a:srgbClr val="F26B43"/>
          </p15:clr>
        </p15:guide>
        <p15:guide id="2" pos="288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SE" dirty="0"/>
              <a:t>Samverkansråd</a:t>
            </a:r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v-SE" dirty="0"/>
              <a:t>2024-04-25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905734-AC70-4FA4-8413-D8F85C7B8859}" type="datetime1">
              <a:rPr lang="sv-SE" smtClean="0"/>
              <a:t>2024-04-25</a:t>
            </a:fld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AC591F-9B7B-4B2A-8448-D862FAA8C939}" type="slidenum">
              <a:rPr lang="sv-SE" smtClean="0"/>
              <a:t>1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Trafikförvaltningen</a:t>
            </a:r>
          </a:p>
        </p:txBody>
      </p:sp>
    </p:spTree>
    <p:extLst>
      <p:ext uri="{BB962C8B-B14F-4D97-AF65-F5344CB8AC3E}">
        <p14:creationId xmlns:p14="http://schemas.microsoft.com/office/powerpoint/2010/main" val="28790464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B49CDDA-C0CC-2ABE-94F3-BE89DD4A13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Dagordning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81DBFE87-459C-8013-CBAC-6C80D37451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sv-SE" dirty="0"/>
              <a:t>Inledning </a:t>
            </a:r>
          </a:p>
          <a:p>
            <a:pPr lvl="1"/>
            <a:r>
              <a:rPr lang="sv-SE" dirty="0"/>
              <a:t>Maria Röjvall/Melker Larsson</a:t>
            </a:r>
          </a:p>
          <a:p>
            <a:pPr lvl="1"/>
            <a:r>
              <a:rPr lang="sv-SE" dirty="0"/>
              <a:t>13:00 – 13:15</a:t>
            </a:r>
          </a:p>
          <a:p>
            <a:r>
              <a:rPr lang="sv-SE" dirty="0"/>
              <a:t>Samråd gällande rampservice och avstängningar</a:t>
            </a:r>
          </a:p>
          <a:p>
            <a:pPr lvl="1"/>
            <a:r>
              <a:rPr lang="sv-SE" dirty="0"/>
              <a:t>13:15 – 14:00</a:t>
            </a:r>
          </a:p>
          <a:p>
            <a:r>
              <a:rPr lang="sv-SE" dirty="0"/>
              <a:t>Uppdatering om de nya skyltarna på plattformarna	 </a:t>
            </a:r>
          </a:p>
          <a:p>
            <a:r>
              <a:rPr lang="sv-SE" dirty="0"/>
              <a:t>Kommande upphandling </a:t>
            </a:r>
          </a:p>
          <a:p>
            <a:pPr lvl="1"/>
            <a:r>
              <a:rPr lang="sv-SE" dirty="0"/>
              <a:t>Melker Larsson	 </a:t>
            </a:r>
          </a:p>
          <a:p>
            <a:pPr lvl="1"/>
            <a:r>
              <a:rPr lang="sv-SE" dirty="0"/>
              <a:t>14:00 -14:30</a:t>
            </a:r>
          </a:p>
          <a:p>
            <a:r>
              <a:rPr lang="sv-SE" dirty="0"/>
              <a:t>Plattformsbarriärer i FUT projekt (ej gula linjen)</a:t>
            </a:r>
          </a:p>
          <a:p>
            <a:r>
              <a:rPr lang="sv-SE" dirty="0"/>
              <a:t>Test av plattformsbarriär </a:t>
            </a:r>
          </a:p>
          <a:p>
            <a:pPr lvl="1"/>
            <a:r>
              <a:rPr lang="sv-SE" dirty="0"/>
              <a:t>SRF </a:t>
            </a:r>
          </a:p>
          <a:p>
            <a:pPr lvl="1"/>
            <a:r>
              <a:rPr lang="sv-SE" dirty="0"/>
              <a:t>14:30 -15:00</a:t>
            </a:r>
          </a:p>
          <a:p>
            <a:endParaRPr lang="sv-SE" dirty="0"/>
          </a:p>
          <a:p>
            <a:endParaRPr lang="sv-SE" dirty="0"/>
          </a:p>
          <a:p>
            <a:endParaRPr lang="sv-SE" dirty="0"/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9E5AE257-4F38-4AA1-7DAC-9D48605454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41A06D-0B1F-42C8-AD64-4310C5656309}" type="datetime1">
              <a:rPr lang="sv-SE" smtClean="0"/>
              <a:t>2024-04-25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C9534218-8C6B-8003-393C-35CE33C221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Trafikförvaltningen</a:t>
            </a:r>
            <a:endParaRPr lang="sv-SE" dirty="0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5764A97B-E86B-1D26-09BD-A85011AB6E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AC591F-9B7B-4B2A-8448-D862FAA8C939}" type="slidenum">
              <a:rPr lang="sv-SE" smtClean="0"/>
              <a:t>2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0412711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E64F5C2-E67B-AB5C-55A3-F7C571BD8F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v-SE" dirty="0" err="1"/>
              <a:t>Mälarbanans</a:t>
            </a:r>
            <a:r>
              <a:rPr lang="sv-SE" dirty="0"/>
              <a:t> sommaravstängning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71855E21-05FE-6A01-1F2A-E1B5857DC5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0000" y="1599642"/>
            <a:ext cx="3852000" cy="2970000"/>
          </a:xfrm>
        </p:spPr>
        <p:txBody>
          <a:bodyPr>
            <a:normAutofit fontScale="55000" lnSpcReduction="20000"/>
          </a:bodyPr>
          <a:lstStyle/>
          <a:p>
            <a:pPr lvl="1"/>
            <a:endParaRPr lang="sv-SE" dirty="0"/>
          </a:p>
          <a:p>
            <a:r>
              <a:rPr lang="sv-SE" dirty="0"/>
              <a:t>Pågår 29 juni tom 12 augusti</a:t>
            </a:r>
          </a:p>
          <a:p>
            <a:pPr marL="0" indent="0">
              <a:buNone/>
            </a:pPr>
            <a:endParaRPr lang="sv-SE" dirty="0"/>
          </a:p>
          <a:p>
            <a:r>
              <a:rPr lang="sv-SE" dirty="0"/>
              <a:t>Avstängt mellan Stockholm city och Bålsta pga. Trafikverkets </a:t>
            </a:r>
            <a:r>
              <a:rPr lang="sv-SE" dirty="0" err="1"/>
              <a:t>banarbeten</a:t>
            </a:r>
            <a:r>
              <a:rPr lang="sv-SE" dirty="0"/>
              <a:t>.</a:t>
            </a:r>
          </a:p>
          <a:p>
            <a:pPr marL="0" indent="0">
              <a:buNone/>
            </a:pPr>
            <a:endParaRPr lang="sv-SE" dirty="0"/>
          </a:p>
          <a:p>
            <a:r>
              <a:rPr lang="sv-SE" dirty="0"/>
              <a:t>Resenärer hänvisas till ersättningstrafik för resa norrut på sträckorna. </a:t>
            </a:r>
          </a:p>
          <a:p>
            <a:pPr lvl="1" fontAlgn="base"/>
            <a:r>
              <a:rPr lang="sv-SE" sz="1600" dirty="0"/>
              <a:t>43 A Kungsängen – Kallhäll – Akalla</a:t>
            </a:r>
          </a:p>
          <a:p>
            <a:pPr lvl="1" fontAlgn="base"/>
            <a:r>
              <a:rPr lang="sv-SE" sz="1600" dirty="0"/>
              <a:t>43 H: Jakobsberg – Hjulsta torg </a:t>
            </a:r>
            <a:r>
              <a:rPr lang="en-US" sz="1600" dirty="0"/>
              <a:t>​</a:t>
            </a:r>
          </a:p>
          <a:p>
            <a:pPr lvl="1" fontAlgn="base"/>
            <a:r>
              <a:rPr lang="sv-SE" sz="1600" dirty="0"/>
              <a:t>43 S: Jakobsberg – Barkarby – Hjulsta – Spånga</a:t>
            </a:r>
            <a:r>
              <a:rPr lang="en-US" sz="1600" dirty="0"/>
              <a:t>​</a:t>
            </a:r>
          </a:p>
          <a:p>
            <a:pPr lvl="1" fontAlgn="base"/>
            <a:r>
              <a:rPr lang="sv-SE" sz="1600" dirty="0"/>
              <a:t>43 C: Bålsta – Bro – Kungsängen – Kallhäll – Jakobsberg</a:t>
            </a:r>
            <a:r>
              <a:rPr lang="en-US" sz="1600" dirty="0"/>
              <a:t>​</a:t>
            </a:r>
          </a:p>
          <a:p>
            <a:pPr lvl="1" fontAlgn="base"/>
            <a:r>
              <a:rPr lang="sv-SE" sz="1600" dirty="0"/>
              <a:t>43 E: Bålsta – Bro – Kista</a:t>
            </a:r>
            <a:endParaRPr lang="en-US" sz="1600" dirty="0"/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B5D04E72-9262-80C1-D0CD-EDAF22B020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41A06D-0B1F-42C8-AD64-4310C5656309}" type="datetime1">
              <a:rPr lang="sv-SE" smtClean="0"/>
              <a:t>2024-04-25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C7A98CE2-AB1A-6E7C-9F0B-888FBA7F96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Trafikförvaltningen</a:t>
            </a:r>
            <a:endParaRPr lang="sv-SE" dirty="0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DF51FC29-17DD-6242-8C9C-3541BCDFAE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AC591F-9B7B-4B2A-8448-D862FAA8C939}" type="slidenum">
              <a:rPr lang="sv-SE" smtClean="0"/>
              <a:t>3</a:t>
            </a:fld>
            <a:endParaRPr lang="sv-SE"/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4EF1A5D9-5236-FADB-DEFF-C3336127ADA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2040" y="1858764"/>
            <a:ext cx="3595398" cy="1800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03468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E64F5C2-E67B-AB5C-55A3-F7C571BD8F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sv-SE" sz="2000" dirty="0"/>
              <a:t>Avbemannade stationer vid sommarens avstängningar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71855E21-05FE-6A01-1F2A-E1B5857DC5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36862" y="1556841"/>
            <a:ext cx="3707985" cy="2970000"/>
          </a:xfrm>
        </p:spPr>
        <p:txBody>
          <a:bodyPr>
            <a:normAutofit/>
          </a:bodyPr>
          <a:lstStyle/>
          <a:p>
            <a:r>
              <a:rPr lang="sv-SE" sz="1200" dirty="0"/>
              <a:t>Vi ser över möjligheten att avbemanna stationer som inte trafikeras under sommaren</a:t>
            </a:r>
          </a:p>
          <a:p>
            <a:pPr lvl="1"/>
            <a:r>
              <a:rPr lang="sv-SE" sz="800" dirty="0"/>
              <a:t>Genomför just nu konsekvens- och riskanalyser. Olika stationer har olika förutsättningar och analysen görs med det i beaktande.</a:t>
            </a:r>
          </a:p>
          <a:p>
            <a:pPr marL="457200" lvl="1" indent="0">
              <a:buNone/>
            </a:pPr>
            <a:endParaRPr lang="sv-SE" sz="800" dirty="0"/>
          </a:p>
          <a:p>
            <a:pPr lvl="1"/>
            <a:r>
              <a:rPr lang="sv-SE" sz="800" dirty="0"/>
              <a:t>Kundservicevärdarna täcker istället upp bemanningsluckor som uppstår på sommaren i och med sommarsemestrar.</a:t>
            </a:r>
          </a:p>
          <a:p>
            <a:pPr marL="457200" lvl="1" indent="0">
              <a:buNone/>
            </a:pPr>
            <a:endParaRPr lang="sv-SE" sz="800" dirty="0"/>
          </a:p>
          <a:p>
            <a:pPr lvl="1"/>
            <a:r>
              <a:rPr lang="sv-SE" sz="800" dirty="0"/>
              <a:t>Möjlighet till köp av biljetter via SL-</a:t>
            </a:r>
            <a:r>
              <a:rPr lang="sv-SE" sz="800" dirty="0" err="1"/>
              <a:t>app</a:t>
            </a:r>
            <a:r>
              <a:rPr lang="sv-SE" sz="800" dirty="0"/>
              <a:t>, alternativt andra ombud.</a:t>
            </a:r>
          </a:p>
          <a:p>
            <a:pPr lvl="1"/>
            <a:endParaRPr lang="sv-SE" sz="800" dirty="0"/>
          </a:p>
          <a:p>
            <a:pPr lvl="1"/>
            <a:r>
              <a:rPr lang="sv-SE" sz="800" dirty="0"/>
              <a:t>Information på berörda stationer kommer upp ca 2 veckor före avstängningen.</a:t>
            </a:r>
          </a:p>
          <a:p>
            <a:pPr lvl="1"/>
            <a:endParaRPr lang="sv-SE" sz="800" dirty="0"/>
          </a:p>
          <a:p>
            <a:pPr lvl="1"/>
            <a:r>
              <a:rPr lang="sv-SE" sz="800" dirty="0"/>
              <a:t>Informationsvärdar kommer att finnas på plats på utvalda platser i början av avstängningen.</a:t>
            </a:r>
          </a:p>
          <a:p>
            <a:pPr marL="0" indent="0">
              <a:buNone/>
            </a:pPr>
            <a:endParaRPr lang="sv-SE" sz="1200" dirty="0"/>
          </a:p>
          <a:p>
            <a:endParaRPr lang="sv-SE" dirty="0"/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B5D04E72-9262-80C1-D0CD-EDAF22B020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41A06D-0B1F-42C8-AD64-4310C5656309}" type="datetime1">
              <a:rPr lang="sv-SE" smtClean="0"/>
              <a:t>2024-04-25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C7A98CE2-AB1A-6E7C-9F0B-888FBA7F96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Trafikförvaltningen</a:t>
            </a:r>
            <a:endParaRPr lang="sv-SE" dirty="0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DF51FC29-17DD-6242-8C9C-3541BCDFAE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AC591F-9B7B-4B2A-8448-D862FAA8C939}" type="slidenum">
              <a:rPr lang="sv-SE" smtClean="0"/>
              <a:t>4</a:t>
            </a:fld>
            <a:endParaRPr lang="sv-SE"/>
          </a:p>
        </p:txBody>
      </p:sp>
      <p:pic>
        <p:nvPicPr>
          <p:cNvPr id="7" name="Bildobjekt 6">
            <a:extLst>
              <a:ext uri="{FF2B5EF4-FFF2-40B4-BE49-F238E27FC236}">
                <a16:creationId xmlns:a16="http://schemas.microsoft.com/office/drawing/2014/main" id="{F0AD62B1-0063-6B99-8007-130F58E879E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42172" y="1410552"/>
            <a:ext cx="3996342" cy="29972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36297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2D34858-AC0D-CA78-E5B4-34CE5A06EF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0000" y="789552"/>
            <a:ext cx="7956456" cy="621000"/>
          </a:xfrm>
        </p:spPr>
        <p:txBody>
          <a:bodyPr>
            <a:normAutofit fontScale="90000"/>
          </a:bodyPr>
          <a:lstStyle/>
          <a:p>
            <a:r>
              <a:rPr lang="sv-SE" sz="3200" dirty="0"/>
              <a:t>Översyn av bemanning i sekundärentréer</a:t>
            </a:r>
            <a:endParaRPr lang="sv-SE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9579637C-A3EA-A60C-4993-B14BBD476C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9552" y="1670658"/>
            <a:ext cx="3816424" cy="2970000"/>
          </a:xfrm>
        </p:spPr>
        <p:txBody>
          <a:bodyPr>
            <a:normAutofit/>
          </a:bodyPr>
          <a:lstStyle/>
          <a:p>
            <a:r>
              <a:rPr lang="sv-SE" sz="1200" dirty="0"/>
              <a:t>Personlig service och köp med kontanter </a:t>
            </a:r>
          </a:p>
          <a:p>
            <a:pPr lvl="1"/>
            <a:r>
              <a:rPr lang="sv-SE" sz="800" dirty="0"/>
              <a:t>Personlig service och köp med kontanter vid primärentréer finns alltid tillgängligt.</a:t>
            </a:r>
          </a:p>
          <a:p>
            <a:pPr marL="457200" lvl="1" indent="0">
              <a:buNone/>
            </a:pPr>
            <a:endParaRPr lang="sv-SE" sz="800" dirty="0"/>
          </a:p>
          <a:p>
            <a:pPr lvl="1"/>
            <a:r>
              <a:rPr lang="sv-SE" sz="800" dirty="0"/>
              <a:t>En översyn sker just nu av bemanningsbehovet i pendelsystemets sekundärentréer. En ambition är att dessa bemannas utifrån behov, vilket innebär att vid mindre resenärsflöden håller entrén öppet, men utan bemanning på plats.</a:t>
            </a:r>
          </a:p>
          <a:p>
            <a:pPr marL="457200" lvl="1" indent="0">
              <a:buNone/>
            </a:pPr>
            <a:endParaRPr lang="sv-SE" sz="800" dirty="0"/>
          </a:p>
          <a:p>
            <a:pPr lvl="1"/>
            <a:r>
              <a:rPr lang="sv-SE" sz="800" dirty="0"/>
              <a:t>Spontan rampservice finns likt tidigare tillgänglig i hela pendeltågssystemet.</a:t>
            </a:r>
          </a:p>
          <a:p>
            <a:pPr marL="457200" lvl="1" indent="0">
              <a:buNone/>
            </a:pPr>
            <a:endParaRPr lang="sv-SE" sz="800" dirty="0"/>
          </a:p>
          <a:p>
            <a:pPr lvl="2"/>
            <a:r>
              <a:rPr lang="sv-SE" sz="600" dirty="0"/>
              <a:t>På stationer med obemannad sekundärentré utförs spontan rampservice vid primärentrén, alternativt via förbokning.</a:t>
            </a:r>
          </a:p>
          <a:p>
            <a:pPr marL="914400" lvl="2" indent="0">
              <a:buNone/>
            </a:pPr>
            <a:endParaRPr lang="sv-SE" sz="600" dirty="0"/>
          </a:p>
          <a:p>
            <a:pPr lvl="1"/>
            <a:r>
              <a:rPr lang="sv-SE" sz="800" dirty="0"/>
              <a:t>Information om vilka sekundärentréer som berörs, samt under vilka tider anslås på sl.se samt på respektive station.</a:t>
            </a:r>
          </a:p>
          <a:p>
            <a:endParaRPr lang="sv-SE" dirty="0"/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1A551ADE-84C4-370B-26DF-1C287549B5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41A06D-0B1F-42C8-AD64-4310C5656309}" type="datetime1">
              <a:rPr lang="sv-SE" smtClean="0"/>
              <a:t>2024-04-25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EC0AF8B6-DD7E-E577-568D-E56B81449E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Trafikförvaltningen</a:t>
            </a:r>
            <a:endParaRPr lang="sv-SE" dirty="0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04426B5F-FFAD-90E2-8199-B4167653FF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AC591F-9B7B-4B2A-8448-D862FAA8C939}" type="slidenum">
              <a:rPr lang="sv-SE" smtClean="0"/>
              <a:t>5</a:t>
            </a:fld>
            <a:endParaRPr lang="sv-SE"/>
          </a:p>
        </p:txBody>
      </p:sp>
      <p:pic>
        <p:nvPicPr>
          <p:cNvPr id="7" name="Bildobjekt 6">
            <a:extLst>
              <a:ext uri="{FF2B5EF4-FFF2-40B4-BE49-F238E27FC236}">
                <a16:creationId xmlns:a16="http://schemas.microsoft.com/office/drawing/2014/main" id="{131CE6D0-55CE-7ECF-EA92-21E87EEE94B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0" y="1670658"/>
            <a:ext cx="4032448" cy="30243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42314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6C4C9D1-5E6F-FFF9-15D5-E819922679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v-SE" dirty="0"/>
              <a:t>De nya skyltarna på plattformarna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3ABD6B35-1649-0223-A7F8-5DDA3D3396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v-SE" dirty="0"/>
              <a:t>Gäller tunnelbanan:</a:t>
            </a:r>
          </a:p>
          <a:p>
            <a:pPr lvl="1"/>
            <a:r>
              <a:rPr lang="sv-SE" dirty="0"/>
              <a:t>Röd linje </a:t>
            </a:r>
            <a:r>
              <a:rPr lang="sv-SE" dirty="0" err="1"/>
              <a:t>Mörby</a:t>
            </a:r>
            <a:r>
              <a:rPr lang="sv-SE" dirty="0"/>
              <a:t> Centrum/</a:t>
            </a:r>
            <a:r>
              <a:rPr lang="sv-SE" dirty="0" err="1"/>
              <a:t>Ropsten</a:t>
            </a:r>
            <a:r>
              <a:rPr lang="sv-SE" dirty="0"/>
              <a:t> – Södermalm</a:t>
            </a:r>
          </a:p>
          <a:p>
            <a:pPr lvl="1"/>
            <a:r>
              <a:rPr lang="sv-SE" dirty="0"/>
              <a:t>Samt gemensamma stationer med gröna linjen</a:t>
            </a:r>
          </a:p>
          <a:p>
            <a:r>
              <a:rPr lang="sv-SE" dirty="0"/>
              <a:t>Problem</a:t>
            </a:r>
          </a:p>
          <a:p>
            <a:pPr lvl="1"/>
            <a:r>
              <a:rPr lang="sv-SE" dirty="0"/>
              <a:t>Dålig hörbarhet</a:t>
            </a:r>
          </a:p>
          <a:p>
            <a:pPr lvl="1"/>
            <a:r>
              <a:rPr lang="sv-SE" dirty="0"/>
              <a:t>Sena utrop</a:t>
            </a:r>
          </a:p>
          <a:p>
            <a:pPr lvl="2"/>
            <a:r>
              <a:rPr lang="sv-SE" dirty="0"/>
              <a:t>I direkt samband medanslutning till tågets ankomst</a:t>
            </a:r>
          </a:p>
          <a:p>
            <a:pPr lvl="2"/>
            <a:r>
              <a:rPr lang="sv-SE" dirty="0"/>
              <a:t>I samband med att tåget avgår från stationen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DA3514AE-D8F4-A09E-1814-23DFCB1273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41A06D-0B1F-42C8-AD64-4310C5656309}" type="datetime1">
              <a:rPr lang="sv-SE" smtClean="0"/>
              <a:t>2024-04-25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1FD3E94A-9ED5-483B-30C6-81CDAEF146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Trafikförvaltningen</a:t>
            </a:r>
            <a:endParaRPr lang="sv-SE" dirty="0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FD39DFBC-9713-CB06-62E1-2E9DA35E32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AC591F-9B7B-4B2A-8448-D862FAA8C939}" type="slidenum">
              <a:rPr lang="sv-SE" smtClean="0"/>
              <a:t>6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334297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6C4C9D1-5E6F-FFF9-15D5-E819922679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v-SE" dirty="0"/>
              <a:t>Upphandling av nya skyltar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3ABD6B35-1649-0223-A7F8-5DDA3D3396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v-SE" dirty="0"/>
              <a:t>Nya skyltar</a:t>
            </a:r>
          </a:p>
          <a:p>
            <a:pPr lvl="1"/>
            <a:r>
              <a:rPr lang="sv-SE" dirty="0"/>
              <a:t>För tunnelbanan</a:t>
            </a:r>
          </a:p>
          <a:p>
            <a:pPr lvl="1"/>
            <a:r>
              <a:rPr lang="sv-SE" dirty="0"/>
              <a:t>Kan även komma användas inom andra trafikslag</a:t>
            </a:r>
          </a:p>
          <a:p>
            <a:pPr lvl="1"/>
            <a:r>
              <a:rPr lang="sv-SE" dirty="0"/>
              <a:t>Olika varianter men samma skylt</a:t>
            </a:r>
          </a:p>
          <a:p>
            <a:pPr lvl="2"/>
            <a:r>
              <a:rPr lang="sv-SE" dirty="0"/>
              <a:t>Tunnelbana</a:t>
            </a:r>
          </a:p>
          <a:p>
            <a:pPr lvl="2"/>
            <a:r>
              <a:rPr lang="sv-SE" dirty="0"/>
              <a:t>Lokalbanor</a:t>
            </a:r>
          </a:p>
          <a:p>
            <a:pPr lvl="1"/>
            <a:r>
              <a:rPr lang="sv-SE" dirty="0"/>
              <a:t>Hörbarhetskrav, </a:t>
            </a:r>
            <a:r>
              <a:rPr lang="sv-SE" dirty="0" err="1"/>
              <a:t>sk</a:t>
            </a:r>
            <a:r>
              <a:rPr lang="sv-SE" dirty="0"/>
              <a:t> </a:t>
            </a:r>
            <a:r>
              <a:rPr lang="sv-SE" dirty="0" err="1"/>
              <a:t>stipa</a:t>
            </a:r>
            <a:r>
              <a:rPr lang="sv-SE" dirty="0"/>
              <a:t> värden</a:t>
            </a:r>
          </a:p>
          <a:p>
            <a:pPr lvl="1"/>
            <a:r>
              <a:rPr lang="sv-SE"/>
              <a:t>Användartester</a:t>
            </a:r>
            <a:endParaRPr lang="sv-SE" dirty="0"/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DA3514AE-D8F4-A09E-1814-23DFCB1273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41A06D-0B1F-42C8-AD64-4310C5656309}" type="datetime1">
              <a:rPr lang="sv-SE" smtClean="0"/>
              <a:t>2024-04-25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1FD3E94A-9ED5-483B-30C6-81CDAEF146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Trafikförvaltningen</a:t>
            </a:r>
            <a:endParaRPr lang="sv-SE" dirty="0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FD39DFBC-9713-CB06-62E1-2E9DA35E32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AC591F-9B7B-4B2A-8448-D862FAA8C939}" type="slidenum">
              <a:rPr lang="sv-SE" smtClean="0"/>
              <a:t>7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91434394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77FAEF0-A0E7-EEBC-BA68-EDACEC63F4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v-SE" dirty="0"/>
              <a:t>Plattformsbarriärer i FUT (ej gula linjen)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8A929532-DE39-8B94-73EC-B19C91CF9F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3AC434B4-C7C5-C6D9-4719-C06C7A6B19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41A06D-0B1F-42C8-AD64-4310C5656309}" type="datetime1">
              <a:rPr lang="sv-SE" smtClean="0"/>
              <a:t>2024-04-25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DF291E50-AE7A-6C4E-35F0-B96929DEF0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Trafikförvaltningen</a:t>
            </a:r>
            <a:endParaRPr lang="sv-SE" dirty="0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55E537ED-D17A-4392-AA9B-56681C6C8A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AC591F-9B7B-4B2A-8448-D862FAA8C939}" type="slidenum">
              <a:rPr lang="sv-SE" smtClean="0"/>
              <a:t>8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71807436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77FAEF0-A0E7-EEBC-BA68-EDACEC63F4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v-SE" dirty="0"/>
              <a:t>Plattformsbarriär (befintliga stationer)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8A929532-DE39-8B94-73EC-B19C91CF9F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Försök</a:t>
            </a:r>
          </a:p>
          <a:p>
            <a:r>
              <a:rPr lang="sv-SE" dirty="0"/>
              <a:t>Förslag på stationer</a:t>
            </a:r>
          </a:p>
          <a:p>
            <a:pPr lvl="1"/>
            <a:r>
              <a:rPr lang="sv-SE" sz="14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Slussen</a:t>
            </a:r>
            <a:br>
              <a:rPr lang="sv-SE" sz="14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</a:br>
            <a:r>
              <a:rPr lang="sv-SE" sz="14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Skanstull</a:t>
            </a:r>
            <a:br>
              <a:rPr lang="sv-SE" sz="14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</a:br>
            <a:r>
              <a:rPr lang="sv-SE" sz="14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Odenplan</a:t>
            </a:r>
            <a:br>
              <a:rPr lang="sv-SE" sz="14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</a:br>
            <a:r>
              <a:rPr lang="sv-SE" sz="14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T-centralen </a:t>
            </a:r>
            <a:br>
              <a:rPr lang="sv-SE" sz="14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</a:br>
            <a:r>
              <a:rPr lang="sv-SE" sz="14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Gullmarsplan </a:t>
            </a:r>
            <a:endParaRPr lang="sv-SE" sz="14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endParaRPr lang="sv-SE" dirty="0"/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3AC434B4-C7C5-C6D9-4719-C06C7A6B19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41A06D-0B1F-42C8-AD64-4310C5656309}" type="datetime1">
              <a:rPr lang="sv-SE" smtClean="0"/>
              <a:t>2024-04-25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DF291E50-AE7A-6C4E-35F0-B96929DEF0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Trafikförvaltningen</a:t>
            </a:r>
            <a:endParaRPr lang="sv-SE" dirty="0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55E537ED-D17A-4392-AA9B-56681C6C8A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AC591F-9B7B-4B2A-8448-D862FAA8C939}" type="slidenum">
              <a:rPr lang="sv-SE" smtClean="0"/>
              <a:t>9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106522332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MPMENUOPEN" val="True"/>
</p:tagLst>
</file>

<file path=ppt/theme/theme1.xml><?xml version="1.0" encoding="utf-8"?>
<a:theme xmlns:a="http://schemas.openxmlformats.org/drawingml/2006/main" name="PowerPoint grundmall Trafikförvaltningen">
  <a:themeElements>
    <a:clrScheme name="Trafikförvaltningen">
      <a:dk1>
        <a:sysClr val="windowText" lastClr="000000"/>
      </a:dk1>
      <a:lt1>
        <a:sysClr val="window" lastClr="FFFFFF"/>
      </a:lt1>
      <a:dk2>
        <a:srgbClr val="0074BC"/>
      </a:dk2>
      <a:lt2>
        <a:srgbClr val="EEECE1"/>
      </a:lt2>
      <a:accent1>
        <a:srgbClr val="00AEEF"/>
      </a:accent1>
      <a:accent2>
        <a:srgbClr val="B30538"/>
      </a:accent2>
      <a:accent3>
        <a:srgbClr val="4F6F17"/>
      </a:accent3>
      <a:accent4>
        <a:srgbClr val="F8971C"/>
      </a:accent4>
      <a:accent5>
        <a:srgbClr val="003468"/>
      </a:accent5>
      <a:accent6>
        <a:srgbClr val="BAB0A5"/>
      </a:accent6>
      <a:hlink>
        <a:srgbClr val="0090FF"/>
      </a:hlink>
      <a:folHlink>
        <a:srgbClr val="800080"/>
      </a:folHlink>
    </a:clrScheme>
    <a:fontScheme name="Trafikförvaltningen PowerPoint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F-mall widescreen.potx" id="{7B853796-5397-42B0-B21A-7BB5003A1689}" vid="{0BB8F034-87CC-44CE-B3A4-62820969A144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TF-mall widescreen</Template>
  <TotalTime>2798</TotalTime>
  <Words>447</Words>
  <Application>Microsoft Office PowerPoint</Application>
  <PresentationFormat>Bildspel på skärmen (16:9)</PresentationFormat>
  <Paragraphs>101</Paragraphs>
  <Slides>9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4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9</vt:i4>
      </vt:variant>
    </vt:vector>
  </HeadingPairs>
  <TitlesOfParts>
    <vt:vector size="14" baseType="lpstr">
      <vt:lpstr>Arial</vt:lpstr>
      <vt:lpstr>Calibri</vt:lpstr>
      <vt:lpstr>Verdana</vt:lpstr>
      <vt:lpstr>Wingdings</vt:lpstr>
      <vt:lpstr>PowerPoint grundmall Trafikförvaltningen</vt:lpstr>
      <vt:lpstr>Samverkansråd</vt:lpstr>
      <vt:lpstr>Dagordning</vt:lpstr>
      <vt:lpstr>Mälarbanans sommaravstängning</vt:lpstr>
      <vt:lpstr>Avbemannade stationer vid sommarens avstängningar</vt:lpstr>
      <vt:lpstr>Översyn av bemanning i sekundärentréer</vt:lpstr>
      <vt:lpstr>De nya skyltarna på plattformarna</vt:lpstr>
      <vt:lpstr>Upphandling av nya skyltar</vt:lpstr>
      <vt:lpstr>Plattformsbarriärer i FUT (ej gula linjen)</vt:lpstr>
      <vt:lpstr>Plattformsbarriär (befintliga stationer)</vt:lpstr>
    </vt:vector>
  </TitlesOfParts>
  <Company>Trafikförvaltningen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Larsson Melker</dc:creator>
  <cp:lastModifiedBy>Larsson Melker</cp:lastModifiedBy>
  <cp:revision>10</cp:revision>
  <dcterms:created xsi:type="dcterms:W3CDTF">2024-04-23T18:10:54Z</dcterms:created>
  <dcterms:modified xsi:type="dcterms:W3CDTF">2024-04-26T11:22:34Z</dcterms:modified>
</cp:coreProperties>
</file>