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445" r:id="rId2"/>
    <p:sldId id="465" r:id="rId3"/>
    <p:sldId id="466" r:id="rId4"/>
    <p:sldId id="467" r:id="rId5"/>
    <p:sldId id="468" r:id="rId6"/>
    <p:sldId id="469" r:id="rId7"/>
    <p:sldId id="458" r:id="rId8"/>
    <p:sldId id="463" r:id="rId9"/>
    <p:sldId id="464" r:id="rId10"/>
    <p:sldId id="460" r:id="rId11"/>
    <p:sldId id="364" r:id="rId12"/>
    <p:sldId id="365" r:id="rId13"/>
    <p:sldId id="377" r:id="rId14"/>
    <p:sldId id="382" r:id="rId15"/>
    <p:sldId id="453" r:id="rId16"/>
    <p:sldId id="419" r:id="rId17"/>
    <p:sldId id="462" r:id="rId18"/>
    <p:sldId id="393" r:id="rId19"/>
    <p:sldId id="389" r:id="rId20"/>
    <p:sldId id="416" r:id="rId21"/>
    <p:sldId id="398" r:id="rId22"/>
    <p:sldId id="459" r:id="rId23"/>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14">
          <p15:clr>
            <a:srgbClr val="A4A3A4"/>
          </p15:clr>
        </p15:guide>
        <p15:guide id="3" pos="2880">
          <p15:clr>
            <a:srgbClr val="A4A3A4"/>
          </p15:clr>
        </p15:guide>
        <p15:guide id="4" orient="horz" pos="2196">
          <p15:clr>
            <a:srgbClr val="A4A3A4"/>
          </p15:clr>
        </p15:guide>
        <p15:guide id="5" orient="horz" pos="993">
          <p15:clr>
            <a:srgbClr val="A4A3A4"/>
          </p15:clr>
        </p15:guide>
        <p15:guide id="6" pos="28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B"/>
    <a:srgbClr val="BDE4F7"/>
    <a:srgbClr val="E75113"/>
    <a:srgbClr val="EB6909"/>
    <a:srgbClr val="219B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581" autoAdjust="0"/>
  </p:normalViewPr>
  <p:slideViewPr>
    <p:cSldViewPr snapToGrid="0" snapToObjects="1">
      <p:cViewPr varScale="1">
        <p:scale>
          <a:sx n="66" d="100"/>
          <a:sy n="66" d="100"/>
        </p:scale>
        <p:origin x="1915" y="62"/>
      </p:cViewPr>
      <p:guideLst>
        <p:guide orient="horz" pos="2160"/>
        <p:guide orient="horz" pos="1014"/>
        <p:guide pos="2880"/>
        <p:guide orient="horz" pos="2196"/>
        <p:guide orient="horz" pos="993"/>
        <p:guide pos="285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eri\Downloads\9a9fe986-5a14-4158-a283-0b7c71092a9a%20(sparad%20automatiskt).xm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neri\Documents\pensioner%20mm\SCB%20pensioner%202017%20HE0110I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Pensioner, löner mm 2007-2021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Blad3!$C$25</c:f>
              <c:strCache>
                <c:ptCount val="1"/>
                <c:pt idx="0">
                  <c:v>Pension brutto</c:v>
                </c:pt>
              </c:strCache>
            </c:strRef>
          </c:tx>
          <c:spPr>
            <a:ln w="28575" cap="rnd">
              <a:solidFill>
                <a:srgbClr val="BA8CDC"/>
              </a:solidFill>
              <a:prstDash val="dash"/>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Blad3!$C$26:$C$40</c:f>
              <c:numCache>
                <c:formatCode>General</c:formatCode>
                <c:ptCount val="15"/>
                <c:pt idx="0">
                  <c:v>100</c:v>
                </c:pt>
                <c:pt idx="1">
                  <c:v>102.5414980348647</c:v>
                </c:pt>
                <c:pt idx="2">
                  <c:v>107.1175683486038</c:v>
                </c:pt>
                <c:pt idx="3">
                  <c:v>104.5092371249175</c:v>
                </c:pt>
                <c:pt idx="4">
                  <c:v>101.47198062570151</c:v>
                </c:pt>
                <c:pt idx="5">
                  <c:v>104.8340873618787</c:v>
                </c:pt>
                <c:pt idx="6">
                  <c:v>108.2852028835385</c:v>
                </c:pt>
                <c:pt idx="7">
                  <c:v>106.0732008094876</c:v>
                </c:pt>
                <c:pt idx="8">
                  <c:v>106.84471325522981</c:v>
                </c:pt>
                <c:pt idx="9">
                  <c:v>109.99661856454399</c:v>
                </c:pt>
                <c:pt idx="10">
                  <c:v>112.5689085226733</c:v>
                </c:pt>
                <c:pt idx="11">
                  <c:v>113.8501271830655</c:v>
                </c:pt>
                <c:pt idx="12">
                  <c:v>115.5730445687234</c:v>
                </c:pt>
                <c:pt idx="13">
                  <c:v>117.75130144531271</c:v>
                </c:pt>
                <c:pt idx="14">
                  <c:v>119.910876862362</c:v>
                </c:pt>
              </c:numCache>
            </c:numRef>
          </c:val>
          <c:smooth val="0"/>
          <c:extLst>
            <c:ext xmlns:c16="http://schemas.microsoft.com/office/drawing/2014/chart" uri="{C3380CC4-5D6E-409C-BE32-E72D297353CC}">
              <c16:uniqueId val="{00000000-CCE6-49BD-94B2-35C49E10D768}"/>
            </c:ext>
          </c:extLst>
        </c:ser>
        <c:ser>
          <c:idx val="1"/>
          <c:order val="1"/>
          <c:tx>
            <c:strRef>
              <c:f>Blad3!$D$25</c:f>
              <c:strCache>
                <c:ptCount val="1"/>
                <c:pt idx="0">
                  <c:v>Pension netto</c:v>
                </c:pt>
              </c:strCache>
            </c:strRef>
          </c:tx>
          <c:spPr>
            <a:ln w="28575" cap="rnd">
              <a:solidFill>
                <a:srgbClr val="7030A0"/>
              </a:solidFill>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Blad3!$D$26:$D$40</c:f>
              <c:numCache>
                <c:formatCode>General</c:formatCode>
                <c:ptCount val="15"/>
                <c:pt idx="0">
                  <c:v>100</c:v>
                </c:pt>
                <c:pt idx="1">
                  <c:v>102.58971107194689</c:v>
                </c:pt>
                <c:pt idx="2">
                  <c:v>107.7236517036942</c:v>
                </c:pt>
                <c:pt idx="3">
                  <c:v>107.0836969413717</c:v>
                </c:pt>
                <c:pt idx="4">
                  <c:v>108.3546788910916</c:v>
                </c:pt>
                <c:pt idx="5">
                  <c:v>111.8160740539212</c:v>
                </c:pt>
                <c:pt idx="6">
                  <c:v>115.55522055446841</c:v>
                </c:pt>
                <c:pt idx="7">
                  <c:v>114.2804631172091</c:v>
                </c:pt>
                <c:pt idx="8">
                  <c:v>115.4584009444528</c:v>
                </c:pt>
                <c:pt idx="9">
                  <c:v>118.06322101980351</c:v>
                </c:pt>
                <c:pt idx="10">
                  <c:v>120.56117573041681</c:v>
                </c:pt>
                <c:pt idx="11">
                  <c:v>125.4477032624841</c:v>
                </c:pt>
                <c:pt idx="12">
                  <c:v>127.42346818126811</c:v>
                </c:pt>
                <c:pt idx="13">
                  <c:v>129.95162176862939</c:v>
                </c:pt>
                <c:pt idx="14">
                  <c:v>132.67550923499761</c:v>
                </c:pt>
              </c:numCache>
            </c:numRef>
          </c:val>
          <c:smooth val="0"/>
          <c:extLst>
            <c:ext xmlns:c16="http://schemas.microsoft.com/office/drawing/2014/chart" uri="{C3380CC4-5D6E-409C-BE32-E72D297353CC}">
              <c16:uniqueId val="{00000001-CCE6-49BD-94B2-35C49E10D768}"/>
            </c:ext>
          </c:extLst>
        </c:ser>
        <c:ser>
          <c:idx val="2"/>
          <c:order val="2"/>
          <c:tx>
            <c:strRef>
              <c:f>Blad3!$E$25</c:f>
              <c:strCache>
                <c:ptCount val="1"/>
                <c:pt idx="0">
                  <c:v>Lön brutto</c:v>
                </c:pt>
              </c:strCache>
            </c:strRef>
          </c:tx>
          <c:spPr>
            <a:ln w="28575" cap="rnd">
              <a:solidFill>
                <a:srgbClr val="FF0000"/>
              </a:solidFill>
              <a:prstDash val="dash"/>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Blad3!$E$26:$E$40</c:f>
              <c:numCache>
                <c:formatCode>General</c:formatCode>
                <c:ptCount val="15"/>
                <c:pt idx="0">
                  <c:v>100</c:v>
                </c:pt>
                <c:pt idx="1">
                  <c:v>104.2951541850221</c:v>
                </c:pt>
                <c:pt idx="2">
                  <c:v>107.3237885462555</c:v>
                </c:pt>
                <c:pt idx="3">
                  <c:v>108.4801762114537</c:v>
                </c:pt>
                <c:pt idx="4">
                  <c:v>111.83920704845811</c:v>
                </c:pt>
                <c:pt idx="5">
                  <c:v>114.9779735682819</c:v>
                </c:pt>
                <c:pt idx="6">
                  <c:v>117.40088105726871</c:v>
                </c:pt>
                <c:pt idx="7">
                  <c:v>119.60352422907491</c:v>
                </c:pt>
                <c:pt idx="8">
                  <c:v>123.51321585903089</c:v>
                </c:pt>
                <c:pt idx="9">
                  <c:v>126.7621145374449</c:v>
                </c:pt>
                <c:pt idx="10">
                  <c:v>130.56167400881051</c:v>
                </c:pt>
                <c:pt idx="11">
                  <c:v>134.5814977973568</c:v>
                </c:pt>
                <c:pt idx="12">
                  <c:v>139.09691629955941</c:v>
                </c:pt>
                <c:pt idx="13">
                  <c:v>143.94273127753311</c:v>
                </c:pt>
                <c:pt idx="14">
                  <c:v>148.89867841409699</c:v>
                </c:pt>
              </c:numCache>
            </c:numRef>
          </c:val>
          <c:smooth val="0"/>
          <c:extLst>
            <c:ext xmlns:c16="http://schemas.microsoft.com/office/drawing/2014/chart" uri="{C3380CC4-5D6E-409C-BE32-E72D297353CC}">
              <c16:uniqueId val="{00000002-CCE6-49BD-94B2-35C49E10D768}"/>
            </c:ext>
          </c:extLst>
        </c:ser>
        <c:ser>
          <c:idx val="3"/>
          <c:order val="3"/>
          <c:tx>
            <c:strRef>
              <c:f>Blad3!$F$25</c:f>
              <c:strCache>
                <c:ptCount val="1"/>
                <c:pt idx="0">
                  <c:v>Lön netto</c:v>
                </c:pt>
              </c:strCache>
            </c:strRef>
          </c:tx>
          <c:spPr>
            <a:ln w="28575" cap="rnd">
              <a:solidFill>
                <a:srgbClr val="FF0000"/>
              </a:solidFill>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Blad3!$F$26:$F$40</c:f>
              <c:numCache>
                <c:formatCode>General</c:formatCode>
                <c:ptCount val="15"/>
                <c:pt idx="0">
                  <c:v>100</c:v>
                </c:pt>
                <c:pt idx="1">
                  <c:v>105.6999359557758</c:v>
                </c:pt>
                <c:pt idx="2">
                  <c:v>111.7779575510387</c:v>
                </c:pt>
                <c:pt idx="3">
                  <c:v>112.7830024381748</c:v>
                </c:pt>
                <c:pt idx="4">
                  <c:v>116.0818417770587</c:v>
                </c:pt>
                <c:pt idx="5">
                  <c:v>120.4840395051741</c:v>
                </c:pt>
                <c:pt idx="6">
                  <c:v>122.7901933686138</c:v>
                </c:pt>
                <c:pt idx="7">
                  <c:v>124.7525308704396</c:v>
                </c:pt>
                <c:pt idx="8">
                  <c:v>128.41428747991591</c:v>
                </c:pt>
                <c:pt idx="9">
                  <c:v>131.30863698160701</c:v>
                </c:pt>
                <c:pt idx="10">
                  <c:v>135.01533690632689</c:v>
                </c:pt>
                <c:pt idx="11">
                  <c:v>139.118661588072</c:v>
                </c:pt>
                <c:pt idx="12">
                  <c:v>143.68827316547009</c:v>
                </c:pt>
                <c:pt idx="13">
                  <c:v>148.5578813721194</c:v>
                </c:pt>
                <c:pt idx="14">
                  <c:v>153.4460286963068</c:v>
                </c:pt>
              </c:numCache>
            </c:numRef>
          </c:val>
          <c:smooth val="0"/>
          <c:extLst>
            <c:ext xmlns:c16="http://schemas.microsoft.com/office/drawing/2014/chart" uri="{C3380CC4-5D6E-409C-BE32-E72D297353CC}">
              <c16:uniqueId val="{00000003-CCE6-49BD-94B2-35C49E10D768}"/>
            </c:ext>
          </c:extLst>
        </c:ser>
        <c:ser>
          <c:idx val="4"/>
          <c:order val="4"/>
          <c:tx>
            <c:strRef>
              <c:f>Blad3!$G$25</c:f>
              <c:strCache>
                <c:ptCount val="1"/>
                <c:pt idx="0">
                  <c:v>Livsmedel</c:v>
                </c:pt>
              </c:strCache>
            </c:strRef>
          </c:tx>
          <c:spPr>
            <a:ln w="28575" cap="rnd">
              <a:solidFill>
                <a:srgbClr val="00B050"/>
              </a:solidFill>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Blad3!$G$26:$G$40</c:f>
              <c:numCache>
                <c:formatCode>General</c:formatCode>
                <c:ptCount val="15"/>
                <c:pt idx="0">
                  <c:v>100</c:v>
                </c:pt>
                <c:pt idx="1">
                  <c:v>106.91261183968621</c:v>
                </c:pt>
                <c:pt idx="2">
                  <c:v>110.0012256403971</c:v>
                </c:pt>
                <c:pt idx="3">
                  <c:v>111.59455815663679</c:v>
                </c:pt>
                <c:pt idx="4">
                  <c:v>113.02447195326221</c:v>
                </c:pt>
                <c:pt idx="5">
                  <c:v>114.7035992972995</c:v>
                </c:pt>
                <c:pt idx="6">
                  <c:v>117.23658945132161</c:v>
                </c:pt>
                <c:pt idx="7">
                  <c:v>117.6696490582996</c:v>
                </c:pt>
                <c:pt idx="8">
                  <c:v>120.41099807983009</c:v>
                </c:pt>
                <c:pt idx="9">
                  <c:v>121.6815786248314</c:v>
                </c:pt>
                <c:pt idx="10">
                  <c:v>124.36387956376529</c:v>
                </c:pt>
                <c:pt idx="11">
                  <c:v>127.1053080913475</c:v>
                </c:pt>
                <c:pt idx="12">
                  <c:v>129.90716759292479</c:v>
                </c:pt>
                <c:pt idx="13">
                  <c:v>132.77079018515849</c:v>
                </c:pt>
                <c:pt idx="14">
                  <c:v>135.69753734936711</c:v>
                </c:pt>
              </c:numCache>
            </c:numRef>
          </c:val>
          <c:smooth val="0"/>
          <c:extLst>
            <c:ext xmlns:c16="http://schemas.microsoft.com/office/drawing/2014/chart" uri="{C3380CC4-5D6E-409C-BE32-E72D297353CC}">
              <c16:uniqueId val="{00000004-CCE6-49BD-94B2-35C49E10D768}"/>
            </c:ext>
          </c:extLst>
        </c:ser>
        <c:ser>
          <c:idx val="5"/>
          <c:order val="5"/>
          <c:tx>
            <c:strRef>
              <c:f>Blad3!$H$25</c:f>
              <c:strCache>
                <c:ptCount val="1"/>
                <c:pt idx="0">
                  <c:v>Hyra</c:v>
                </c:pt>
              </c:strCache>
            </c:strRef>
          </c:tx>
          <c:spPr>
            <a:ln w="28575" cap="rnd">
              <a:solidFill>
                <a:srgbClr val="FFC000"/>
              </a:solidFill>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Blad3!$H$26:$H$40</c:f>
              <c:numCache>
                <c:formatCode>General</c:formatCode>
                <c:ptCount val="15"/>
                <c:pt idx="0">
                  <c:v>100</c:v>
                </c:pt>
                <c:pt idx="1">
                  <c:v>102.5277460421087</c:v>
                </c:pt>
                <c:pt idx="2">
                  <c:v>105.83482944344701</c:v>
                </c:pt>
                <c:pt idx="3">
                  <c:v>107.55875632446551</c:v>
                </c:pt>
                <c:pt idx="4">
                  <c:v>110.05385996409341</c:v>
                </c:pt>
                <c:pt idx="5">
                  <c:v>112.89374897992489</c:v>
                </c:pt>
                <c:pt idx="6">
                  <c:v>115.4439366737392</c:v>
                </c:pt>
                <c:pt idx="7">
                  <c:v>117.42492247429411</c:v>
                </c:pt>
                <c:pt idx="8">
                  <c:v>119.1590501060878</c:v>
                </c:pt>
                <c:pt idx="9">
                  <c:v>120.20564713562921</c:v>
                </c:pt>
                <c:pt idx="10">
                  <c:v>121.31153908927701</c:v>
                </c:pt>
                <c:pt idx="11">
                  <c:v>123.05842525216261</c:v>
                </c:pt>
                <c:pt idx="12">
                  <c:v>125.60065216806829</c:v>
                </c:pt>
                <c:pt idx="13">
                  <c:v>128.19539818357021</c:v>
                </c:pt>
                <c:pt idx="14">
                  <c:v>130.84374827491669</c:v>
                </c:pt>
              </c:numCache>
            </c:numRef>
          </c:val>
          <c:smooth val="0"/>
          <c:extLst>
            <c:ext xmlns:c16="http://schemas.microsoft.com/office/drawing/2014/chart" uri="{C3380CC4-5D6E-409C-BE32-E72D297353CC}">
              <c16:uniqueId val="{00000005-CCE6-49BD-94B2-35C49E10D768}"/>
            </c:ext>
          </c:extLst>
        </c:ser>
        <c:ser>
          <c:idx val="6"/>
          <c:order val="6"/>
          <c:tx>
            <c:strRef>
              <c:f>Blad3!$I$25</c:f>
              <c:strCache>
                <c:ptCount val="1"/>
                <c:pt idx="0">
                  <c:v>Snitthyra 2-rums-lägenhet nyproduktion</c:v>
                </c:pt>
              </c:strCache>
            </c:strRef>
          </c:tx>
          <c:spPr>
            <a:ln w="28575" cap="rnd">
              <a:solidFill>
                <a:schemeClr val="tx1"/>
              </a:solidFill>
              <a:round/>
            </a:ln>
            <a:effectLst/>
          </c:spPr>
          <c:marker>
            <c:symbol val="none"/>
          </c:marker>
          <c:cat>
            <c:numRef>
              <c:f>Blad3!$B$26:$B$40</c:f>
              <c:numCache>
                <c:formatCode>yyyy;@</c:formatCode>
                <c:ptCount val="15"/>
                <c:pt idx="0">
                  <c:v>39083</c:v>
                </c:pt>
                <c:pt idx="1">
                  <c:v>39448</c:v>
                </c:pt>
                <c:pt idx="2">
                  <c:v>39814</c:v>
                </c:pt>
                <c:pt idx="3">
                  <c:v>40179</c:v>
                </c:pt>
                <c:pt idx="4">
                  <c:v>40544</c:v>
                </c:pt>
                <c:pt idx="5">
                  <c:v>40909</c:v>
                </c:pt>
                <c:pt idx="6">
                  <c:v>41275</c:v>
                </c:pt>
                <c:pt idx="7">
                  <c:v>41640</c:v>
                </c:pt>
                <c:pt idx="8">
                  <c:v>42005</c:v>
                </c:pt>
                <c:pt idx="9">
                  <c:v>42370</c:v>
                </c:pt>
                <c:pt idx="10">
                  <c:v>42736</c:v>
                </c:pt>
                <c:pt idx="11">
                  <c:v>43101</c:v>
                </c:pt>
                <c:pt idx="12">
                  <c:v>43466</c:v>
                </c:pt>
                <c:pt idx="13">
                  <c:v>43831</c:v>
                </c:pt>
                <c:pt idx="14">
                  <c:v>44197</c:v>
                </c:pt>
              </c:numCache>
            </c:numRef>
          </c:cat>
          <c:val>
            <c:numRef>
              <c:f>Blad3!$I$26:$I$40</c:f>
              <c:numCache>
                <c:formatCode>General</c:formatCode>
                <c:ptCount val="15"/>
                <c:pt idx="0">
                  <c:v>100</c:v>
                </c:pt>
                <c:pt idx="1">
                  <c:v>108.4240282685512</c:v>
                </c:pt>
                <c:pt idx="2">
                  <c:v>124.77455830388691</c:v>
                </c:pt>
                <c:pt idx="3">
                  <c:v>128.41201413427561</c:v>
                </c:pt>
                <c:pt idx="4">
                  <c:v>132.0494699646643</c:v>
                </c:pt>
                <c:pt idx="5">
                  <c:v>132.8840989399294</c:v>
                </c:pt>
                <c:pt idx="6">
                  <c:v>133.71872791519439</c:v>
                </c:pt>
                <c:pt idx="7">
                  <c:v>133.53498233215549</c:v>
                </c:pt>
                <c:pt idx="8">
                  <c:v>137.24946996466431</c:v>
                </c:pt>
                <c:pt idx="9">
                  <c:v>138.45726530035341</c:v>
                </c:pt>
                <c:pt idx="10">
                  <c:v>139.5510776962262</c:v>
                </c:pt>
                <c:pt idx="11">
                  <c:v>141.37919681404671</c:v>
                </c:pt>
                <c:pt idx="12">
                  <c:v>144.3057461880976</c:v>
                </c:pt>
                <c:pt idx="13">
                  <c:v>147.29287513419101</c:v>
                </c:pt>
                <c:pt idx="14">
                  <c:v>150.34183764946891</c:v>
                </c:pt>
              </c:numCache>
            </c:numRef>
          </c:val>
          <c:smooth val="0"/>
          <c:extLst>
            <c:ext xmlns:c16="http://schemas.microsoft.com/office/drawing/2014/chart" uri="{C3380CC4-5D6E-409C-BE32-E72D297353CC}">
              <c16:uniqueId val="{00000006-CCE6-49BD-94B2-35C49E10D768}"/>
            </c:ext>
          </c:extLst>
        </c:ser>
        <c:dLbls>
          <c:showLegendKey val="0"/>
          <c:showVal val="0"/>
          <c:showCatName val="0"/>
          <c:showSerName val="0"/>
          <c:showPercent val="0"/>
          <c:showBubbleSize val="0"/>
        </c:dLbls>
        <c:smooth val="0"/>
        <c:axId val="2097012808"/>
        <c:axId val="2097016200"/>
      </c:lineChart>
      <c:dateAx>
        <c:axId val="2097012808"/>
        <c:scaling>
          <c:orientation val="minMax"/>
        </c:scaling>
        <c:delete val="0"/>
        <c:axPos val="b"/>
        <c:numFmt formatCode="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97016200"/>
        <c:crosses val="autoZero"/>
        <c:auto val="1"/>
        <c:lblOffset val="100"/>
        <c:baseTimeUnit val="years"/>
      </c:dateAx>
      <c:valAx>
        <c:axId val="2097016200"/>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97012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400" b="1" i="0" u="none" strike="noStrike" baseline="0" dirty="0">
                <a:effectLst/>
              </a:rPr>
              <a:t>Antal personer och årsinkomster båda könen 2017 allmän och tjänstepension (medel: 17 100 kr /månad brutto)</a:t>
            </a:r>
            <a:br>
              <a:rPr lang="sv-SE" sz="1400" b="1" i="0" u="none" strike="noStrike" baseline="0" dirty="0">
                <a:effectLst/>
              </a:rPr>
            </a:br>
            <a:endParaRPr lang="sv-SE"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8.1488217712159597E-2"/>
          <c:y val="0.14046728971962599"/>
          <c:w val="0.89965275632831698"/>
          <c:h val="0.68770427925584199"/>
        </c:manualLayout>
      </c:layout>
      <c:barChart>
        <c:barDir val="col"/>
        <c:grouping val="clustered"/>
        <c:varyColors val="0"/>
        <c:ser>
          <c:idx val="0"/>
          <c:order val="0"/>
          <c:spPr>
            <a:solidFill>
              <a:schemeClr val="accent1"/>
            </a:solidFill>
            <a:ln>
              <a:noFill/>
            </a:ln>
            <a:effectLst/>
          </c:spPr>
          <c:invertIfNegative val="0"/>
          <c:cat>
            <c:strRef>
              <c:f>Blad1!$D$7:$D$22</c:f>
              <c:strCache>
                <c:ptCount val="16"/>
                <c:pt idx="0">
                  <c:v>0</c:v>
                </c:pt>
                <c:pt idx="1">
                  <c:v>1-39 tkr</c:v>
                </c:pt>
                <c:pt idx="2">
                  <c:v>40-79 tkr</c:v>
                </c:pt>
                <c:pt idx="3">
                  <c:v>80-119 tkr</c:v>
                </c:pt>
                <c:pt idx="4">
                  <c:v>120-159 tkr</c:v>
                </c:pt>
                <c:pt idx="5">
                  <c:v>160-199 tkr</c:v>
                </c:pt>
                <c:pt idx="6">
                  <c:v>200-239 tkr</c:v>
                </c:pt>
                <c:pt idx="7">
                  <c:v>240-279 tkr</c:v>
                </c:pt>
                <c:pt idx="8">
                  <c:v>280-319 tkr</c:v>
                </c:pt>
                <c:pt idx="9">
                  <c:v>320-359 tkr</c:v>
                </c:pt>
                <c:pt idx="10">
                  <c:v>360-399 tkr</c:v>
                </c:pt>
                <c:pt idx="11">
                  <c:v>400-499 tkr</c:v>
                </c:pt>
                <c:pt idx="12">
                  <c:v>500-599 tkr</c:v>
                </c:pt>
                <c:pt idx="13">
                  <c:v>600-799 tkr</c:v>
                </c:pt>
                <c:pt idx="14">
                  <c:v>800-999 tkr</c:v>
                </c:pt>
                <c:pt idx="15">
                  <c:v>1000+ tkr</c:v>
                </c:pt>
              </c:strCache>
            </c:strRef>
          </c:cat>
          <c:val>
            <c:numRef>
              <c:f>Blad1!$E$7:$E$22</c:f>
              <c:numCache>
                <c:formatCode>0</c:formatCode>
                <c:ptCount val="16"/>
                <c:pt idx="0">
                  <c:v>19916</c:v>
                </c:pt>
                <c:pt idx="1">
                  <c:v>39598</c:v>
                </c:pt>
                <c:pt idx="2">
                  <c:v>43495</c:v>
                </c:pt>
                <c:pt idx="3">
                  <c:v>207579</c:v>
                </c:pt>
                <c:pt idx="4">
                  <c:v>334318</c:v>
                </c:pt>
                <c:pt idx="5">
                  <c:v>395541</c:v>
                </c:pt>
                <c:pt idx="6">
                  <c:v>332489</c:v>
                </c:pt>
                <c:pt idx="7">
                  <c:v>215802</c:v>
                </c:pt>
                <c:pt idx="8">
                  <c:v>127974</c:v>
                </c:pt>
                <c:pt idx="9">
                  <c:v>89856</c:v>
                </c:pt>
                <c:pt idx="10">
                  <c:v>67510</c:v>
                </c:pt>
                <c:pt idx="11">
                  <c:v>115777</c:v>
                </c:pt>
                <c:pt idx="12">
                  <c:v>53757</c:v>
                </c:pt>
                <c:pt idx="13">
                  <c:v>40595</c:v>
                </c:pt>
                <c:pt idx="14">
                  <c:v>13083</c:v>
                </c:pt>
                <c:pt idx="15">
                  <c:v>12431</c:v>
                </c:pt>
              </c:numCache>
            </c:numRef>
          </c:val>
          <c:extLst>
            <c:ext xmlns:c16="http://schemas.microsoft.com/office/drawing/2014/chart" uri="{C3380CC4-5D6E-409C-BE32-E72D297353CC}">
              <c16:uniqueId val="{00000000-0F0F-4851-99F4-A3786088A502}"/>
            </c:ext>
          </c:extLst>
        </c:ser>
        <c:dLbls>
          <c:showLegendKey val="0"/>
          <c:showVal val="0"/>
          <c:showCatName val="0"/>
          <c:showSerName val="0"/>
          <c:showPercent val="0"/>
          <c:showBubbleSize val="0"/>
        </c:dLbls>
        <c:gapWidth val="219"/>
        <c:overlap val="-27"/>
        <c:axId val="2097786264"/>
        <c:axId val="2097789688"/>
      </c:barChart>
      <c:catAx>
        <c:axId val="2097786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97789688"/>
        <c:crosses val="autoZero"/>
        <c:auto val="1"/>
        <c:lblAlgn val="ctr"/>
        <c:lblOffset val="100"/>
        <c:noMultiLvlLbl val="0"/>
      </c:catAx>
      <c:valAx>
        <c:axId val="2097789688"/>
        <c:scaling>
          <c:orientation val="minMax"/>
          <c:max val="5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97786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0.08345</cdr:x>
      <cdr:y>0.21586</cdr:y>
    </cdr:from>
    <cdr:to>
      <cdr:x>0.40028</cdr:x>
      <cdr:y>0.29956</cdr:y>
    </cdr:to>
    <cdr:sp macro="" textlink="">
      <cdr:nvSpPr>
        <cdr:cNvPr id="2" name="Vänster klammerparentes 1"/>
        <cdr:cNvSpPr/>
      </cdr:nvSpPr>
      <cdr:spPr>
        <a:xfrm xmlns:a="http://schemas.openxmlformats.org/drawingml/2006/main" rot="5400000">
          <a:off x="1447818" y="47632"/>
          <a:ext cx="361948" cy="2133589"/>
        </a:xfrm>
        <a:prstGeom xmlns:a="http://schemas.openxmlformats.org/drawingml/2006/main" prst="leftBrace">
          <a:avLst>
            <a:gd name="adj1" fmla="val 8333"/>
            <a:gd name="adj2" fmla="val 49119"/>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dr:relSizeAnchor xmlns:cdr="http://schemas.openxmlformats.org/drawingml/2006/chartDrawing">
    <cdr:from>
      <cdr:x>0.21358</cdr:x>
      <cdr:y>0.17181</cdr:y>
    </cdr:from>
    <cdr:to>
      <cdr:x>0.34936</cdr:x>
      <cdr:y>0.23789</cdr:y>
    </cdr:to>
    <cdr:sp macro="" textlink="">
      <cdr:nvSpPr>
        <cdr:cNvPr id="4" name="textruta 3"/>
        <cdr:cNvSpPr txBox="1"/>
      </cdr:nvSpPr>
      <cdr:spPr>
        <a:xfrm xmlns:a="http://schemas.openxmlformats.org/drawingml/2006/main">
          <a:off x="1438276" y="742950"/>
          <a:ext cx="91440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dr:relSizeAnchor xmlns:cdr="http://schemas.openxmlformats.org/drawingml/2006/chartDrawing">
    <cdr:from>
      <cdr:x>0.18105</cdr:x>
      <cdr:y>0.15859</cdr:y>
    </cdr:from>
    <cdr:to>
      <cdr:x>0.31683</cdr:x>
      <cdr:y>0.22687</cdr:y>
    </cdr:to>
    <cdr:sp macro="" textlink="">
      <cdr:nvSpPr>
        <cdr:cNvPr id="6" name="textruta 5"/>
        <cdr:cNvSpPr txBox="1"/>
      </cdr:nvSpPr>
      <cdr:spPr>
        <a:xfrm xmlns:a="http://schemas.openxmlformats.org/drawingml/2006/main">
          <a:off x="1219201" y="685800"/>
          <a:ext cx="91440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a:t>hälften</a:t>
          </a:r>
          <a:r>
            <a:rPr lang="sv-SE" sz="1100" baseline="0"/>
            <a:t> av 65+</a:t>
          </a:r>
          <a:endParaRPr lang="sv-SE" sz="1100"/>
        </a:p>
      </cdr:txBody>
    </cdr:sp>
  </cdr:relSizeAnchor>
  <cdr:relSizeAnchor xmlns:cdr="http://schemas.openxmlformats.org/drawingml/2006/chartDrawing">
    <cdr:from>
      <cdr:x>0.40453</cdr:x>
      <cdr:y>0.13877</cdr:y>
    </cdr:from>
    <cdr:to>
      <cdr:x>0.40453</cdr:x>
      <cdr:y>0.82379</cdr:y>
    </cdr:to>
    <cdr:cxnSp macro="">
      <cdr:nvCxnSpPr>
        <cdr:cNvPr id="8" name="Rak koppling 7">
          <a:extLst xmlns:a="http://schemas.openxmlformats.org/drawingml/2006/main">
            <a:ext uri="{FF2B5EF4-FFF2-40B4-BE49-F238E27FC236}">
              <a16:creationId xmlns:a16="http://schemas.microsoft.com/office/drawing/2014/main" id="{A4816060-7540-4F98-9B9F-F5B37E233B98}"/>
            </a:ext>
          </a:extLst>
        </cdr:cNvPr>
        <cdr:cNvCxnSpPr/>
      </cdr:nvCxnSpPr>
      <cdr:spPr>
        <a:xfrm xmlns:a="http://schemas.openxmlformats.org/drawingml/2006/main" flipV="1">
          <a:off x="2724151" y="600075"/>
          <a:ext cx="0" cy="2962275"/>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352154E-6706-1242-B5E1-43A53DF99EE7}" type="datetimeFigureOut">
              <a:rPr lang="sv-SE" smtClean="0"/>
              <a:t>2020-01-08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B0E164D-EE8D-B448-BE8E-A1520703B60E}" type="slidenum">
              <a:rPr lang="sv-SE" smtClean="0"/>
              <a:t>‹#›</a:t>
            </a:fld>
            <a:endParaRPr lang="sv-SE"/>
          </a:p>
        </p:txBody>
      </p:sp>
    </p:spTree>
    <p:extLst>
      <p:ext uri="{BB962C8B-B14F-4D97-AF65-F5344CB8AC3E}">
        <p14:creationId xmlns:p14="http://schemas.microsoft.com/office/powerpoint/2010/main" val="41355919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Vem är jag?</a:t>
            </a:r>
          </a:p>
          <a:p>
            <a:pPr marL="0" marR="0" indent="0" algn="l" defTabSz="4572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a:t>
            </a:fld>
            <a:endParaRPr lang="sv-SE"/>
          </a:p>
        </p:txBody>
      </p:sp>
    </p:spTree>
    <p:extLst>
      <p:ext uri="{BB962C8B-B14F-4D97-AF65-F5344CB8AC3E}">
        <p14:creationId xmlns:p14="http://schemas.microsoft.com/office/powerpoint/2010/main" val="1993507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Förenklat: jämför nettoinkomsterna för ensamstående </a:t>
            </a:r>
            <a:r>
              <a:rPr lang="sv-SE" sz="1200" b="1" kern="1200" dirty="0" err="1">
                <a:solidFill>
                  <a:schemeClr val="tx1"/>
                </a:solidFill>
                <a:effectLst/>
                <a:latin typeface="+mn-lt"/>
                <a:ea typeface="+mn-ea"/>
                <a:cs typeface="+mn-cs"/>
              </a:rPr>
              <a:t>garantipensionär</a:t>
            </a:r>
            <a:r>
              <a:rPr lang="sv-SE" sz="1200" b="1" kern="1200" dirty="0">
                <a:solidFill>
                  <a:schemeClr val="tx1"/>
                </a:solidFill>
                <a:effectLst/>
                <a:latin typeface="+mn-lt"/>
                <a:ea typeface="+mn-ea"/>
                <a:cs typeface="+mn-cs"/>
              </a:rPr>
              <a:t> med fullt bostadstillägg ca 12 800 </a:t>
            </a:r>
            <a:r>
              <a:rPr lang="sv-SE" sz="1200" kern="1200" dirty="0">
                <a:solidFill>
                  <a:schemeClr val="tx1"/>
                </a:solidFill>
                <a:effectLst/>
                <a:latin typeface="+mn-lt"/>
                <a:ea typeface="+mn-ea"/>
                <a:cs typeface="+mn-cs"/>
              </a:rPr>
              <a:t>kr, ungefär </a:t>
            </a:r>
            <a:r>
              <a:rPr lang="sv-SE" sz="1200" b="1" kern="1200" dirty="0">
                <a:solidFill>
                  <a:schemeClr val="tx1"/>
                </a:solidFill>
                <a:effectLst/>
                <a:latin typeface="+mn-lt"/>
                <a:ea typeface="+mn-ea"/>
                <a:cs typeface="+mn-cs"/>
              </a:rPr>
              <a:t>kvinnlig snittpensionär </a:t>
            </a:r>
            <a:r>
              <a:rPr lang="sv-SE" sz="1200" kern="1200" dirty="0">
                <a:solidFill>
                  <a:schemeClr val="tx1"/>
                </a:solidFill>
                <a:effectLst/>
                <a:latin typeface="+mn-lt"/>
                <a:ea typeface="+mn-ea"/>
                <a:cs typeface="+mn-cs"/>
              </a:rPr>
              <a:t>(t ex undersköterska 40 års heltidsarbete) ca 14 000 kr med BTP eller </a:t>
            </a:r>
            <a:r>
              <a:rPr lang="sv-SE" sz="1200" b="1" kern="1200" dirty="0">
                <a:solidFill>
                  <a:schemeClr val="tx1"/>
                </a:solidFill>
                <a:effectLst/>
                <a:latin typeface="+mn-lt"/>
                <a:ea typeface="+mn-ea"/>
                <a:cs typeface="+mn-cs"/>
              </a:rPr>
              <a:t>12 000 kr utan BTP/om man är gift</a:t>
            </a:r>
            <a:r>
              <a:rPr lang="sv-SE" sz="1200" kern="1200" dirty="0">
                <a:solidFill>
                  <a:schemeClr val="tx1"/>
                </a:solidFill>
                <a:effectLst/>
                <a:latin typeface="+mn-lt"/>
                <a:ea typeface="+mn-ea"/>
                <a:cs typeface="+mn-cs"/>
              </a:rPr>
              <a:t>, ungefär snittpensionär (t ex 40 års heltidsarbete som mekaniker eller förskollärare) ca </a:t>
            </a:r>
            <a:r>
              <a:rPr lang="sv-SE" sz="1200" b="1" kern="1200" dirty="0">
                <a:solidFill>
                  <a:schemeClr val="tx1"/>
                </a:solidFill>
                <a:effectLst/>
                <a:latin typeface="+mn-lt"/>
                <a:ea typeface="+mn-ea"/>
                <a:cs typeface="+mn-cs"/>
              </a:rPr>
              <a:t>13 500-14 000 </a:t>
            </a:r>
            <a:r>
              <a:rPr lang="sv-SE" sz="1200" kern="1200" dirty="0">
                <a:solidFill>
                  <a:schemeClr val="tx1"/>
                </a:solidFill>
                <a:effectLst/>
                <a:latin typeface="+mn-lt"/>
                <a:ea typeface="+mn-ea"/>
                <a:cs typeface="+mn-cs"/>
              </a:rPr>
              <a:t>kr. OBS ÖKAR 1,4 % år 2020!</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En </a:t>
            </a:r>
            <a:r>
              <a:rPr lang="sv-SE" sz="1200" kern="1200" dirty="0" err="1">
                <a:solidFill>
                  <a:schemeClr val="tx1"/>
                </a:solidFill>
                <a:effectLst/>
                <a:latin typeface="+mn-lt"/>
                <a:ea typeface="+mn-ea"/>
                <a:cs typeface="+mn-cs"/>
              </a:rPr>
              <a:t>garantipensionär</a:t>
            </a:r>
            <a:r>
              <a:rPr lang="sv-SE" sz="1200" kern="1200" dirty="0">
                <a:solidFill>
                  <a:schemeClr val="tx1"/>
                </a:solidFill>
                <a:effectLst/>
                <a:latin typeface="+mn-lt"/>
                <a:ea typeface="+mn-ea"/>
                <a:cs typeface="+mn-cs"/>
              </a:rPr>
              <a:t> som är gift däremot får antingen enbart ca 6450 kronor netto, eller 6450 kr + BTP (max för gifta ca 2800 kr).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Tittar man på </a:t>
            </a:r>
            <a:r>
              <a:rPr lang="sv-SE" sz="1200" kern="1200" dirty="0" err="1">
                <a:solidFill>
                  <a:schemeClr val="tx1"/>
                </a:solidFill>
                <a:effectLst/>
                <a:latin typeface="+mn-lt"/>
                <a:ea typeface="+mn-ea"/>
                <a:cs typeface="+mn-cs"/>
              </a:rPr>
              <a:t>nettonivån</a:t>
            </a:r>
            <a:r>
              <a:rPr lang="sv-SE" sz="1200" kern="1200" dirty="0">
                <a:solidFill>
                  <a:schemeClr val="tx1"/>
                </a:solidFill>
                <a:effectLst/>
                <a:latin typeface="+mn-lt"/>
                <a:ea typeface="+mn-ea"/>
                <a:cs typeface="+mn-cs"/>
              </a:rPr>
              <a:t> för ensamstående </a:t>
            </a:r>
            <a:r>
              <a:rPr lang="sv-SE" sz="1200" kern="1200" dirty="0" err="1">
                <a:solidFill>
                  <a:schemeClr val="tx1"/>
                </a:solidFill>
                <a:effectLst/>
                <a:latin typeface="+mn-lt"/>
                <a:ea typeface="+mn-ea"/>
                <a:cs typeface="+mn-cs"/>
              </a:rPr>
              <a:t>garantipensionär</a:t>
            </a:r>
            <a:r>
              <a:rPr lang="sv-SE" sz="1200" kern="1200" dirty="0">
                <a:solidFill>
                  <a:schemeClr val="tx1"/>
                </a:solidFill>
                <a:effectLst/>
                <a:latin typeface="+mn-lt"/>
                <a:ea typeface="+mn-ea"/>
                <a:cs typeface="+mn-cs"/>
              </a:rPr>
              <a:t> (med fullt BTP) och kvinnlig snittpensionär eller snittpensionär ser man att det </a:t>
            </a:r>
            <a:r>
              <a:rPr lang="sv-SE" sz="1200" b="1" kern="1200" dirty="0">
                <a:solidFill>
                  <a:schemeClr val="tx1"/>
                </a:solidFill>
                <a:effectLst/>
                <a:latin typeface="+mn-lt"/>
                <a:ea typeface="+mn-ea"/>
                <a:cs typeface="+mn-cs"/>
              </a:rPr>
              <a:t>inte är några jätteskillnader </a:t>
            </a:r>
            <a:r>
              <a:rPr lang="sv-SE" sz="1200" kern="1200" dirty="0">
                <a:solidFill>
                  <a:schemeClr val="tx1"/>
                </a:solidFill>
                <a:effectLst/>
                <a:latin typeface="+mn-lt"/>
                <a:ea typeface="+mn-ea"/>
                <a:cs typeface="+mn-cs"/>
              </a:rPr>
              <a:t>(och </a:t>
            </a:r>
            <a:r>
              <a:rPr lang="sv-SE" sz="1200" b="1" kern="1200" dirty="0">
                <a:solidFill>
                  <a:schemeClr val="tx1"/>
                </a:solidFill>
                <a:effectLst/>
                <a:latin typeface="+mn-lt"/>
                <a:ea typeface="+mn-ea"/>
                <a:cs typeface="+mn-cs"/>
              </a:rPr>
              <a:t>de senare exemplen förutsätter 40 års heltidsarbete utan avbrott</a:t>
            </a:r>
            <a:r>
              <a:rPr lang="sv-SE" sz="1200" kern="1200" dirty="0">
                <a:solidFill>
                  <a:schemeClr val="tx1"/>
                </a:solidFill>
                <a:effectLst/>
                <a:latin typeface="+mn-lt"/>
                <a:ea typeface="+mn-ea"/>
                <a:cs typeface="+mn-cs"/>
              </a:rPr>
              <a:t>). Det finns många som har arbetat 30-40 år och får mindre eller ungefär som garantipensionären, som i teorin aldrig arbetat. Även om det idag är få personer som har full garantipension och fullt BTP så sätter ändå denna grundskyddsnivå (som ofta tangerar eller ligger strax över den s k risken för fattigdom) ett </a:t>
            </a:r>
            <a:r>
              <a:rPr lang="sv-SE" sz="1200" b="1" kern="1200" dirty="0">
                <a:solidFill>
                  <a:schemeClr val="tx1"/>
                </a:solidFill>
                <a:effectLst/>
                <a:latin typeface="+mn-lt"/>
                <a:ea typeface="+mn-ea"/>
                <a:cs typeface="+mn-cs"/>
              </a:rPr>
              <a:t>mått </a:t>
            </a:r>
            <a:r>
              <a:rPr lang="sv-SE" sz="1200" kern="1200" dirty="0">
                <a:solidFill>
                  <a:schemeClr val="tx1"/>
                </a:solidFill>
                <a:effectLst/>
                <a:latin typeface="+mn-lt"/>
                <a:ea typeface="+mn-ea"/>
                <a:cs typeface="+mn-cs"/>
              </a:rPr>
              <a:t>för vad som kan anses vara en </a:t>
            </a:r>
            <a:r>
              <a:rPr lang="sv-SE" sz="1200" b="1" kern="1200" dirty="0">
                <a:solidFill>
                  <a:schemeClr val="tx1"/>
                </a:solidFill>
                <a:effectLst/>
                <a:latin typeface="+mn-lt"/>
                <a:ea typeface="+mn-ea"/>
                <a:cs typeface="+mn-cs"/>
              </a:rPr>
              <a:t>form av existensminimum</a:t>
            </a:r>
            <a:r>
              <a:rPr lang="sv-SE" sz="1200" kern="1200" dirty="0">
                <a:solidFill>
                  <a:schemeClr val="tx1"/>
                </a:solidFill>
                <a:effectLst/>
                <a:latin typeface="+mn-lt"/>
                <a:ea typeface="+mn-ea"/>
                <a:cs typeface="+mn-cs"/>
              </a:rPr>
              <a:t>. Det finns alltså många pensionärer som jobbat i allt från 20 till 45 år som inte har så väldigt mycket mer i plånboken än den nivå som </a:t>
            </a:r>
            <a:r>
              <a:rPr lang="sv-SE" sz="1200" b="1" kern="1200" dirty="0">
                <a:solidFill>
                  <a:schemeClr val="tx1"/>
                </a:solidFill>
                <a:effectLst/>
                <a:latin typeface="+mn-lt"/>
                <a:ea typeface="+mn-ea"/>
                <a:cs typeface="+mn-cs"/>
              </a:rPr>
              <a:t>samhället signalerar är en sorts bottenplatta för att precis klara sig.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När man sen går i pension är det många som inte känner att det lönat sig att arbeta (eller att spara – förmögenhetsgränsen i BTP). Det måste vara </a:t>
            </a:r>
            <a:r>
              <a:rPr lang="sv-SE" sz="1200" b="1" kern="1200" dirty="0">
                <a:solidFill>
                  <a:schemeClr val="tx1"/>
                </a:solidFill>
                <a:effectLst/>
                <a:latin typeface="+mn-lt"/>
                <a:ea typeface="+mn-ea"/>
                <a:cs typeface="+mn-cs"/>
              </a:rPr>
              <a:t>självklart att det ska löna sig</a:t>
            </a:r>
            <a:r>
              <a:rPr lang="sv-SE" sz="1200" kern="1200" dirty="0">
                <a:solidFill>
                  <a:schemeClr val="tx1"/>
                </a:solidFill>
                <a:effectLst/>
                <a:latin typeface="+mn-lt"/>
                <a:ea typeface="+mn-ea"/>
                <a:cs typeface="+mn-cs"/>
              </a:rPr>
              <a:t> i pensionskuvertet att </a:t>
            </a:r>
            <a:r>
              <a:rPr lang="sv-SE" sz="1200" b="1" kern="1200" dirty="0">
                <a:solidFill>
                  <a:schemeClr val="tx1"/>
                </a:solidFill>
                <a:effectLst/>
                <a:latin typeface="+mn-lt"/>
                <a:ea typeface="+mn-ea"/>
                <a:cs typeface="+mn-cs"/>
              </a:rPr>
              <a:t>ha arbetat</a:t>
            </a:r>
            <a:r>
              <a:rPr lang="sv-SE" sz="1200" kern="1200" dirty="0">
                <a:solidFill>
                  <a:schemeClr val="tx1"/>
                </a:solidFill>
                <a:effectLst/>
                <a:latin typeface="+mn-lt"/>
                <a:ea typeface="+mn-ea"/>
                <a:cs typeface="+mn-cs"/>
              </a:rPr>
              <a:t>. Denna uppenbara </a:t>
            </a:r>
            <a:r>
              <a:rPr lang="sv-SE" sz="1200" b="1" kern="1200" dirty="0">
                <a:solidFill>
                  <a:schemeClr val="tx1"/>
                </a:solidFill>
                <a:effectLst/>
                <a:latin typeface="+mn-lt"/>
                <a:ea typeface="+mn-ea"/>
                <a:cs typeface="+mn-cs"/>
              </a:rPr>
              <a:t>brist i systemet </a:t>
            </a:r>
            <a:r>
              <a:rPr lang="sv-SE" sz="1200" kern="1200" dirty="0">
                <a:solidFill>
                  <a:schemeClr val="tx1"/>
                </a:solidFill>
                <a:effectLst/>
                <a:latin typeface="+mn-lt"/>
                <a:ea typeface="+mn-ea"/>
                <a:cs typeface="+mn-cs"/>
              </a:rPr>
              <a:t>är en stark </a:t>
            </a:r>
            <a:r>
              <a:rPr lang="sv-SE" sz="1200" b="1" kern="1200" dirty="0">
                <a:solidFill>
                  <a:schemeClr val="tx1"/>
                </a:solidFill>
                <a:effectLst/>
                <a:latin typeface="+mn-lt"/>
                <a:ea typeface="+mn-ea"/>
                <a:cs typeface="+mn-cs"/>
              </a:rPr>
              <a:t>anledning till att tilliten </a:t>
            </a:r>
            <a:r>
              <a:rPr lang="sv-SE" sz="1200" kern="1200" dirty="0">
                <a:solidFill>
                  <a:schemeClr val="tx1"/>
                </a:solidFill>
                <a:effectLst/>
                <a:latin typeface="+mn-lt"/>
                <a:ea typeface="+mn-ea"/>
                <a:cs typeface="+mn-cs"/>
              </a:rPr>
              <a:t>för systemet är låg både bland äldre och yngre.</a:t>
            </a:r>
            <a:br>
              <a:rPr lang="sv-SE" sz="1200" kern="1200" dirty="0">
                <a:solidFill>
                  <a:schemeClr val="tx1"/>
                </a:solidFill>
                <a:effectLst/>
                <a:latin typeface="+mn-lt"/>
                <a:ea typeface="+mn-ea"/>
                <a:cs typeface="+mn-cs"/>
              </a:rPr>
            </a:br>
            <a:endParaRPr lang="sv-SE" baseline="0"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15</a:t>
            </a:fld>
            <a:endParaRPr lang="sv-SE"/>
          </a:p>
        </p:txBody>
      </p:sp>
    </p:spTree>
    <p:extLst>
      <p:ext uri="{BB962C8B-B14F-4D97-AF65-F5344CB8AC3E}">
        <p14:creationId xmlns:p14="http://schemas.microsoft.com/office/powerpoint/2010/main" val="56496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16</a:t>
            </a:fld>
            <a:endParaRPr lang="sv-SE"/>
          </a:p>
        </p:txBody>
      </p:sp>
    </p:spTree>
    <p:extLst>
      <p:ext uri="{BB962C8B-B14F-4D97-AF65-F5344CB8AC3E}">
        <p14:creationId xmlns:p14="http://schemas.microsoft.com/office/powerpoint/2010/main" val="2859702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”för att inte flytta till dyrare”, var finns dessa bostäder?</a:t>
            </a:r>
          </a:p>
          <a:p>
            <a:r>
              <a:rPr lang="sv-SE" baseline="0" dirty="0"/>
              <a:t>Nya ersättningsgrader, tak = 7000 kr men </a:t>
            </a:r>
            <a:r>
              <a:rPr lang="sv-SE" baseline="0" dirty="0" err="1"/>
              <a:t>eh</a:t>
            </a:r>
            <a:r>
              <a:rPr lang="sv-SE" baseline="0" dirty="0"/>
              <a:t> själva summan man max kan få</a:t>
            </a:r>
          </a:p>
          <a:p>
            <a:endParaRPr lang="sv-SE"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baseline="0" dirty="0"/>
              <a:t>300 000 pensionärer (15 %) får BTP + mörkertal (ca 140 000 personer)</a:t>
            </a:r>
            <a:br>
              <a:rPr lang="sv-SE" baseline="0" dirty="0"/>
            </a:br>
            <a:endParaRPr lang="sv-SE" baseline="0"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17</a:t>
            </a:fld>
            <a:endParaRPr lang="sv-SE"/>
          </a:p>
        </p:txBody>
      </p:sp>
    </p:spTree>
    <p:extLst>
      <p:ext uri="{BB962C8B-B14F-4D97-AF65-F5344CB8AC3E}">
        <p14:creationId xmlns:p14="http://schemas.microsoft.com/office/powerpoint/2010/main" val="1987358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 Det fungerar väl för staten, men inte för dem som ska leva på det. Inte socialt stabilt, går knappt att överleva idag</a:t>
            </a:r>
            <a:r>
              <a:rPr lang="sv-SE" sz="1200" baseline="0" dirty="0"/>
              <a:t> för en del. </a:t>
            </a:r>
            <a:r>
              <a:rPr lang="sv-SE" sz="1200" b="1" baseline="0" dirty="0"/>
              <a:t>FINANSIELL STABILITET ÖVERORDNAD ALLT ANNAT! Automatik (jobba längre och längre, utan att villkoren finns)</a:t>
            </a:r>
            <a:endParaRPr lang="sv-SE" sz="1200" b="1" dirty="0"/>
          </a:p>
          <a:p>
            <a:r>
              <a:rPr lang="sv-SE" sz="1200" dirty="0"/>
              <a:t>- Det garanterar inte ekonomisk trygghet idag eller imorgon, allmänna</a:t>
            </a:r>
            <a:r>
              <a:rPr lang="sv-SE" sz="1200" baseline="0" dirty="0"/>
              <a:t> pensionen </a:t>
            </a:r>
            <a:r>
              <a:rPr lang="sv-SE" sz="1200" dirty="0"/>
              <a:t>blir allt lägre för varje år.</a:t>
            </a:r>
            <a:r>
              <a:rPr lang="sv-SE" sz="1200" baseline="0" dirty="0"/>
              <a:t> </a:t>
            </a:r>
            <a:r>
              <a:rPr lang="sv-SE" sz="1200" b="0" baseline="0" dirty="0"/>
              <a:t>Vi har ett pensionssystem som genererar nya årskullar s k fattigpensionärer varje år – trots att de arbetat många år. </a:t>
            </a:r>
            <a:r>
              <a:rPr lang="sv-SE" sz="1200" baseline="0" dirty="0"/>
              <a:t>Detta system är inte bra för någon</a:t>
            </a:r>
            <a:br>
              <a:rPr lang="sv-SE" sz="1200" baseline="0" dirty="0"/>
            </a:br>
            <a:r>
              <a:rPr lang="sv-SE" sz="1200" baseline="0" dirty="0"/>
              <a:t>(utan förändringar: år 2060 från 20-&gt;50% kvinnor, från 10-&gt;35 % män = pensionärer med låg ekonomisk standard)</a:t>
            </a:r>
            <a:br>
              <a:rPr lang="sv-SE" sz="1200" baseline="0" dirty="0"/>
            </a:br>
            <a:endParaRPr lang="sv-SE" sz="1200" dirty="0"/>
          </a:p>
          <a:p>
            <a:r>
              <a:rPr lang="sv-SE" sz="1200" dirty="0"/>
              <a:t>- Det ger låga pensioner, klart lägre än förutspått (allmän pension ca 10 procentenheter lägre än väntat),”</a:t>
            </a:r>
            <a:r>
              <a:rPr lang="sv-SE" sz="1200" b="1" dirty="0"/>
              <a:t>guldkanten” har blivit räddningen för många. Underfinansierat = för lite pengar, inte att de tar slut (sänks istället)</a:t>
            </a:r>
          </a:p>
          <a:p>
            <a:pPr marL="0" indent="0">
              <a:buFontTx/>
              <a:buNone/>
            </a:pPr>
            <a:br>
              <a:rPr lang="sv-SE" sz="1200" dirty="0"/>
            </a:br>
            <a:r>
              <a:rPr lang="sv-SE" sz="1200" dirty="0"/>
              <a:t>- För många lönar det sig inte att ha arbetat </a:t>
            </a:r>
            <a:br>
              <a:rPr lang="sv-SE" sz="1200" dirty="0"/>
            </a:br>
            <a:br>
              <a:rPr lang="sv-SE" sz="1200" dirty="0"/>
            </a:br>
            <a:r>
              <a:rPr lang="sv-SE" sz="1200" dirty="0"/>
              <a:t>- Pensionerna halkar efter löner och andra kostnader, äts upp</a:t>
            </a:r>
          </a:p>
          <a:p>
            <a:br>
              <a:rPr lang="sv-SE" sz="1200" baseline="0" dirty="0"/>
            </a:br>
            <a:r>
              <a:rPr lang="sv-SE" sz="1200" dirty="0"/>
              <a:t>Demokratisk insyn och debatt</a:t>
            </a:r>
          </a:p>
          <a:p>
            <a:br>
              <a:rPr lang="sv-SE" sz="1200" dirty="0"/>
            </a:br>
            <a:r>
              <a:rPr lang="sv-SE" sz="1200" dirty="0"/>
              <a:t>”Vad tusan får vi för pensionsavgifterna?” 99,5 % bedömer systemet efter vilken pensionsnivå det ger, låg tillit</a:t>
            </a:r>
          </a:p>
          <a:p>
            <a:endParaRPr lang="sv-SE" baseline="0"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18</a:t>
            </a:fld>
            <a:endParaRPr lang="sv-SE"/>
          </a:p>
        </p:txBody>
      </p:sp>
    </p:spTree>
    <p:extLst>
      <p:ext uri="{BB962C8B-B14F-4D97-AF65-F5344CB8AC3E}">
        <p14:creationId xmlns:p14="http://schemas.microsoft.com/office/powerpoint/2010/main" val="1603400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Det som behövs är en ordentlig utvärdering av hela pensionssystemet – här måste </a:t>
            </a:r>
            <a:r>
              <a:rPr lang="sv-SE" sz="1200" b="0" i="0" kern="1200" dirty="0" err="1">
                <a:solidFill>
                  <a:schemeClr val="tx1"/>
                </a:solidFill>
                <a:effectLst/>
                <a:latin typeface="+mn-lt"/>
                <a:ea typeface="+mn-ea"/>
                <a:cs typeface="+mn-cs"/>
              </a:rPr>
              <a:t>bl</a:t>
            </a:r>
            <a:r>
              <a:rPr lang="sv-SE" sz="1200" b="0" i="0" kern="1200" dirty="0">
                <a:solidFill>
                  <a:schemeClr val="tx1"/>
                </a:solidFill>
                <a:effectLst/>
                <a:latin typeface="+mn-lt"/>
                <a:ea typeface="+mn-ea"/>
                <a:cs typeface="+mn-cs"/>
              </a:rPr>
              <a:t> a </a:t>
            </a:r>
            <a:r>
              <a:rPr lang="sv-SE" sz="1200" b="1" i="0" kern="1200" dirty="0">
                <a:solidFill>
                  <a:srgbClr val="FF0000"/>
                </a:solidFill>
                <a:effectLst/>
                <a:latin typeface="+mn-lt"/>
                <a:ea typeface="+mn-ea"/>
                <a:cs typeface="+mn-cs"/>
              </a:rPr>
              <a:t>följande ingå</a:t>
            </a:r>
            <a:r>
              <a:rPr lang="sv-SE" sz="1200" b="0" i="0" kern="1200" dirty="0">
                <a:solidFill>
                  <a:schemeClr val="tx1"/>
                </a:solidFill>
                <a:effectLst/>
                <a:latin typeface="+mn-lt"/>
                <a:ea typeface="+mn-ea"/>
                <a:cs typeface="+mn-cs"/>
              </a:rPr>
              <a:t>: nivån på </a:t>
            </a:r>
            <a:r>
              <a:rPr lang="sv-SE" sz="1200" b="0" i="0" u="sng" kern="1200" dirty="0">
                <a:solidFill>
                  <a:schemeClr val="tx1"/>
                </a:solidFill>
                <a:effectLst/>
                <a:latin typeface="+mn-lt"/>
                <a:ea typeface="+mn-ea"/>
                <a:cs typeface="+mn-cs"/>
              </a:rPr>
              <a:t>pensionsavgifterna</a:t>
            </a:r>
            <a:r>
              <a:rPr lang="sv-SE" sz="1200" b="0" i="0" kern="1200" dirty="0">
                <a:solidFill>
                  <a:schemeClr val="tx1"/>
                </a:solidFill>
                <a:effectLst/>
                <a:latin typeface="+mn-lt"/>
                <a:ea typeface="+mn-ea"/>
                <a:cs typeface="+mn-cs"/>
              </a:rPr>
              <a:t> (höjning,</a:t>
            </a:r>
            <a:r>
              <a:rPr lang="sv-SE" sz="1200" b="0" i="0" kern="1200" baseline="0" dirty="0">
                <a:solidFill>
                  <a:schemeClr val="tx1"/>
                </a:solidFill>
                <a:effectLst/>
                <a:latin typeface="+mn-lt"/>
                <a:ea typeface="+mn-ea"/>
                <a:cs typeface="+mn-cs"/>
              </a:rPr>
              <a:t> anpassning eller </a:t>
            </a:r>
            <a:r>
              <a:rPr lang="sv-SE" sz="1200" b="0" i="0" kern="1200" baseline="0" dirty="0" err="1">
                <a:solidFill>
                  <a:schemeClr val="tx1"/>
                </a:solidFill>
                <a:effectLst/>
                <a:latin typeface="+mn-lt"/>
                <a:ea typeface="+mn-ea"/>
                <a:cs typeface="+mn-cs"/>
              </a:rPr>
              <a:t>iaf</a:t>
            </a:r>
            <a:r>
              <a:rPr lang="sv-SE" sz="1200" b="0" i="0" kern="1200" baseline="0" dirty="0">
                <a:solidFill>
                  <a:schemeClr val="tx1"/>
                </a:solidFill>
                <a:effectLst/>
                <a:latin typeface="+mn-lt"/>
                <a:ea typeface="+mn-ea"/>
                <a:cs typeface="+mn-cs"/>
              </a:rPr>
              <a:t> från 17,21 % till 18,5 %)</a:t>
            </a:r>
            <a:r>
              <a:rPr lang="sv-SE" sz="1200" b="0" i="0" kern="1200" dirty="0">
                <a:solidFill>
                  <a:schemeClr val="tx1"/>
                </a:solidFill>
                <a:effectLst/>
                <a:latin typeface="+mn-lt"/>
                <a:ea typeface="+mn-ea"/>
                <a:cs typeface="+mn-cs"/>
              </a:rPr>
              <a:t>, </a:t>
            </a:r>
            <a:r>
              <a:rPr lang="sv-SE" sz="1200" b="0" i="0" u="sng" kern="1200" dirty="0">
                <a:solidFill>
                  <a:schemeClr val="tx1"/>
                </a:solidFill>
                <a:effectLst/>
                <a:latin typeface="+mn-lt"/>
                <a:ea typeface="+mn-ea"/>
                <a:cs typeface="+mn-cs"/>
              </a:rPr>
              <a:t>bromsens konstruktion (pensionärerna inte ensamma ta smällen)</a:t>
            </a:r>
            <a:r>
              <a:rPr lang="sv-SE" sz="1200" b="0" i="0" kern="1200" dirty="0">
                <a:solidFill>
                  <a:schemeClr val="tx1"/>
                </a:solidFill>
                <a:effectLst/>
                <a:latin typeface="+mn-lt"/>
                <a:ea typeface="+mn-ea"/>
                <a:cs typeface="+mn-cs"/>
              </a:rPr>
              <a:t>, </a:t>
            </a:r>
            <a:r>
              <a:rPr lang="sv-SE" sz="1200" b="0" i="0" u="sng" kern="1200" dirty="0">
                <a:solidFill>
                  <a:schemeClr val="tx1"/>
                </a:solidFill>
                <a:effectLst/>
                <a:latin typeface="+mn-lt"/>
                <a:ea typeface="+mn-ea"/>
                <a:cs typeface="+mn-cs"/>
              </a:rPr>
              <a:t>överföringen</a:t>
            </a:r>
            <a:r>
              <a:rPr lang="sv-SE" sz="1200" b="0" i="0" kern="1200" dirty="0">
                <a:solidFill>
                  <a:schemeClr val="tx1"/>
                </a:solidFill>
                <a:effectLst/>
                <a:latin typeface="+mn-lt"/>
                <a:ea typeface="+mn-ea"/>
                <a:cs typeface="+mn-cs"/>
              </a:rPr>
              <a:t> från AP-fonderna, </a:t>
            </a:r>
            <a:r>
              <a:rPr lang="sv-SE" sz="1200" b="0" i="0" u="sng" kern="1200" dirty="0">
                <a:solidFill>
                  <a:schemeClr val="tx1"/>
                </a:solidFill>
                <a:effectLst/>
                <a:latin typeface="+mn-lt"/>
                <a:ea typeface="+mn-ea"/>
                <a:cs typeface="+mn-cs"/>
              </a:rPr>
              <a:t>normen</a:t>
            </a:r>
            <a:r>
              <a:rPr lang="sv-SE" sz="1200" b="0" i="0" kern="1200" dirty="0">
                <a:solidFill>
                  <a:schemeClr val="tx1"/>
                </a:solidFill>
                <a:effectLst/>
                <a:latin typeface="+mn-lt"/>
                <a:ea typeface="+mn-ea"/>
                <a:cs typeface="+mn-cs"/>
              </a:rPr>
              <a:t>, </a:t>
            </a:r>
            <a:r>
              <a:rPr lang="sv-SE" sz="1200" b="0" i="0" u="sng" kern="1200" dirty="0">
                <a:solidFill>
                  <a:schemeClr val="tx1"/>
                </a:solidFill>
                <a:effectLst/>
                <a:latin typeface="+mn-lt"/>
                <a:ea typeface="+mn-ea"/>
                <a:cs typeface="+mn-cs"/>
              </a:rPr>
              <a:t>rimliga pensionsnivåer</a:t>
            </a:r>
            <a:r>
              <a:rPr lang="sv-SE" sz="1200" b="0" i="0" kern="1200" dirty="0">
                <a:solidFill>
                  <a:schemeClr val="tx1"/>
                </a:solidFill>
                <a:effectLst/>
                <a:latin typeface="+mn-lt"/>
                <a:ea typeface="+mn-ea"/>
                <a:cs typeface="+mn-cs"/>
              </a:rPr>
              <a:t> som det går att leva på, det ska </a:t>
            </a:r>
            <a:r>
              <a:rPr lang="sv-SE" sz="1200" b="0" i="0" u="sng" kern="1200" dirty="0">
                <a:solidFill>
                  <a:schemeClr val="tx1"/>
                </a:solidFill>
                <a:effectLst/>
                <a:latin typeface="+mn-lt"/>
                <a:ea typeface="+mn-ea"/>
                <a:cs typeface="+mn-cs"/>
              </a:rPr>
              <a:t>löna sig att ha arbetat </a:t>
            </a:r>
            <a:r>
              <a:rPr lang="sv-SE" sz="1200" b="0" i="0" kern="1200" dirty="0">
                <a:solidFill>
                  <a:schemeClr val="tx1"/>
                </a:solidFill>
                <a:effectLst/>
                <a:latin typeface="+mn-lt"/>
                <a:ea typeface="+mn-ea"/>
                <a:cs typeface="+mn-cs"/>
              </a:rPr>
              <a:t>samt </a:t>
            </a:r>
            <a:r>
              <a:rPr lang="sv-SE" sz="1200" b="0" i="0" u="sng" kern="1200" dirty="0">
                <a:solidFill>
                  <a:schemeClr val="tx1"/>
                </a:solidFill>
                <a:effectLst/>
                <a:latin typeface="+mn-lt"/>
                <a:ea typeface="+mn-ea"/>
                <a:cs typeface="+mn-cs"/>
              </a:rPr>
              <a:t>taket</a:t>
            </a:r>
            <a:r>
              <a:rPr lang="sv-SE" sz="1200" b="0" i="0" kern="1200" dirty="0">
                <a:solidFill>
                  <a:schemeClr val="tx1"/>
                </a:solidFill>
                <a:effectLst/>
                <a:latin typeface="+mn-lt"/>
                <a:ea typeface="+mn-ea"/>
                <a:cs typeface="+mn-cs"/>
              </a:rPr>
              <a:t> som gör att pensionsavgifter blir till skatt och inte går in i pensionssystemet. Också: </a:t>
            </a:r>
            <a:r>
              <a:rPr lang="sv-SE" sz="1200" b="0" i="0" u="sng" kern="1200" dirty="0">
                <a:solidFill>
                  <a:schemeClr val="tx1"/>
                </a:solidFill>
                <a:effectLst/>
                <a:latin typeface="+mn-lt"/>
                <a:ea typeface="+mn-ea"/>
                <a:cs typeface="+mn-cs"/>
              </a:rPr>
              <a:t>möjlig förändring premiepensionen</a:t>
            </a:r>
            <a:r>
              <a:rPr lang="sv-SE" sz="1200" b="0" i="0" kern="1200" dirty="0">
                <a:solidFill>
                  <a:schemeClr val="tx1"/>
                </a:solidFill>
                <a:effectLst/>
                <a:latin typeface="+mn-lt"/>
                <a:ea typeface="+mn-ea"/>
                <a:cs typeface="+mn-cs"/>
              </a:rPr>
              <a:t>,</a:t>
            </a:r>
            <a:r>
              <a:rPr lang="sv-SE" sz="1200" b="0" i="0" kern="1200" baseline="0" dirty="0">
                <a:solidFill>
                  <a:schemeClr val="tx1"/>
                </a:solidFill>
                <a:effectLst/>
                <a:latin typeface="+mn-lt"/>
                <a:ea typeface="+mn-ea"/>
                <a:cs typeface="+mn-cs"/>
              </a:rPr>
              <a:t> garantipension följer inkomstindex?, </a:t>
            </a:r>
            <a:r>
              <a:rPr lang="sv-SE" sz="1200" b="0" i="0" u="sng" kern="1200" baseline="0" dirty="0">
                <a:solidFill>
                  <a:schemeClr val="tx1"/>
                </a:solidFill>
                <a:effectLst/>
                <a:latin typeface="+mn-lt"/>
                <a:ea typeface="+mn-ea"/>
                <a:cs typeface="+mn-cs"/>
              </a:rPr>
              <a:t>BTP</a:t>
            </a:r>
            <a:r>
              <a:rPr lang="sv-SE" sz="1200" b="0" i="0" kern="1200" baseline="0" dirty="0">
                <a:solidFill>
                  <a:schemeClr val="tx1"/>
                </a:solidFill>
                <a:effectLst/>
                <a:latin typeface="+mn-lt"/>
                <a:ea typeface="+mn-ea"/>
                <a:cs typeface="+mn-cs"/>
              </a:rPr>
              <a:t> max bostadskostnad måste höjas. </a:t>
            </a:r>
            <a:r>
              <a:rPr lang="sv-SE" dirty="0"/>
              <a:t>Helhetsgrepp, inte lappa och laga. </a:t>
            </a:r>
          </a:p>
          <a:p>
            <a:pPr marL="0" marR="0" lvl="0" indent="0" algn="l" defTabSz="457200" rtl="0" eaLnBrk="1" fontAlgn="base" latinLnBrk="0" hangingPunct="1">
              <a:lnSpc>
                <a:spcPct val="100000"/>
              </a:lnSpc>
              <a:spcBef>
                <a:spcPts val="0"/>
              </a:spcBef>
              <a:spcAft>
                <a:spcPts val="0"/>
              </a:spcAft>
              <a:buClrTx/>
              <a:buSzTx/>
              <a:buFontTx/>
              <a:buNone/>
              <a:tabLst/>
              <a:defRPr/>
            </a:pPr>
            <a:br>
              <a:rPr lang="sv-SE" sz="1200" b="0" i="0" kern="1200" baseline="0" dirty="0">
                <a:solidFill>
                  <a:schemeClr val="tx1"/>
                </a:solidFill>
                <a:effectLst/>
                <a:latin typeface="+mn-lt"/>
                <a:ea typeface="+mn-ea"/>
                <a:cs typeface="+mn-cs"/>
              </a:rPr>
            </a:br>
            <a:r>
              <a:rPr lang="sv-SE" sz="1200" kern="1200" dirty="0">
                <a:solidFill>
                  <a:schemeClr val="tx1"/>
                </a:solidFill>
                <a:effectLst/>
                <a:latin typeface="+mn-lt"/>
                <a:ea typeface="+mn-ea"/>
                <a:cs typeface="+mn-cs"/>
              </a:rPr>
              <a:t>Inte underfinansierat så det betalar ut mer än vad som finns där (då skulle istället bromsen slå till) utan att pengarna som kommer in inte räcker till att betala ut värdiga pensioner. Det behövs mer pengar i systemet, </a:t>
            </a:r>
          </a:p>
          <a:p>
            <a:pPr fontAlgn="base"/>
            <a:r>
              <a:rPr lang="sv-SE" sz="1200" b="0" i="0" kern="1200" dirty="0">
                <a:solidFill>
                  <a:schemeClr val="tx1"/>
                </a:solidFill>
                <a:effectLst/>
                <a:latin typeface="+mn-lt"/>
                <a:ea typeface="+mn-ea"/>
                <a:cs typeface="+mn-cs"/>
              </a:rPr>
              <a:t>Det </a:t>
            </a:r>
            <a:r>
              <a:rPr lang="sv-SE" sz="1200" b="1" i="0" kern="1200" dirty="0">
                <a:solidFill>
                  <a:schemeClr val="tx1"/>
                </a:solidFill>
                <a:effectLst/>
                <a:latin typeface="+mn-lt"/>
                <a:ea typeface="+mn-ea"/>
                <a:cs typeface="+mn-cs"/>
              </a:rPr>
              <a:t>kommer </a:t>
            </a:r>
            <a:r>
              <a:rPr lang="sv-SE" sz="1200" b="1" i="0" u="sng" kern="1200" dirty="0">
                <a:solidFill>
                  <a:schemeClr val="tx1"/>
                </a:solidFill>
                <a:effectLst/>
                <a:latin typeface="+mn-lt"/>
                <a:ea typeface="+mn-ea"/>
                <a:cs typeface="+mn-cs"/>
              </a:rPr>
              <a:t>inte in tillräckligt med pengar i systemet för att kunna betala ut rimliga pensioner varje år</a:t>
            </a:r>
            <a:r>
              <a:rPr lang="sv-SE" sz="1200" b="0" i="0" kern="1200" dirty="0">
                <a:solidFill>
                  <a:schemeClr val="tx1"/>
                </a:solidFill>
                <a:effectLst/>
                <a:latin typeface="+mn-lt"/>
                <a:ea typeface="+mn-ea"/>
                <a:cs typeface="+mn-cs"/>
              </a:rPr>
              <a:t>. Det beror främst på att </a:t>
            </a:r>
            <a:r>
              <a:rPr lang="sv-SE" sz="1200" b="1" i="0" u="sng" kern="1200" dirty="0">
                <a:solidFill>
                  <a:schemeClr val="tx1"/>
                </a:solidFill>
                <a:effectLst/>
                <a:latin typeface="+mn-lt"/>
                <a:ea typeface="+mn-ea"/>
                <a:cs typeface="+mn-cs"/>
              </a:rPr>
              <a:t>pensionsavgiften</a:t>
            </a:r>
            <a:r>
              <a:rPr lang="sv-SE" sz="1200" b="1" i="0" kern="120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(som löntagarna betalar varje år) är </a:t>
            </a:r>
            <a:r>
              <a:rPr lang="sv-SE" sz="1200" b="1" i="0" kern="1200" dirty="0">
                <a:solidFill>
                  <a:schemeClr val="tx1"/>
                </a:solidFill>
                <a:effectLst/>
                <a:latin typeface="+mn-lt"/>
                <a:ea typeface="+mn-ea"/>
                <a:cs typeface="+mn-cs"/>
              </a:rPr>
              <a:t>för låg </a:t>
            </a:r>
            <a:r>
              <a:rPr lang="sv-SE" sz="1200" b="0" i="0" kern="1200" dirty="0">
                <a:solidFill>
                  <a:schemeClr val="tx1"/>
                </a:solidFill>
                <a:effectLst/>
                <a:latin typeface="+mn-lt"/>
                <a:ea typeface="+mn-ea"/>
                <a:cs typeface="+mn-cs"/>
              </a:rPr>
              <a:t>och att </a:t>
            </a:r>
            <a:r>
              <a:rPr lang="sv-SE" sz="1200" b="1" i="0" kern="1200" dirty="0">
                <a:solidFill>
                  <a:schemeClr val="tx1"/>
                </a:solidFill>
                <a:effectLst/>
                <a:latin typeface="+mn-lt"/>
                <a:ea typeface="+mn-ea"/>
                <a:cs typeface="+mn-cs"/>
              </a:rPr>
              <a:t>delar </a:t>
            </a:r>
            <a:r>
              <a:rPr lang="sv-SE" sz="1200" b="0" i="0" kern="1200" dirty="0">
                <a:solidFill>
                  <a:schemeClr val="tx1"/>
                </a:solidFill>
                <a:effectLst/>
                <a:latin typeface="+mn-lt"/>
                <a:ea typeface="+mn-ea"/>
                <a:cs typeface="+mn-cs"/>
              </a:rPr>
              <a:t>av de redan låga nivåerna på pensionsavgifterna </a:t>
            </a:r>
            <a:r>
              <a:rPr lang="sv-SE" sz="1200" b="0" i="0" u="sng" kern="1200" dirty="0">
                <a:solidFill>
                  <a:schemeClr val="tx1"/>
                </a:solidFill>
                <a:effectLst/>
                <a:latin typeface="+mn-lt"/>
                <a:ea typeface="+mn-ea"/>
                <a:cs typeface="+mn-cs"/>
              </a:rPr>
              <a:t>hamnar som </a:t>
            </a:r>
            <a:r>
              <a:rPr lang="sv-SE" sz="1200" b="1" i="0" u="sng" kern="1200" dirty="0">
                <a:solidFill>
                  <a:schemeClr val="tx1"/>
                </a:solidFill>
                <a:effectLst/>
                <a:latin typeface="+mn-lt"/>
                <a:ea typeface="+mn-ea"/>
                <a:cs typeface="+mn-cs"/>
              </a:rPr>
              <a:t>skatt hos staten</a:t>
            </a:r>
            <a:r>
              <a:rPr lang="sv-SE" sz="1200" b="1" i="0" kern="120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och inte i pensionssystemet. </a:t>
            </a:r>
            <a:r>
              <a:rPr lang="sv-SE" sz="1000" b="0" i="0" kern="1200" dirty="0" err="1">
                <a:solidFill>
                  <a:schemeClr val="tx1"/>
                </a:solidFill>
                <a:effectLst/>
                <a:latin typeface="+mn-lt"/>
                <a:ea typeface="+mn-ea"/>
                <a:cs typeface="+mn-cs"/>
              </a:rPr>
              <a:t>Pga</a:t>
            </a:r>
            <a:r>
              <a:rPr lang="sv-SE" sz="1000" b="0" i="0" kern="1200" dirty="0">
                <a:solidFill>
                  <a:schemeClr val="tx1"/>
                </a:solidFill>
                <a:effectLst/>
                <a:latin typeface="+mn-lt"/>
                <a:ea typeface="+mn-ea"/>
                <a:cs typeface="+mn-cs"/>
              </a:rPr>
              <a:t> </a:t>
            </a:r>
            <a:r>
              <a:rPr lang="sv-SE" sz="1000" b="0" i="0" u="sng" kern="1200" dirty="0">
                <a:solidFill>
                  <a:schemeClr val="tx1"/>
                </a:solidFill>
                <a:effectLst/>
                <a:latin typeface="+mn-lt"/>
                <a:ea typeface="+mn-ea"/>
                <a:cs typeface="+mn-cs"/>
              </a:rPr>
              <a:t>tak</a:t>
            </a:r>
            <a:r>
              <a:rPr lang="sv-SE" sz="1000" b="0" i="0" kern="1200" dirty="0">
                <a:solidFill>
                  <a:schemeClr val="tx1"/>
                </a:solidFill>
                <a:effectLst/>
                <a:latin typeface="+mn-lt"/>
                <a:ea typeface="+mn-ea"/>
                <a:cs typeface="+mn-cs"/>
              </a:rPr>
              <a:t> (på 7,5 inkomstbasbelopp, ca 435.000 kronor i årsinkomst) över vilket pensionsavgifterna blir till skatt och hamnar i statens ficka. Årligen cirka 20 miljarder som genom taket försvinner i skatt.</a:t>
            </a:r>
          </a:p>
          <a:p>
            <a:pPr fontAlgn="base"/>
            <a:r>
              <a:rPr lang="sv-SE" sz="1200" b="1" i="0" u="sng" kern="1200" dirty="0">
                <a:solidFill>
                  <a:schemeClr val="tx1"/>
                </a:solidFill>
                <a:effectLst/>
                <a:latin typeface="+mn-lt"/>
                <a:ea typeface="+mn-ea"/>
                <a:cs typeface="+mn-cs"/>
              </a:rPr>
              <a:t>Systemet betalar inte ut rimliga pensioner och det skapar inte ekonomisk trygghet för dem som ska leva på det. </a:t>
            </a:r>
            <a:r>
              <a:rPr lang="sv-SE" sz="1200" b="1" i="0" kern="1200" dirty="0">
                <a:solidFill>
                  <a:schemeClr val="tx1"/>
                </a:solidFill>
                <a:effectLst/>
                <a:latin typeface="+mn-lt"/>
                <a:ea typeface="+mn-ea"/>
                <a:cs typeface="+mn-cs"/>
              </a:rPr>
              <a:t>Det är </a:t>
            </a:r>
            <a:r>
              <a:rPr lang="sv-SE" sz="1200" b="1" i="0" u="sng" kern="1200" dirty="0">
                <a:solidFill>
                  <a:schemeClr val="tx1"/>
                </a:solidFill>
                <a:effectLst/>
                <a:latin typeface="+mn-lt"/>
                <a:ea typeface="+mn-ea"/>
                <a:cs typeface="+mn-cs"/>
              </a:rPr>
              <a:t>oacceptabelt att människor som jobbat 35-40 år får nettopensioner som ligger runt 13.000 kronor per månad, dvs runt EU:s gräns för risk för fattigdom</a:t>
            </a:r>
            <a:r>
              <a:rPr lang="sv-SE" sz="1200" b="1" i="0" kern="1200" dirty="0">
                <a:solidFill>
                  <a:schemeClr val="tx1"/>
                </a:solidFill>
                <a:effectLst/>
                <a:latin typeface="+mn-lt"/>
                <a:ea typeface="+mn-ea"/>
                <a:cs typeface="+mn-cs"/>
              </a:rPr>
              <a:t>. </a:t>
            </a:r>
            <a:r>
              <a:rPr lang="sv-SE" sz="1100" b="0" i="0" kern="1200" baseline="0" dirty="0">
                <a:solidFill>
                  <a:schemeClr val="tx1"/>
                </a:solidFill>
                <a:effectLst/>
                <a:latin typeface="+mn-lt"/>
                <a:ea typeface="+mn-ea"/>
                <a:cs typeface="+mn-cs"/>
              </a:rPr>
              <a:t>Långtidsutredningen kvinnor 20 </a:t>
            </a:r>
            <a:r>
              <a:rPr lang="sv-SE" sz="1100" b="0" i="0" kern="1200" baseline="0" dirty="0">
                <a:solidFill>
                  <a:schemeClr val="tx1"/>
                </a:solidFill>
                <a:effectLst/>
                <a:latin typeface="+mn-lt"/>
                <a:ea typeface="+mn-ea"/>
                <a:cs typeface="+mn-cs"/>
                <a:sym typeface="Wingdings" panose="05000000000000000000" pitchFamily="2" charset="2"/>
              </a:rPr>
              <a:t> 50 %, män 10  35 % = med låg ekonomisk standard (dvs 60 % medianinkomst eller lägre)</a:t>
            </a:r>
            <a:endParaRPr lang="sv-SE" sz="11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(undersökning visar att 56 % är villiga att betala mer för en högre allmän pension)</a:t>
            </a:r>
          </a:p>
          <a:p>
            <a:endParaRPr lang="sv-SE" dirty="0"/>
          </a:p>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19</a:t>
            </a:fld>
            <a:endParaRPr lang="sv-SE"/>
          </a:p>
        </p:txBody>
      </p:sp>
    </p:spTree>
    <p:extLst>
      <p:ext uri="{BB962C8B-B14F-4D97-AF65-F5344CB8AC3E}">
        <p14:creationId xmlns:p14="http://schemas.microsoft.com/office/powerpoint/2010/main" val="3776724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Vi</a:t>
            </a:r>
            <a:r>
              <a:rPr lang="sv-SE" b="0" baseline="0" dirty="0"/>
              <a:t> kan hänvisa till att just experter bör se över hela systemet, att vi inte har någon helhetslösning det får andra komma med. Däremot att finansiell stabilitet inte kan vara det enda som systemet bygger på är solklart. Socialt: nivåerna + åldern till vilken man ska jobba. Politiskt: ta beslut om nivåer, avgift, ålder – inte säga att systemet är automatiskt</a:t>
            </a:r>
          </a:p>
          <a:p>
            <a:pPr marL="0" marR="0" lvl="0" indent="0" algn="l" defTabSz="457200" rtl="0" eaLnBrk="1" fontAlgn="auto" latinLnBrk="0" hangingPunct="1">
              <a:lnSpc>
                <a:spcPct val="100000"/>
              </a:lnSpc>
              <a:spcBef>
                <a:spcPts val="0"/>
              </a:spcBef>
              <a:spcAft>
                <a:spcPts val="0"/>
              </a:spcAft>
              <a:buClrTx/>
              <a:buSzTx/>
              <a:buFontTx/>
              <a:buNone/>
              <a:tabLst/>
              <a:defRPr/>
            </a:pPr>
            <a:br>
              <a:rPr lang="sv-SE" b="1" baseline="0" dirty="0"/>
            </a:br>
            <a:r>
              <a:rPr lang="sv-SE" sz="1200" kern="1200" dirty="0">
                <a:solidFill>
                  <a:schemeClr val="tx1"/>
                </a:solidFill>
                <a:effectLst/>
                <a:latin typeface="+mn-lt"/>
                <a:ea typeface="+mn-ea"/>
                <a:cs typeface="+mn-cs"/>
              </a:rPr>
              <a:t>Idag saknas en balans mellan finansiell stabilitet och social stabilitet (ekonomisk trygghet för pensionärerna) i pensionssystemet, och för den delen att det tas politiskt ansvar för systemets brister. Den finansiella stabiliteten är istället överordnat allt annat – om pensionen går att leva på; om man orkar/vill/får jobba till 65, 67 eller 69 år; om man har tjänstepension; om bromsen slår till osv.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mesta i systemet går på automatik, det finns inga sociala hänsyn – och man kan säga att politikerna smiter från sitt ansvar: pensionen blir lägre om medellivslängden ökar även om man jobbat många år; avgiftsnivån är densamma för alla oavsett om pensionerna blir låga (eller höga); bromsen slår till vid underskott (finns ingen kompromiss som i Kanada t ex); om pensionerna är för låga tillförs inga pengar osv. Allt ansvar = individen (jobba, leva på pensionen) – var är statens ansvar? (arbetsvillkor,</a:t>
            </a:r>
            <a:r>
              <a:rPr lang="sv-SE" sz="1200" kern="1200" baseline="0" dirty="0">
                <a:solidFill>
                  <a:schemeClr val="tx1"/>
                </a:solidFill>
                <a:effectLst/>
                <a:latin typeface="+mn-lt"/>
                <a:ea typeface="+mn-ea"/>
                <a:cs typeface="+mn-cs"/>
              </a:rPr>
              <a:t> åldrar trygghetssystem, trygga pensioner?)</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Det är heller inte acceptabelt att pensionerna inte följer med i inkomstutvecklingen i samhället. Eller att pensionärerna helt på egen hand ska ta smällen vid en kris genom lägre pensioner – detta måste hela samhället solidariskt dela på.</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Pensionsavgift: under åren som löntagare avstår man del av lön till pension, tvångssparande, förväntar</a:t>
            </a:r>
            <a:r>
              <a:rPr lang="sv-SE" baseline="0" dirty="0"/>
              <a:t> sig man ska få en vettig pension sen, offentligt system </a:t>
            </a:r>
            <a:r>
              <a:rPr lang="sv-SE" baseline="0" dirty="0" err="1"/>
              <a:t>pga</a:t>
            </a:r>
            <a:r>
              <a:rPr lang="sv-SE" baseline="0" dirty="0"/>
              <a:t> försäkringsmässighet och fattigdomsskydd inte anses kan uppnås privat…</a:t>
            </a: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Låt oss säga så här för att dra </a:t>
            </a:r>
            <a:r>
              <a:rPr lang="sv-SE" sz="1200" b="1" kern="1200" dirty="0">
                <a:solidFill>
                  <a:schemeClr val="tx1"/>
                </a:solidFill>
                <a:effectLst/>
                <a:latin typeface="+mn-lt"/>
                <a:ea typeface="+mn-ea"/>
                <a:cs typeface="+mn-cs"/>
              </a:rPr>
              <a:t>en förenklad parallell</a:t>
            </a:r>
            <a:r>
              <a:rPr lang="sv-SE" sz="1200" kern="1200" dirty="0">
                <a:solidFill>
                  <a:schemeClr val="tx1"/>
                </a:solidFill>
                <a:effectLst/>
                <a:latin typeface="+mn-lt"/>
                <a:ea typeface="+mn-ea"/>
                <a:cs typeface="+mn-cs"/>
              </a:rPr>
              <a:t>: vi har två kommuner, A och B. För 10 år sedan var det balans mellan efterfrågan på förskoleplatser och utbud (kommunens ekonomiska resurser som ger ett visst antal förskolor, lärare osv). Idag har antalet barn i förskoleålder ökat i båda kommunerna. Kommun A har flera möjligheter att komma till rätta med detta (t ex bygga en ny förskola eller några baracker och anställa några fler lärare) eller så kan de strunta i att göra något åt det. Kommun A kan höja skatten något/höja </a:t>
            </a:r>
            <a:r>
              <a:rPr lang="sv-SE" sz="1200" kern="1200" dirty="0" err="1">
                <a:solidFill>
                  <a:schemeClr val="tx1"/>
                </a:solidFill>
                <a:effectLst/>
                <a:latin typeface="+mn-lt"/>
                <a:ea typeface="+mn-ea"/>
                <a:cs typeface="+mn-cs"/>
              </a:rPr>
              <a:t>förskoleavgiften</a:t>
            </a:r>
            <a:r>
              <a:rPr lang="sv-SE" sz="1200" kern="1200" dirty="0">
                <a:solidFill>
                  <a:schemeClr val="tx1"/>
                </a:solidFill>
                <a:effectLst/>
                <a:latin typeface="+mn-lt"/>
                <a:ea typeface="+mn-ea"/>
                <a:cs typeface="+mn-cs"/>
              </a:rPr>
              <a:t> och bygga en ny förskola, spara in på ett annat område så att skatten inte behöver höjas men ekonomiska resurser frigörs, eller trycka in fler barn på varje förskola än tidigare på samma antal lärare (sannolikt med effekten sämre resultat) eller kanske dra ner antal timmar som förskolan har för varje barn (t ex från 10 timmar till 8 timmar/dag). I verkligheten kan kommun A göra ungefär som den vill, men förhoppningsvis fixar man i alla fall fram några baracker och anställer ett par förskollärare. I kommun B finns inga möjligheter till skatte- eller avgiftshöjningar, inte heller kan man dra in lite resurser hos parkförvaltningen för att tillföra förskoleverksamheten. Kommun B får då lösa det genom att ha fler barn på varje förskola än tidigare på samma antal lärare eller erbjuda färre antal timmar på förskolan för varje barn. Ja, pensionssystemet idag med sin automatik är (förenklat) ungefär som kommun B, pensionsavgiften är bestämd för all framtid så blir pensionerna låga finns det inte så mycket man kan göra (jobba längre för de som kan och vill), blir det underskott i systemet så sänks pensionerna osv.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pensionerna för många blir för låga kan, med dagens automatik och politiska ovilja, politiken inte göra något. Individen får ta smällen för politikernas beslut (och ovilja att ändra i systemet). </a:t>
            </a:r>
            <a:r>
              <a:rPr lang="sv-SE" sz="1200" b="1" kern="1200" dirty="0">
                <a:solidFill>
                  <a:schemeClr val="tx1"/>
                </a:solidFill>
                <a:effectLst/>
                <a:latin typeface="+mn-lt"/>
                <a:ea typeface="+mn-ea"/>
                <a:cs typeface="+mn-cs"/>
              </a:rPr>
              <a:t>Varför har vi ett allmänt pensionssystem </a:t>
            </a:r>
            <a:r>
              <a:rPr lang="sv-SE" sz="1200" kern="1200" dirty="0">
                <a:solidFill>
                  <a:schemeClr val="tx1"/>
                </a:solidFill>
                <a:effectLst/>
                <a:latin typeface="+mn-lt"/>
                <a:ea typeface="+mn-ea"/>
                <a:cs typeface="+mn-cs"/>
              </a:rPr>
              <a:t>om staten inte tar ansvar för dess brister, då kan vi lika gärna själva disponera över pensionsavgifterna (lägga dem i madrassen, placera dem i fonder, konsumera upp dem </a:t>
            </a:r>
            <a:r>
              <a:rPr lang="sv-SE" sz="1200" kern="1200" dirty="0" err="1">
                <a:solidFill>
                  <a:schemeClr val="tx1"/>
                </a:solidFill>
                <a:effectLst/>
                <a:latin typeface="+mn-lt"/>
                <a:ea typeface="+mn-ea"/>
                <a:cs typeface="+mn-cs"/>
              </a:rPr>
              <a:t>etc</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Om människor inte agerar som tänkt, vad händer? Får människor betala eller tar politiker ansvar, eller en kombination? </a:t>
            </a:r>
            <a:r>
              <a:rPr lang="sv-SE" sz="1200" kern="1200" dirty="0">
                <a:solidFill>
                  <a:schemeClr val="tx1"/>
                </a:solidFill>
                <a:effectLst/>
                <a:latin typeface="+mn-lt"/>
                <a:ea typeface="+mn-ea"/>
                <a:cs typeface="+mn-cs"/>
              </a:rPr>
              <a:t>Var är balansen mellan det sociala, finansiella och politiska?</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skulle vara önskvärt med ett system (som likt det nuvarande bör bygga på att arbete är grunden för ens pension) där det råder en </a:t>
            </a:r>
            <a:r>
              <a:rPr lang="sv-SE" sz="1200" b="1" kern="1200" dirty="0">
                <a:solidFill>
                  <a:schemeClr val="tx1"/>
                </a:solidFill>
                <a:effectLst/>
                <a:latin typeface="+mn-lt"/>
                <a:ea typeface="+mn-ea"/>
                <a:cs typeface="+mn-cs"/>
              </a:rPr>
              <a:t>balans</a:t>
            </a:r>
            <a:r>
              <a:rPr lang="sv-SE" sz="1200" kern="1200" dirty="0">
                <a:solidFill>
                  <a:schemeClr val="tx1"/>
                </a:solidFill>
                <a:effectLst/>
                <a:latin typeface="+mn-lt"/>
                <a:ea typeface="+mn-ea"/>
                <a:cs typeface="+mn-cs"/>
              </a:rPr>
              <a:t> mellan finansiell stabilitet, ekonomisk trygghet för pensionärerna och politiskt ansvar. Det innebär att det behövs en utvärdering(/kriskommission?) av hela systemet, där fler än politiker och Pensionsmyndigheten deltar, med </a:t>
            </a:r>
            <a:r>
              <a:rPr lang="sv-SE" sz="1200" b="1" kern="1200" dirty="0">
                <a:solidFill>
                  <a:schemeClr val="tx1"/>
                </a:solidFill>
                <a:effectLst/>
                <a:latin typeface="+mn-lt"/>
                <a:ea typeface="+mn-ea"/>
                <a:cs typeface="+mn-cs"/>
              </a:rPr>
              <a:t>målet att denna balans uppnås genom att systemet förändras</a:t>
            </a:r>
            <a:r>
              <a:rPr lang="sv-SE" sz="1200" kern="1200" dirty="0">
                <a:solidFill>
                  <a:schemeClr val="tx1"/>
                </a:solidFill>
                <a:effectLst/>
                <a:latin typeface="+mn-lt"/>
                <a:ea typeface="+mn-ea"/>
                <a:cs typeface="+mn-cs"/>
              </a:rPr>
              <a:t>. Ta gärna med oberoende experter och internationella lösningar som andra länder infört. Det bör även göras kontinuerliga avstämningar (vartannat år kanske) på hur de olika delarna av systemet fungerar.</a:t>
            </a:r>
            <a:br>
              <a:rPr lang="sv-SE" sz="1200" kern="1200" dirty="0">
                <a:solidFill>
                  <a:schemeClr val="tx1"/>
                </a:solidFill>
                <a:effectLst/>
                <a:latin typeface="+mn-lt"/>
                <a:ea typeface="+mn-ea"/>
                <a:cs typeface="+mn-cs"/>
              </a:rPr>
            </a:br>
            <a:endParaRPr lang="sv-SE" b="1"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20</a:t>
            </a:fld>
            <a:endParaRPr lang="sv-SE"/>
          </a:p>
        </p:txBody>
      </p:sp>
    </p:spTree>
    <p:extLst>
      <p:ext uri="{BB962C8B-B14F-4D97-AF65-F5344CB8AC3E}">
        <p14:creationId xmlns:p14="http://schemas.microsoft.com/office/powerpoint/2010/main" val="2657148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Utredningar: AP-fonderna, premiepensionen,</a:t>
            </a:r>
            <a:r>
              <a:rPr lang="sv-SE" baseline="0" dirty="0"/>
              <a:t> släta ut bromsen, jämställda pensioner</a:t>
            </a:r>
          </a:p>
          <a:p>
            <a:endParaRPr lang="sv-SE" baseline="0" dirty="0"/>
          </a:p>
          <a:p>
            <a:r>
              <a:rPr lang="sv-SE" baseline="0" dirty="0"/>
              <a:t>Pensionsgruppen: alla har veto så de måste vara helt överens för att komma framåt; liten/ingen insyn i deras arbete; övriga </a:t>
            </a:r>
            <a:r>
              <a:rPr lang="sv-SE" baseline="0" dirty="0" err="1"/>
              <a:t>rd</a:t>
            </a:r>
            <a:r>
              <a:rPr lang="sv-SE" baseline="0" dirty="0"/>
              <a:t>-ledamöter tycker eller kan lite/inget; finns det en öppen och saklig debatt i samhället/riksdagen; hänvisar till att systemet är ”automatiskt” (bromsen, lever längre – istället för att ta ansvar och göra verkliga förbättringar) – blir det ännu mer automatiskt nu?</a:t>
            </a:r>
          </a:p>
          <a:p>
            <a:endParaRPr lang="sv-SE" baseline="0" dirty="0"/>
          </a:p>
          <a:p>
            <a:r>
              <a:rPr lang="sv-SE" baseline="0" dirty="0"/>
              <a:t>Var är det politiska ansvaret?</a:t>
            </a:r>
          </a:p>
          <a:p>
            <a:endParaRPr lang="sv-SE"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Ansvariga politiker i Pensionsgruppen är inte särskilt intresserade av att pensionsfrågorna ska komma upp till en </a:t>
            </a:r>
            <a:r>
              <a:rPr lang="sv-SE" sz="1200" u="sng" kern="1200" dirty="0">
                <a:solidFill>
                  <a:schemeClr val="tx1"/>
                </a:solidFill>
                <a:effectLst/>
                <a:latin typeface="+mn-lt"/>
                <a:ea typeface="+mn-ea"/>
                <a:cs typeface="+mn-cs"/>
              </a:rPr>
              <a:t>bred debatt (snarare tvärtom </a:t>
            </a:r>
            <a:r>
              <a:rPr lang="sv-SE" sz="1200" kern="1200" dirty="0">
                <a:solidFill>
                  <a:schemeClr val="tx1"/>
                </a:solidFill>
                <a:effectLst/>
                <a:latin typeface="+mn-lt"/>
                <a:ea typeface="+mn-ea"/>
                <a:cs typeface="+mn-cs"/>
              </a:rPr>
              <a:t>verkar det som emellanåt). Förhandlingar och beslut i Pensionsgruppen tas bakom </a:t>
            </a:r>
            <a:r>
              <a:rPr lang="sv-SE" sz="1200" u="sng" kern="1200" dirty="0">
                <a:solidFill>
                  <a:schemeClr val="tx1"/>
                </a:solidFill>
                <a:effectLst/>
                <a:latin typeface="+mn-lt"/>
                <a:ea typeface="+mn-ea"/>
                <a:cs typeface="+mn-cs"/>
              </a:rPr>
              <a:t>stängda dörrar</a:t>
            </a:r>
            <a:r>
              <a:rPr lang="sv-SE" sz="1200" kern="1200" dirty="0">
                <a:solidFill>
                  <a:schemeClr val="tx1"/>
                </a:solidFill>
                <a:effectLst/>
                <a:latin typeface="+mn-lt"/>
                <a:ea typeface="+mn-ea"/>
                <a:cs typeface="+mn-cs"/>
              </a:rPr>
              <a:t>. Majoriteten av partiernas </a:t>
            </a:r>
            <a:r>
              <a:rPr lang="sv-SE" sz="1200" u="sng" kern="1200" dirty="0">
                <a:solidFill>
                  <a:schemeClr val="tx1"/>
                </a:solidFill>
                <a:effectLst/>
                <a:latin typeface="+mn-lt"/>
                <a:ea typeface="+mn-ea"/>
                <a:cs typeface="+mn-cs"/>
              </a:rPr>
              <a:t>övriga ledamöter är inte särskilt insatta </a:t>
            </a:r>
            <a:r>
              <a:rPr lang="sv-SE" sz="1200" kern="1200" dirty="0">
                <a:solidFill>
                  <a:schemeClr val="tx1"/>
                </a:solidFill>
                <a:effectLst/>
                <a:latin typeface="+mn-lt"/>
                <a:ea typeface="+mn-ea"/>
                <a:cs typeface="+mn-cs"/>
              </a:rPr>
              <a:t>i systemet, och de </a:t>
            </a:r>
            <a:r>
              <a:rPr lang="sv-SE" sz="1200" u="sng" kern="1200" dirty="0">
                <a:solidFill>
                  <a:schemeClr val="tx1"/>
                </a:solidFill>
                <a:effectLst/>
                <a:latin typeface="+mn-lt"/>
                <a:ea typeface="+mn-ea"/>
                <a:cs typeface="+mn-cs"/>
              </a:rPr>
              <a:t>ställs inte heller till svars </a:t>
            </a:r>
            <a:r>
              <a:rPr lang="sv-SE" sz="1200" kern="1200" dirty="0">
                <a:solidFill>
                  <a:schemeClr val="tx1"/>
                </a:solidFill>
                <a:effectLst/>
                <a:latin typeface="+mn-lt"/>
                <a:ea typeface="+mn-ea"/>
                <a:cs typeface="+mn-cs"/>
              </a:rPr>
              <a:t>för pensionssystemets brister, vilket hela riksdagen borde  – </a:t>
            </a:r>
            <a:r>
              <a:rPr lang="sv-SE" sz="1200" u="sng" kern="1200" dirty="0">
                <a:solidFill>
                  <a:schemeClr val="tx1"/>
                </a:solidFill>
                <a:effectLst/>
                <a:latin typeface="+mn-lt"/>
                <a:ea typeface="+mn-ea"/>
                <a:cs typeface="+mn-cs"/>
              </a:rPr>
              <a:t>alla frågor hänvisas till Pensionsgruppen</a:t>
            </a:r>
            <a:r>
              <a:rPr lang="sv-SE" sz="1200" kern="1200" dirty="0">
                <a:solidFill>
                  <a:schemeClr val="tx1"/>
                </a:solidFill>
                <a:effectLst/>
                <a:latin typeface="+mn-lt"/>
                <a:ea typeface="+mn-ea"/>
                <a:cs typeface="+mn-cs"/>
              </a:rPr>
              <a:t>. Det behövs </a:t>
            </a:r>
            <a:r>
              <a:rPr lang="sv-SE" sz="1200" u="sng" kern="1200" dirty="0">
                <a:solidFill>
                  <a:schemeClr val="tx1"/>
                </a:solidFill>
                <a:effectLst/>
                <a:latin typeface="+mn-lt"/>
                <a:ea typeface="+mn-ea"/>
                <a:cs typeface="+mn-cs"/>
              </a:rPr>
              <a:t>mer tryck på alla politiker </a:t>
            </a:r>
            <a:r>
              <a:rPr lang="sv-SE" sz="1200" kern="1200" dirty="0">
                <a:solidFill>
                  <a:schemeClr val="tx1"/>
                </a:solidFill>
                <a:effectLst/>
                <a:latin typeface="+mn-lt"/>
                <a:ea typeface="+mn-ea"/>
                <a:cs typeface="+mn-cs"/>
              </a:rPr>
              <a:t>i riksdagen och inte bara Pensionsgruppen.</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Eftersom systemet är </a:t>
            </a:r>
            <a:r>
              <a:rPr lang="sv-SE" sz="1200" u="sng" kern="1200" dirty="0">
                <a:solidFill>
                  <a:schemeClr val="tx1"/>
                </a:solidFill>
                <a:effectLst/>
                <a:latin typeface="+mn-lt"/>
                <a:ea typeface="+mn-ea"/>
                <a:cs typeface="+mn-cs"/>
              </a:rPr>
              <a:t>automatiskt</a:t>
            </a:r>
            <a:r>
              <a:rPr lang="sv-SE" sz="1200" kern="1200" dirty="0">
                <a:solidFill>
                  <a:schemeClr val="tx1"/>
                </a:solidFill>
                <a:effectLst/>
                <a:latin typeface="+mn-lt"/>
                <a:ea typeface="+mn-ea"/>
                <a:cs typeface="+mn-cs"/>
              </a:rPr>
              <a:t> menar politikerna att </a:t>
            </a:r>
            <a:r>
              <a:rPr lang="sv-SE" sz="1200" u="sng" kern="1200" dirty="0">
                <a:solidFill>
                  <a:schemeClr val="tx1"/>
                </a:solidFill>
                <a:effectLst/>
                <a:latin typeface="+mn-lt"/>
                <a:ea typeface="+mn-ea"/>
                <a:cs typeface="+mn-cs"/>
              </a:rPr>
              <a:t>det är som det är </a:t>
            </a:r>
            <a:r>
              <a:rPr lang="sv-SE" sz="1200" kern="1200" dirty="0">
                <a:solidFill>
                  <a:schemeClr val="tx1"/>
                </a:solidFill>
                <a:effectLst/>
                <a:latin typeface="+mn-lt"/>
                <a:ea typeface="+mn-ea"/>
                <a:cs typeface="+mn-cs"/>
              </a:rPr>
              <a:t>och att de </a:t>
            </a:r>
            <a:r>
              <a:rPr lang="sv-SE" sz="1200" u="sng" kern="1200" dirty="0">
                <a:solidFill>
                  <a:schemeClr val="tx1"/>
                </a:solidFill>
                <a:effectLst/>
                <a:latin typeface="+mn-lt"/>
                <a:ea typeface="+mn-ea"/>
                <a:cs typeface="+mn-cs"/>
              </a:rPr>
              <a:t>inte kan ansvara </a:t>
            </a:r>
            <a:r>
              <a:rPr lang="sv-SE" sz="1200" kern="1200" dirty="0">
                <a:solidFill>
                  <a:schemeClr val="tx1"/>
                </a:solidFill>
                <a:effectLst/>
                <a:latin typeface="+mn-lt"/>
                <a:ea typeface="+mn-ea"/>
                <a:cs typeface="+mn-cs"/>
              </a:rPr>
              <a:t>för det eller justera i systemet. Låga pensioner och bromsen har att göra med systemets automatik, inget som politiker kan gå in och skruva i för att förbättra (har använt skatten). Det är snarare </a:t>
            </a:r>
            <a:r>
              <a:rPr lang="sv-SE" sz="1200" u="sng" kern="1200" dirty="0">
                <a:solidFill>
                  <a:schemeClr val="tx1"/>
                </a:solidFill>
                <a:effectLst/>
                <a:latin typeface="+mn-lt"/>
                <a:ea typeface="+mn-ea"/>
                <a:cs typeface="+mn-cs"/>
              </a:rPr>
              <a:t>individernas eget fel </a:t>
            </a:r>
            <a:r>
              <a:rPr lang="sv-SE" sz="1200" kern="1200" dirty="0">
                <a:solidFill>
                  <a:schemeClr val="tx1"/>
                </a:solidFill>
                <a:effectLst/>
                <a:latin typeface="+mn-lt"/>
                <a:ea typeface="+mn-ea"/>
                <a:cs typeface="+mn-cs"/>
              </a:rPr>
              <a:t>om de får låga pensioner, inte politikernas. När pensionsåldrarna nu ska höjas och det på sikt införs en automatisk </a:t>
            </a:r>
            <a:r>
              <a:rPr lang="sv-SE" sz="1200" kern="1200" dirty="0" err="1">
                <a:solidFill>
                  <a:schemeClr val="tx1"/>
                </a:solidFill>
                <a:effectLst/>
                <a:latin typeface="+mn-lt"/>
                <a:ea typeface="+mn-ea"/>
                <a:cs typeface="+mn-cs"/>
              </a:rPr>
              <a:t>riktålder</a:t>
            </a:r>
            <a:r>
              <a:rPr lang="sv-SE" sz="1200" kern="1200" dirty="0">
                <a:solidFill>
                  <a:schemeClr val="tx1"/>
                </a:solidFill>
                <a:effectLst/>
                <a:latin typeface="+mn-lt"/>
                <a:ea typeface="+mn-ea"/>
                <a:cs typeface="+mn-cs"/>
              </a:rPr>
              <a:t> finns dessutom risk att det politiska ansvaret blir ännu mindre.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bör dock betonas att </a:t>
            </a:r>
            <a:r>
              <a:rPr lang="sv-SE" sz="1200" u="sng" kern="1200" dirty="0">
                <a:solidFill>
                  <a:schemeClr val="tx1"/>
                </a:solidFill>
                <a:effectLst/>
                <a:latin typeface="+mn-lt"/>
                <a:ea typeface="+mn-ea"/>
                <a:cs typeface="+mn-cs"/>
              </a:rPr>
              <a:t>grundtanken</a:t>
            </a:r>
            <a:r>
              <a:rPr lang="sv-SE" sz="1200" kern="1200" dirty="0">
                <a:solidFill>
                  <a:schemeClr val="tx1"/>
                </a:solidFill>
                <a:effectLst/>
                <a:latin typeface="+mn-lt"/>
                <a:ea typeface="+mn-ea"/>
                <a:cs typeface="+mn-cs"/>
              </a:rPr>
              <a:t> – </a:t>
            </a:r>
            <a:r>
              <a:rPr lang="sv-SE" sz="1200" u="sng" kern="1200" dirty="0">
                <a:solidFill>
                  <a:schemeClr val="tx1"/>
                </a:solidFill>
                <a:effectLst/>
                <a:latin typeface="+mn-lt"/>
                <a:ea typeface="+mn-ea"/>
                <a:cs typeface="+mn-cs"/>
              </a:rPr>
              <a:t>långsiktighet och bred parlamentarisk uppgörelse </a:t>
            </a:r>
            <a:r>
              <a:rPr lang="sv-SE" sz="1200" kern="1200" dirty="0">
                <a:solidFill>
                  <a:schemeClr val="tx1"/>
                </a:solidFill>
                <a:effectLst/>
                <a:latin typeface="+mn-lt"/>
                <a:ea typeface="+mn-ea"/>
                <a:cs typeface="+mn-cs"/>
              </a:rPr>
              <a:t>– är </a:t>
            </a:r>
            <a:r>
              <a:rPr lang="sv-SE" sz="1200" u="sng" kern="1200" dirty="0">
                <a:solidFill>
                  <a:schemeClr val="tx1"/>
                </a:solidFill>
                <a:effectLst/>
                <a:latin typeface="+mn-lt"/>
                <a:ea typeface="+mn-ea"/>
                <a:cs typeface="+mn-cs"/>
              </a:rPr>
              <a:t>bra</a:t>
            </a:r>
            <a:r>
              <a:rPr lang="sv-SE" sz="1200" kern="1200" dirty="0">
                <a:solidFill>
                  <a:schemeClr val="tx1"/>
                </a:solidFill>
                <a:effectLst/>
                <a:latin typeface="+mn-lt"/>
                <a:ea typeface="+mn-ea"/>
                <a:cs typeface="+mn-cs"/>
              </a:rPr>
              <a:t>. Det är nog ingen som vill att pensionssystemet ska genomgå stora </a:t>
            </a:r>
            <a:r>
              <a:rPr lang="sv-SE" sz="1200" u="sng" kern="1200" dirty="0">
                <a:solidFill>
                  <a:schemeClr val="tx1"/>
                </a:solidFill>
                <a:effectLst/>
                <a:latin typeface="+mn-lt"/>
                <a:ea typeface="+mn-ea"/>
                <a:cs typeface="+mn-cs"/>
              </a:rPr>
              <a:t>förändringar efter varje val</a:t>
            </a:r>
            <a:r>
              <a:rPr lang="sv-SE" sz="1200" kern="1200" dirty="0">
                <a:solidFill>
                  <a:schemeClr val="tx1"/>
                </a:solidFill>
                <a:effectLst/>
                <a:latin typeface="+mn-lt"/>
                <a:ea typeface="+mn-ea"/>
                <a:cs typeface="+mn-cs"/>
              </a:rPr>
              <a:t>. Men idag kan man fråga sig om inte dagens Pensionsgrupp och deras förhållningssätt har </a:t>
            </a:r>
            <a:r>
              <a:rPr lang="sv-SE" sz="1200" u="sng" kern="1200" dirty="0">
                <a:solidFill>
                  <a:schemeClr val="tx1"/>
                </a:solidFill>
                <a:effectLst/>
                <a:latin typeface="+mn-lt"/>
                <a:ea typeface="+mn-ea"/>
                <a:cs typeface="+mn-cs"/>
              </a:rPr>
              <a:t>spelat ut sin roll.</a:t>
            </a:r>
            <a:r>
              <a:rPr lang="sv-SE" sz="1200" kern="1200" dirty="0">
                <a:solidFill>
                  <a:schemeClr val="tx1"/>
                </a:solidFill>
                <a:effectLst/>
                <a:latin typeface="+mn-lt"/>
                <a:ea typeface="+mn-ea"/>
                <a:cs typeface="+mn-cs"/>
              </a:rPr>
              <a:t> Det behövs i alla fall </a:t>
            </a:r>
            <a:r>
              <a:rPr lang="sv-SE" sz="1200" u="sng" kern="1200" dirty="0">
                <a:solidFill>
                  <a:schemeClr val="tx1"/>
                </a:solidFill>
                <a:effectLst/>
                <a:latin typeface="+mn-lt"/>
                <a:ea typeface="+mn-ea"/>
                <a:cs typeface="+mn-cs"/>
              </a:rPr>
              <a:t>klart mer politiskt ansvar än idag</a:t>
            </a:r>
            <a:r>
              <a:rPr lang="sv-SE" sz="1200" kern="1200" dirty="0">
                <a:solidFill>
                  <a:schemeClr val="tx1"/>
                </a:solidFill>
                <a:effectLst/>
                <a:latin typeface="+mn-lt"/>
                <a:ea typeface="+mn-ea"/>
                <a:cs typeface="+mn-cs"/>
              </a:rPr>
              <a:t>, som sagt: </a:t>
            </a:r>
            <a:r>
              <a:rPr lang="sv-SE" sz="1200" u="sng" kern="1200" dirty="0">
                <a:solidFill>
                  <a:schemeClr val="tx1"/>
                </a:solidFill>
                <a:effectLst/>
                <a:latin typeface="+mn-lt"/>
                <a:ea typeface="+mn-ea"/>
                <a:cs typeface="+mn-cs"/>
              </a:rPr>
              <a:t>varför ska vi ha ett allmänt pensionssystem om det inte ger den ekonomiska grundtrygghet som är dess syfte? </a:t>
            </a:r>
          </a:p>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21</a:t>
            </a:fld>
            <a:endParaRPr lang="sv-SE"/>
          </a:p>
        </p:txBody>
      </p:sp>
    </p:spTree>
    <p:extLst>
      <p:ext uri="{BB962C8B-B14F-4D97-AF65-F5344CB8AC3E}">
        <p14:creationId xmlns:p14="http://schemas.microsoft.com/office/powerpoint/2010/main" val="420533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22</a:t>
            </a:fld>
            <a:endParaRPr lang="sv-SE"/>
          </a:p>
        </p:txBody>
      </p:sp>
    </p:spTree>
    <p:extLst>
      <p:ext uri="{BB962C8B-B14F-4D97-AF65-F5344CB8AC3E}">
        <p14:creationId xmlns:p14="http://schemas.microsoft.com/office/powerpoint/2010/main" val="4265764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Eva i SvD för ett tag sen.</a:t>
            </a:r>
          </a:p>
          <a:p>
            <a:r>
              <a:rPr lang="sv-SE" dirty="0"/>
              <a:t>Snittpensionär har betalat in över 2 miljoner</a:t>
            </a:r>
            <a:r>
              <a:rPr lang="sv-SE" baseline="0" dirty="0"/>
              <a:t> i pensionsavgifter till allmänna pensionen, avstått lön. Vad får vi?</a:t>
            </a: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7</a:t>
            </a:fld>
            <a:endParaRPr lang="sv-SE"/>
          </a:p>
        </p:txBody>
      </p:sp>
    </p:spTree>
    <p:extLst>
      <p:ext uri="{BB962C8B-B14F-4D97-AF65-F5344CB8AC3E}">
        <p14:creationId xmlns:p14="http://schemas.microsoft.com/office/powerpoint/2010/main" val="765324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Pensionsinkomst: 18 750. Sänkt skatt: 72 kronor</a:t>
            </a:r>
          </a:p>
          <a:p>
            <a:r>
              <a:rPr lang="sv-SE" sz="1200" b="0" i="0" kern="1200" dirty="0">
                <a:solidFill>
                  <a:schemeClr val="tx1"/>
                </a:solidFill>
                <a:effectLst/>
                <a:latin typeface="+mn-lt"/>
                <a:ea typeface="+mn-ea"/>
                <a:cs typeface="+mn-cs"/>
              </a:rPr>
              <a:t>Pensionsinkomst: 20 833.</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209 kronor</a:t>
            </a:r>
          </a:p>
          <a:p>
            <a:r>
              <a:rPr lang="sv-SE" sz="1200" b="0" i="0" kern="1200" dirty="0">
                <a:solidFill>
                  <a:schemeClr val="tx1"/>
                </a:solidFill>
                <a:effectLst/>
                <a:latin typeface="+mn-lt"/>
                <a:ea typeface="+mn-ea"/>
                <a:cs typeface="+mn-cs"/>
              </a:rPr>
              <a:t>Pensionsinkomst: 25 000.</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335 kronor</a:t>
            </a:r>
          </a:p>
          <a:p>
            <a:r>
              <a:rPr lang="sv-SE" sz="1200" b="0" i="0" kern="1200" dirty="0">
                <a:solidFill>
                  <a:schemeClr val="tx1"/>
                </a:solidFill>
                <a:effectLst/>
                <a:latin typeface="+mn-lt"/>
                <a:ea typeface="+mn-ea"/>
                <a:cs typeface="+mn-cs"/>
              </a:rPr>
              <a:t>Pensionsinkomst: 33 333.</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558 kronor</a:t>
            </a:r>
          </a:p>
          <a:p>
            <a:r>
              <a:rPr lang="sv-SE" sz="1200" b="0" i="0" kern="1200" dirty="0">
                <a:solidFill>
                  <a:schemeClr val="tx1"/>
                </a:solidFill>
                <a:effectLst/>
                <a:latin typeface="+mn-lt"/>
                <a:ea typeface="+mn-ea"/>
                <a:cs typeface="+mn-cs"/>
              </a:rPr>
              <a:t>Pensionsinkomst: 41 666.</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759 kronor</a:t>
            </a:r>
          </a:p>
          <a:p>
            <a:r>
              <a:rPr lang="sv-SE" sz="1200" b="0" i="0" kern="1200" dirty="0">
                <a:solidFill>
                  <a:schemeClr val="tx1"/>
                </a:solidFill>
                <a:effectLst/>
                <a:latin typeface="+mn-lt"/>
                <a:ea typeface="+mn-ea"/>
                <a:cs typeface="+mn-cs"/>
              </a:rPr>
              <a:t>Pensionsinkomst: 50 000.</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548 kronor</a:t>
            </a:r>
          </a:p>
          <a:p>
            <a:r>
              <a:rPr lang="sv-SE" sz="1200" b="0" i="0" kern="1200" dirty="0">
                <a:solidFill>
                  <a:schemeClr val="tx1"/>
                </a:solidFill>
                <a:effectLst/>
                <a:latin typeface="+mn-lt"/>
                <a:ea typeface="+mn-ea"/>
                <a:cs typeface="+mn-cs"/>
              </a:rPr>
              <a:t>Pensionsinkomst: 58 333.</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648 kronor</a:t>
            </a:r>
          </a:p>
          <a:p>
            <a:r>
              <a:rPr lang="sv-SE" sz="1200" b="0" i="0" kern="1200" dirty="0">
                <a:solidFill>
                  <a:schemeClr val="tx1"/>
                </a:solidFill>
                <a:effectLst/>
                <a:latin typeface="+mn-lt"/>
                <a:ea typeface="+mn-ea"/>
                <a:cs typeface="+mn-cs"/>
              </a:rPr>
              <a:t>Pensionsinkomst: 83 333 .</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374 kronor</a:t>
            </a:r>
          </a:p>
          <a:p>
            <a:r>
              <a:rPr lang="sv-SE" sz="1200" b="0" i="0" kern="1200" dirty="0">
                <a:solidFill>
                  <a:schemeClr val="tx1"/>
                </a:solidFill>
                <a:effectLst/>
                <a:latin typeface="+mn-lt"/>
                <a:ea typeface="+mn-ea"/>
                <a:cs typeface="+mn-cs"/>
              </a:rPr>
              <a:t>Pensionsinkomst: 108 333.</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100 kronor</a:t>
            </a:r>
          </a:p>
          <a:p>
            <a:r>
              <a:rPr lang="sv-SE" sz="1200" b="0" i="0" kern="1200" dirty="0">
                <a:solidFill>
                  <a:schemeClr val="tx1"/>
                </a:solidFill>
                <a:effectLst/>
                <a:latin typeface="+mn-lt"/>
                <a:ea typeface="+mn-ea"/>
                <a:cs typeface="+mn-cs"/>
              </a:rPr>
              <a:t>Pensionsinkomst: 141 666.</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Sänkt skatt: 0 kronor</a:t>
            </a:r>
          </a:p>
          <a:p>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600 kr?</a:t>
            </a:r>
            <a:r>
              <a:rPr lang="sv-SE" sz="1200" b="0" i="0" kern="1200" baseline="0" dirty="0">
                <a:solidFill>
                  <a:schemeClr val="tx1"/>
                </a:solidFill>
                <a:effectLst/>
                <a:latin typeface="+mn-lt"/>
                <a:ea typeface="+mn-ea"/>
                <a:cs typeface="+mn-cs"/>
              </a:rPr>
              <a:t> Val 2018. Okända intervall och vilka berörs? Kostnad? Första erkännande dock, men ej hållbar lösning dels äts den upp dels bättre med långsiktig lösning som höjd avgift och tryggare mer förutsebart</a:t>
            </a:r>
            <a:endParaRPr lang="sv-SE" sz="1200" b="0" i="0" kern="1200" dirty="0">
              <a:solidFill>
                <a:schemeClr val="tx1"/>
              </a:solidFill>
              <a:effectLst/>
              <a:latin typeface="+mn-lt"/>
              <a:ea typeface="+mn-ea"/>
              <a:cs typeface="+mn-cs"/>
            </a:endParaRPr>
          </a:p>
          <a:p>
            <a:endParaRPr lang="sv-SE" dirty="0"/>
          </a:p>
          <a:p>
            <a:r>
              <a:rPr lang="sv-SE" dirty="0" err="1"/>
              <a:t>Pensionåldrar</a:t>
            </a:r>
            <a:r>
              <a:rPr lang="sv-SE" dirty="0"/>
              <a:t> 2020: 61-&gt;62 år + LAS 68 år, sen 2023 och</a:t>
            </a:r>
            <a:r>
              <a:rPr lang="sv-SE" baseline="0" dirty="0"/>
              <a:t> 2026</a:t>
            </a: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8</a:t>
            </a:fld>
            <a:endParaRPr lang="sv-SE"/>
          </a:p>
        </p:txBody>
      </p:sp>
    </p:spTree>
    <p:extLst>
      <p:ext uri="{BB962C8B-B14F-4D97-AF65-F5344CB8AC3E}">
        <p14:creationId xmlns:p14="http://schemas.microsoft.com/office/powerpoint/2010/main" val="3990293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2009-2018 = främst skattelättnader för de med pensioner på max 17000 kr, efter årsskiftet är</a:t>
            </a:r>
            <a:r>
              <a:rPr lang="sv-SE" baseline="0" dirty="0"/>
              <a:t> skillnaden ändå kvar för merparten av den hälft som återstår</a:t>
            </a:r>
          </a:p>
          <a:p>
            <a:r>
              <a:rPr lang="sv-SE" baseline="0" dirty="0"/>
              <a:t>Löftet var </a:t>
            </a: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9</a:t>
            </a:fld>
            <a:endParaRPr lang="sv-SE"/>
          </a:p>
        </p:txBody>
      </p:sp>
    </p:spTree>
    <p:extLst>
      <p:ext uri="{BB962C8B-B14F-4D97-AF65-F5344CB8AC3E}">
        <p14:creationId xmlns:p14="http://schemas.microsoft.com/office/powerpoint/2010/main" val="389384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Bra med vissa förändringar, men löser ej grundproblemet med att pensionssystemet inte levererar</a:t>
            </a:r>
            <a:r>
              <a:rPr lang="sv-SE" baseline="0" dirty="0"/>
              <a:t> tillräckliga pensioner. </a:t>
            </a:r>
          </a:p>
          <a:p>
            <a:endParaRPr lang="sv-SE"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solidFill>
                  <a:srgbClr val="FF0000"/>
                </a:solidFill>
              </a:rPr>
              <a:t>DIAGRAM typfall sen 2010 med utan </a:t>
            </a:r>
            <a:r>
              <a:rPr lang="sv-SE">
                <a:solidFill>
                  <a:srgbClr val="FF0000"/>
                </a:solidFill>
              </a:rPr>
              <a:t>skattelättnader (avvakta?)</a:t>
            </a:r>
            <a:endParaRPr lang="sv-SE" dirty="0">
              <a:solidFill>
                <a:srgbClr val="FF0000"/>
              </a:solidFill>
            </a:endParaRPr>
          </a:p>
          <a:p>
            <a:endParaRPr lang="sv-SE" dirty="0"/>
          </a:p>
          <a:p>
            <a:r>
              <a:rPr lang="sv-SE" dirty="0"/>
              <a:t>Sen</a:t>
            </a:r>
            <a:r>
              <a:rPr lang="sv-SE" baseline="0" dirty="0"/>
              <a:t> 2010: marginell förändring köpkraft brutto för pensionärer (skattelättnader och tjänstepension räddar systemet)</a:t>
            </a:r>
            <a:br>
              <a:rPr lang="sv-SE" baseline="0" dirty="0"/>
            </a:br>
            <a:br>
              <a:rPr lang="sv-SE" baseline="0" dirty="0"/>
            </a:br>
            <a:r>
              <a:rPr lang="sv-SE" baseline="0" dirty="0"/>
              <a:t>BTP-tak har höjts flera gånger också</a:t>
            </a: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10</a:t>
            </a:fld>
            <a:endParaRPr lang="sv-SE"/>
          </a:p>
        </p:txBody>
      </p:sp>
    </p:spTree>
    <p:extLst>
      <p:ext uri="{BB962C8B-B14F-4D97-AF65-F5344CB8AC3E}">
        <p14:creationId xmlns:p14="http://schemas.microsoft.com/office/powerpoint/2010/main" val="2084944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Full ATP-pension</a:t>
            </a:r>
            <a:r>
              <a:rPr lang="sv-SE" baseline="0" dirty="0"/>
              <a:t> krävde </a:t>
            </a:r>
            <a:r>
              <a:rPr lang="sv-SE" u="sng" baseline="0" dirty="0"/>
              <a:t>30 år med pensionsgrundande inkomster</a:t>
            </a:r>
            <a:r>
              <a:rPr lang="sv-SE" baseline="0" dirty="0"/>
              <a:t>, för hälften av dessa år räckte det med låga inkomster, </a:t>
            </a:r>
            <a:r>
              <a:rPr lang="sv-SE" u="sng" baseline="0" dirty="0"/>
              <a:t>15 bästa åren räknades = 60 % av slutlönen</a:t>
            </a:r>
            <a:r>
              <a:rPr lang="sv-SE" baseline="0" dirty="0"/>
              <a:t>. Få drivkrafter att jobba fler år, ej heller gå från deltid till heltid. </a:t>
            </a:r>
            <a:r>
              <a:rPr lang="sv-SE" u="sng" baseline="0" dirty="0"/>
              <a:t>ATP var kostsamt, ej följsamt ekonomin eller demografin</a:t>
            </a:r>
          </a:p>
          <a:p>
            <a:br>
              <a:rPr lang="sv-SE" baseline="0" dirty="0"/>
            </a:br>
            <a:r>
              <a:rPr lang="sv-SE" u="sng" baseline="0" dirty="0"/>
              <a:t>Förmånsbestämt</a:t>
            </a:r>
            <a:r>
              <a:rPr lang="sv-SE" baseline="0" dirty="0"/>
              <a:t>: </a:t>
            </a:r>
            <a:r>
              <a:rPr lang="sv-SE" u="sng" baseline="0" dirty="0"/>
              <a:t>ungefär</a:t>
            </a:r>
            <a:r>
              <a:rPr lang="sv-SE" baseline="0" dirty="0"/>
              <a:t> att man garanteras en </a:t>
            </a:r>
            <a:r>
              <a:rPr lang="sv-SE" u="sng" baseline="0" dirty="0"/>
              <a:t>viss pension motsvarande en andel av sin slutlön </a:t>
            </a:r>
            <a:r>
              <a:rPr lang="sv-SE" baseline="0" dirty="0"/>
              <a:t>vid pensionering</a:t>
            </a:r>
            <a:br>
              <a:rPr lang="sv-SE" baseline="0" dirty="0"/>
            </a:br>
            <a:r>
              <a:rPr lang="sv-SE" u="sng" baseline="0" dirty="0"/>
              <a:t>Avgiftsbestämt</a:t>
            </a:r>
            <a:r>
              <a:rPr lang="sv-SE" baseline="0" dirty="0"/>
              <a:t>: bygger på att </a:t>
            </a:r>
            <a:r>
              <a:rPr lang="sv-SE" u="sng" baseline="0" dirty="0"/>
              <a:t>individens livsinkomst bestämmer pensionen sen</a:t>
            </a:r>
            <a:r>
              <a:rPr lang="sv-SE" baseline="0" dirty="0"/>
              <a:t>, finns </a:t>
            </a:r>
            <a:r>
              <a:rPr lang="sv-SE" u="sng" baseline="0" dirty="0"/>
              <a:t>ingen garanti för viss pensionsnivå</a:t>
            </a:r>
            <a:r>
              <a:rPr lang="sv-SE" baseline="0" dirty="0"/>
              <a:t>. Alltså en </a:t>
            </a:r>
            <a:r>
              <a:rPr lang="sv-SE" u="sng" baseline="0" dirty="0"/>
              <a:t>bestämd</a:t>
            </a:r>
            <a:r>
              <a:rPr lang="sv-SE" baseline="0" dirty="0"/>
              <a:t> </a:t>
            </a:r>
            <a:r>
              <a:rPr lang="sv-SE" u="sng" baseline="0" dirty="0"/>
              <a:t>procent av inkomsten går till pensionen </a:t>
            </a:r>
            <a:r>
              <a:rPr lang="sv-SE" baseline="0" dirty="0"/>
              <a:t>(gäller även tjänstepension)</a:t>
            </a:r>
          </a:p>
          <a:p>
            <a:endParaRPr lang="sv-SE" baseline="0" dirty="0"/>
          </a:p>
          <a:p>
            <a:r>
              <a:rPr lang="sv-SE" b="1" baseline="0" dirty="0"/>
              <a:t>Allmän pension skulle ge ungefär 60 % av slutlön (baserat på heltid och arbetsliv ca 40 år), därutöver tjänstepension som den s k ”guldkanten” = komplement (ej räddningsplanka). Nog rimligt med tanke på att man räknade i teorin på högre sysselsättning (jmf de födda 20/30-talet)</a:t>
            </a:r>
          </a:p>
          <a:p>
            <a:endParaRPr lang="sv-SE" b="1" baseline="0" dirty="0"/>
          </a:p>
          <a:p>
            <a:r>
              <a:rPr lang="sv-SE" b="1" baseline="0" dirty="0"/>
              <a:t>Vi ska se snart hur det gått med detta….</a:t>
            </a:r>
            <a:endParaRPr lang="sv-SE" b="1"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11</a:t>
            </a:fld>
            <a:endParaRPr lang="sv-SE"/>
          </a:p>
        </p:txBody>
      </p:sp>
    </p:spTree>
    <p:extLst>
      <p:ext uri="{BB962C8B-B14F-4D97-AF65-F5344CB8AC3E}">
        <p14:creationId xmlns:p14="http://schemas.microsoft.com/office/powerpoint/2010/main" val="3742571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Större delen av ålderspensionen är inkomstrelaterad. Den bärande principen för vad ålderspensionen ska grundas på kallas </a:t>
            </a:r>
            <a:r>
              <a:rPr lang="sv-SE" b="1" dirty="0"/>
              <a:t>livsinkomstprincipen</a:t>
            </a:r>
            <a:r>
              <a:rPr lang="sv-SE" dirty="0"/>
              <a:t>. </a:t>
            </a:r>
            <a:r>
              <a:rPr lang="sv-SE" i="1" u="sng" dirty="0"/>
              <a:t>Hela livets inkomster räknas, inte längre bara ett begränsat antal ”bästa år</a:t>
            </a:r>
            <a:r>
              <a:rPr lang="sv-SE" i="1" dirty="0"/>
              <a:t>”. </a:t>
            </a:r>
            <a:r>
              <a:rPr lang="sv-SE" b="1" dirty="0"/>
              <a:t>Även</a:t>
            </a:r>
            <a:r>
              <a:rPr lang="sv-SE" dirty="0"/>
              <a:t> socialförsäkringsersättningar, till exempel sjukpenning, föräldrapenning, sjukersättning och dagpenning från a-kassan ger pensionsrätt.</a:t>
            </a:r>
          </a:p>
          <a:p>
            <a:endParaRPr lang="sv-SE" dirty="0"/>
          </a:p>
          <a:p>
            <a:r>
              <a:rPr lang="sv-SE" dirty="0"/>
              <a:t>Pensionsavgift: under åren som löntagare avstår man del av lön till pension, tvångssparande, förväntar</a:t>
            </a:r>
            <a:r>
              <a:rPr lang="sv-SE" baseline="0" dirty="0"/>
              <a:t> sig man ska få en vettig pension sen, offentligt system </a:t>
            </a:r>
            <a:r>
              <a:rPr lang="sv-SE" baseline="0" dirty="0" err="1"/>
              <a:t>pga</a:t>
            </a:r>
            <a:r>
              <a:rPr lang="sv-SE" baseline="0" dirty="0"/>
              <a:t> försäkringsmässighet och fattigdomsskydd inte anses kan uppnås privat…</a:t>
            </a:r>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12</a:t>
            </a:fld>
            <a:endParaRPr lang="sv-SE"/>
          </a:p>
        </p:txBody>
      </p:sp>
    </p:spTree>
    <p:extLst>
      <p:ext uri="{BB962C8B-B14F-4D97-AF65-F5344CB8AC3E}">
        <p14:creationId xmlns:p14="http://schemas.microsoft.com/office/powerpoint/2010/main" val="109087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baseline="0" dirty="0">
                <a:solidFill>
                  <a:schemeClr val="tx1"/>
                </a:solidFill>
              </a:rPr>
              <a:t>Blir det nån 60 % allmän pension som andel av slutlön? Nej.</a:t>
            </a:r>
            <a:br>
              <a:rPr lang="sv-SE" b="1" baseline="0" dirty="0">
                <a:solidFill>
                  <a:schemeClr val="tx1"/>
                </a:solidFill>
              </a:rPr>
            </a:br>
            <a:r>
              <a:rPr lang="sv-SE" b="1" baseline="0" dirty="0">
                <a:solidFill>
                  <a:schemeClr val="tx1"/>
                </a:solidFill>
              </a:rPr>
              <a:t>Och hur mkt får man jämfört med att inte ha arbetat?</a:t>
            </a:r>
            <a:br>
              <a:rPr lang="sv-SE" b="1" baseline="0" dirty="0">
                <a:solidFill>
                  <a:schemeClr val="tx1"/>
                </a:solidFill>
              </a:rPr>
            </a:br>
            <a:endParaRPr lang="sv-SE" baseline="0" dirty="0">
              <a:solidFill>
                <a:schemeClr val="tx1"/>
              </a:solidFill>
            </a:endParaRPr>
          </a:p>
          <a:p>
            <a:r>
              <a:rPr lang="sv-SE" b="1" baseline="0" dirty="0">
                <a:solidFill>
                  <a:schemeClr val="tx1"/>
                </a:solidFill>
              </a:rPr>
              <a:t>Även om man jobbar till 69 år som född 1980 eller 1970 så kommer man knappt upp i 55 % allmän pension. </a:t>
            </a:r>
            <a:r>
              <a:rPr lang="sv-SE" b="1" baseline="0" dirty="0">
                <a:solidFill>
                  <a:srgbClr val="FF0000"/>
                </a:solidFill>
              </a:rPr>
              <a:t>Pensionerna blir allt lägre framöver, eller lika låga som idag om man jobbar lite längre.</a:t>
            </a:r>
          </a:p>
          <a:p>
            <a:br>
              <a:rPr lang="sv-SE" b="1" baseline="0" dirty="0">
                <a:solidFill>
                  <a:srgbClr val="FF0000"/>
                </a:solidFill>
              </a:rPr>
            </a:br>
            <a:r>
              <a:rPr lang="sv-SE" b="1" baseline="0" dirty="0">
                <a:solidFill>
                  <a:srgbClr val="FF0000"/>
                </a:solidFill>
              </a:rPr>
              <a:t>Att man ens ska behöva BTP efter 40 år i arbete säger väl det mesta om systemet…</a:t>
            </a:r>
          </a:p>
          <a:p>
            <a:pPr marL="0" marR="0" lvl="0" indent="0" algn="l" defTabSz="457200" rtl="0" eaLnBrk="1" fontAlgn="auto" latinLnBrk="0" hangingPunct="1">
              <a:lnSpc>
                <a:spcPct val="100000"/>
              </a:lnSpc>
              <a:spcBef>
                <a:spcPts val="0"/>
              </a:spcBef>
              <a:spcAft>
                <a:spcPts val="0"/>
              </a:spcAft>
              <a:buClrTx/>
              <a:buSzTx/>
              <a:buFontTx/>
              <a:buNone/>
              <a:tabLst/>
              <a:defRPr/>
            </a:pPr>
            <a:r>
              <a:rPr lang="sv-SE" baseline="0" dirty="0">
                <a:solidFill>
                  <a:srgbClr val="FF0000"/>
                </a:solidFill>
              </a:rPr>
              <a:t>Gjort med </a:t>
            </a:r>
            <a:r>
              <a:rPr lang="sv-SE" b="1" baseline="0" dirty="0">
                <a:solidFill>
                  <a:srgbClr val="FF0000"/>
                </a:solidFill>
              </a:rPr>
              <a:t>Pensionsmyndighetens modeller! </a:t>
            </a:r>
            <a:r>
              <a:rPr lang="sv-SE" sz="1200" kern="1200" dirty="0">
                <a:solidFill>
                  <a:schemeClr val="tx1"/>
                </a:solidFill>
                <a:effectLst/>
                <a:latin typeface="+mn-lt"/>
                <a:ea typeface="+mn-ea"/>
                <a:cs typeface="+mn-cs"/>
              </a:rPr>
              <a:t>Det är alltså den </a:t>
            </a:r>
            <a:r>
              <a:rPr lang="sv-SE" sz="1200" u="sng" kern="1200" dirty="0">
                <a:solidFill>
                  <a:schemeClr val="tx1"/>
                </a:solidFill>
                <a:effectLst/>
                <a:latin typeface="+mn-lt"/>
                <a:ea typeface="+mn-ea"/>
                <a:cs typeface="+mn-cs"/>
              </a:rPr>
              <a:t>allmänna pensionen som inte levererar</a:t>
            </a:r>
            <a:r>
              <a:rPr lang="sv-SE" sz="1200" kern="1200" dirty="0">
                <a:solidFill>
                  <a:schemeClr val="tx1"/>
                </a:solidFill>
                <a:effectLst/>
                <a:latin typeface="+mn-lt"/>
                <a:ea typeface="+mn-ea"/>
                <a:cs typeface="+mn-cs"/>
              </a:rPr>
              <a:t>, det är här förstärkningar behövs men den politiska viljan för detta verkar saknas idag trots att det allmänna pensionssystemet är politikens ansvar.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Obs, nyblivna pensionärer, detta</a:t>
            </a:r>
            <a:r>
              <a:rPr lang="sv-SE" sz="1200" kern="1200" baseline="0" dirty="0">
                <a:solidFill>
                  <a:schemeClr val="tx1"/>
                </a:solidFill>
                <a:effectLst/>
                <a:latin typeface="+mn-lt"/>
                <a:ea typeface="+mn-ea"/>
                <a:cs typeface="+mn-cs"/>
              </a:rPr>
              <a:t> minskar sen något i relation till lönen </a:t>
            </a:r>
            <a:r>
              <a:rPr lang="sv-SE" sz="1200" kern="1200" baseline="0" dirty="0" err="1">
                <a:solidFill>
                  <a:schemeClr val="tx1"/>
                </a:solidFill>
                <a:effectLst/>
                <a:latin typeface="+mn-lt"/>
                <a:ea typeface="+mn-ea"/>
                <a:cs typeface="+mn-cs"/>
              </a:rPr>
              <a:t>pga</a:t>
            </a:r>
            <a:r>
              <a:rPr lang="sv-SE" sz="1200" kern="1200" baseline="0" dirty="0">
                <a:solidFill>
                  <a:schemeClr val="tx1"/>
                </a:solidFill>
                <a:effectLst/>
                <a:latin typeface="+mn-lt"/>
                <a:ea typeface="+mn-ea"/>
                <a:cs typeface="+mn-cs"/>
              </a:rPr>
              <a:t> följsamhetsindexeringen</a:t>
            </a:r>
            <a:br>
              <a:rPr lang="sv-SE" sz="1200" kern="1200" baseline="0" dirty="0">
                <a:solidFill>
                  <a:schemeClr val="tx1"/>
                </a:solidFill>
                <a:effectLst/>
                <a:latin typeface="+mn-lt"/>
                <a:ea typeface="+mn-ea"/>
                <a:cs typeface="+mn-cs"/>
              </a:rPr>
            </a:br>
            <a:br>
              <a:rPr lang="sv-SE" sz="1200" kern="1200" baseline="0" dirty="0">
                <a:solidFill>
                  <a:schemeClr val="tx1"/>
                </a:solidFill>
                <a:effectLst/>
                <a:latin typeface="+mn-lt"/>
                <a:ea typeface="+mn-ea"/>
                <a:cs typeface="+mn-cs"/>
              </a:rPr>
            </a:br>
            <a:r>
              <a:rPr lang="sv-SE" sz="1200" kern="1200" baseline="0" dirty="0">
                <a:solidFill>
                  <a:schemeClr val="tx1"/>
                </a:solidFill>
                <a:effectLst/>
                <a:latin typeface="+mn-lt"/>
                <a:ea typeface="+mn-ea"/>
                <a:cs typeface="+mn-cs"/>
              </a:rPr>
              <a:t>Tjänstepension levererar i enlighet mad vad man förväntat, den allmänna blir lägre och lägre</a:t>
            </a:r>
            <a:endParaRPr lang="sv-SE" sz="1200" kern="1200" dirty="0">
              <a:solidFill>
                <a:schemeClr val="tx1"/>
              </a:solidFill>
              <a:effectLst/>
              <a:latin typeface="+mn-lt"/>
              <a:ea typeface="+mn-ea"/>
              <a:cs typeface="+mn-cs"/>
            </a:endParaRPr>
          </a:p>
          <a:p>
            <a:endParaRPr lang="sv-SE" b="1" baseline="0" dirty="0">
              <a:solidFill>
                <a:srgbClr val="FF0000"/>
              </a:solidFill>
            </a:endParaRPr>
          </a:p>
        </p:txBody>
      </p:sp>
      <p:sp>
        <p:nvSpPr>
          <p:cNvPr id="4" name="Platshållare för bildnummer 3"/>
          <p:cNvSpPr>
            <a:spLocks noGrp="1"/>
          </p:cNvSpPr>
          <p:nvPr>
            <p:ph type="sldNum" sz="quarter" idx="10"/>
          </p:nvPr>
        </p:nvSpPr>
        <p:spPr/>
        <p:txBody>
          <a:bodyPr/>
          <a:lstStyle/>
          <a:p>
            <a:fld id="{4B0E164D-EE8D-B448-BE8E-A1520703B60E}" type="slidenum">
              <a:rPr lang="sv-SE" smtClean="0"/>
              <a:t>13</a:t>
            </a:fld>
            <a:endParaRPr lang="sv-SE"/>
          </a:p>
        </p:txBody>
      </p:sp>
    </p:spTree>
    <p:extLst>
      <p:ext uri="{BB962C8B-B14F-4D97-AF65-F5344CB8AC3E}">
        <p14:creationId xmlns:p14="http://schemas.microsoft.com/office/powerpoint/2010/main" val="156432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Jan Björklund (L) och Jonas Sjöstedt (V) i debatt i SVT Aktuellt om lägre ingångslöner (ca 16 000 kr/mån till en början och med låg/ingen inkomstskatt): ”sådana inkomstnivåer går inte att leva på”, ”hur ska man kunna betala hyran?”</a:t>
            </a:r>
          </a:p>
          <a:p>
            <a:r>
              <a:rPr lang="sv-SE" sz="1200" dirty="0"/>
              <a:t>Stefan </a:t>
            </a:r>
            <a:r>
              <a:rPr lang="sv-SE" sz="1200" dirty="0" err="1"/>
              <a:t>Löfven</a:t>
            </a:r>
            <a:r>
              <a:rPr lang="sv-SE" sz="1200" dirty="0"/>
              <a:t> (S) på samma tema: ”statligt satta fattiglöner ska vi inte ha” </a:t>
            </a:r>
          </a:p>
          <a:p>
            <a:r>
              <a:rPr lang="sv-SE" sz="1200" dirty="0"/>
              <a:t>LO om lägre ingångslöner: ”LO:s medlemmar ska kunna leva på sin lön”</a:t>
            </a:r>
            <a:br>
              <a:rPr lang="sv-SE" sz="1200" dirty="0"/>
            </a:br>
            <a:r>
              <a:rPr lang="sv-SE" dirty="0"/>
              <a:t>Men detta är samma nivåer som hälften av landets pensionärer lever på.</a:t>
            </a:r>
          </a:p>
          <a:p>
            <a:r>
              <a:rPr lang="sv-SE" dirty="0"/>
              <a:t>Var är det politiska engagemanget mot de låga pensionerna?</a:t>
            </a:r>
            <a:endParaRPr lang="sv-SE" sz="1200" dirty="0"/>
          </a:p>
          <a:p>
            <a:endParaRPr lang="sv-SE" dirty="0"/>
          </a:p>
          <a:p>
            <a:r>
              <a:rPr lang="sv-SE" dirty="0"/>
              <a:t>Medianinkomst</a:t>
            </a:r>
            <a:r>
              <a:rPr lang="sv-SE" baseline="0" dirty="0"/>
              <a:t> 65 år och äldre låg år 2017 (SCB:s senaste siffror) på ca 17 100 kr/mån, </a:t>
            </a:r>
            <a:r>
              <a:rPr lang="sv-SE" b="1" baseline="0" dirty="0"/>
              <a:t>år 2019 bör den ha närmat sig cirka 17 500-18 000 brutto nånstans</a:t>
            </a:r>
            <a:r>
              <a:rPr lang="sv-SE" baseline="0" dirty="0"/>
              <a:t>. </a:t>
            </a:r>
            <a:br>
              <a:rPr lang="sv-SE" baseline="0" dirty="0"/>
            </a:br>
            <a:r>
              <a:rPr lang="sv-SE" baseline="0" dirty="0"/>
              <a:t>Det betyder att </a:t>
            </a:r>
            <a:r>
              <a:rPr lang="sv-SE" b="1" baseline="0" dirty="0"/>
              <a:t>ungefär hälften av landets pensionärer – 1 miljon människor - lever på inkomster på som mest 13 500 </a:t>
            </a:r>
            <a:r>
              <a:rPr lang="sv-SE" baseline="0" dirty="0"/>
              <a:t>kr efter skatt (beroende på kommunalskatt mm). MÅNGA HAR LÄGRE!</a:t>
            </a:r>
            <a:br>
              <a:rPr lang="sv-SE" baseline="0" dirty="0"/>
            </a:br>
            <a:endParaRPr lang="sv-SE" baseline="0" dirty="0"/>
          </a:p>
          <a:p>
            <a:r>
              <a:rPr lang="sv-SE" b="1" baseline="0" dirty="0"/>
              <a:t>Men lägre ingångslöner på ca 15 000-16 000 kr med låg eller ingen skatt, det ”går inte att leva på”</a:t>
            </a:r>
            <a:r>
              <a:rPr lang="sv-SE" baseline="0" dirty="0"/>
              <a:t> enligt ledande politiker…</a:t>
            </a:r>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14</a:t>
            </a:fld>
            <a:endParaRPr lang="sv-SE"/>
          </a:p>
        </p:txBody>
      </p:sp>
    </p:spTree>
    <p:extLst>
      <p:ext uri="{BB962C8B-B14F-4D97-AF65-F5344CB8AC3E}">
        <p14:creationId xmlns:p14="http://schemas.microsoft.com/office/powerpoint/2010/main" val="1744806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6779703" y="6364739"/>
            <a:ext cx="2133600" cy="365125"/>
          </a:xfrm>
          <a:prstGeom prst="rect">
            <a:avLst/>
          </a:prstGeom>
        </p:spPr>
        <p:txBody>
          <a:bodyPr/>
          <a:lstStyle/>
          <a:p>
            <a:fld id="{332063FA-F158-B145-A53C-EFD7E6C84CF7}" type="slidenum">
              <a:rPr lang="sv-SE" smtClean="0"/>
              <a:t>‹#›</a:t>
            </a:fld>
            <a:endParaRPr lang="sv-SE"/>
          </a:p>
        </p:txBody>
      </p:sp>
      <p:pic>
        <p:nvPicPr>
          <p:cNvPr id="7" name="Bildobjekt 6"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8150" y="2255540"/>
            <a:ext cx="4606593" cy="1934145"/>
          </a:xfrm>
          <a:prstGeom prst="rect">
            <a:avLst/>
          </a:prstGeom>
        </p:spPr>
      </p:pic>
    </p:spTree>
    <p:extLst>
      <p:ext uri="{BB962C8B-B14F-4D97-AF65-F5344CB8AC3E}">
        <p14:creationId xmlns:p14="http://schemas.microsoft.com/office/powerpoint/2010/main" val="324437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innehåll och stor bild">
    <p:spTree>
      <p:nvGrpSpPr>
        <p:cNvPr id="1" name=""/>
        <p:cNvGrpSpPr/>
        <p:nvPr/>
      </p:nvGrpSpPr>
      <p:grpSpPr>
        <a:xfrm>
          <a:off x="0" y="0"/>
          <a:ext cx="0" cy="0"/>
          <a:chOff x="0" y="0"/>
          <a:chExt cx="0" cy="0"/>
        </a:xfrm>
      </p:grpSpPr>
      <p:sp>
        <p:nvSpPr>
          <p:cNvPr id="13" name="Platshållare för innehåll 9"/>
          <p:cNvSpPr>
            <a:spLocks noGrp="1"/>
          </p:cNvSpPr>
          <p:nvPr>
            <p:ph sz="quarter" idx="13"/>
          </p:nvPr>
        </p:nvSpPr>
        <p:spPr>
          <a:xfrm>
            <a:off x="5431068" y="2505620"/>
            <a:ext cx="3323465"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7" name="Platshållare för rubrik 1"/>
          <p:cNvSpPr>
            <a:spLocks noGrp="1"/>
          </p:cNvSpPr>
          <p:nvPr>
            <p:ph type="title"/>
          </p:nvPr>
        </p:nvSpPr>
        <p:spPr>
          <a:xfrm>
            <a:off x="5422601" y="1338890"/>
            <a:ext cx="3323465" cy="775136"/>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3" name="Platshållare för bild 2"/>
          <p:cNvSpPr>
            <a:spLocks noGrp="1"/>
          </p:cNvSpPr>
          <p:nvPr>
            <p:ph type="pic" sz="quarter" idx="14"/>
          </p:nvPr>
        </p:nvSpPr>
        <p:spPr>
          <a:xfrm>
            <a:off x="0" y="-8466"/>
            <a:ext cx="5224463" cy="6866466"/>
          </a:xfrm>
          <a:custGeom>
            <a:avLst/>
            <a:gdLst>
              <a:gd name="connsiteX0" fmla="*/ 0 w 5224463"/>
              <a:gd name="connsiteY0" fmla="*/ 0 h 6858000"/>
              <a:gd name="connsiteX1" fmla="*/ 5224463 w 5224463"/>
              <a:gd name="connsiteY1" fmla="*/ 0 h 6858000"/>
              <a:gd name="connsiteX2" fmla="*/ 5224463 w 5224463"/>
              <a:gd name="connsiteY2" fmla="*/ 6858000 h 6858000"/>
              <a:gd name="connsiteX3" fmla="*/ 0 w 5224463"/>
              <a:gd name="connsiteY3" fmla="*/ 6858000 h 6858000"/>
              <a:gd name="connsiteX4" fmla="*/ 0 w 5224463"/>
              <a:gd name="connsiteY4" fmla="*/ 0 h 6858000"/>
              <a:gd name="connsiteX0" fmla="*/ 0 w 5224463"/>
              <a:gd name="connsiteY0" fmla="*/ 8466 h 6866466"/>
              <a:gd name="connsiteX1" fmla="*/ 4377796 w 5224463"/>
              <a:gd name="connsiteY1" fmla="*/ 0 h 6866466"/>
              <a:gd name="connsiteX2" fmla="*/ 5224463 w 5224463"/>
              <a:gd name="connsiteY2" fmla="*/ 6866466 h 6866466"/>
              <a:gd name="connsiteX3" fmla="*/ 0 w 5224463"/>
              <a:gd name="connsiteY3" fmla="*/ 6866466 h 6866466"/>
              <a:gd name="connsiteX4" fmla="*/ 0 w 5224463"/>
              <a:gd name="connsiteY4" fmla="*/ 8466 h 686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463" h="6866466">
                <a:moveTo>
                  <a:pt x="0" y="8466"/>
                </a:moveTo>
                <a:lnTo>
                  <a:pt x="4377796" y="0"/>
                </a:lnTo>
                <a:lnTo>
                  <a:pt x="5224463" y="6866466"/>
                </a:lnTo>
                <a:lnTo>
                  <a:pt x="0" y="6866466"/>
                </a:lnTo>
                <a:lnTo>
                  <a:pt x="0" y="8466"/>
                </a:lnTo>
                <a:close/>
              </a:path>
            </a:pathLst>
          </a:custGeom>
          <a:solidFill>
            <a:schemeClr val="bg2">
              <a:lumMod val="95000"/>
            </a:schemeClr>
          </a:solidFill>
        </p:spPr>
        <p:txBody>
          <a:bodyPr tIns="2124000"/>
          <a:lstStyle>
            <a:lvl1pPr marL="0" indent="0" algn="ctr">
              <a:buFontTx/>
              <a:buNone/>
              <a:defRPr sz="1600"/>
            </a:lvl1pPr>
          </a:lstStyle>
          <a:p>
            <a:r>
              <a:rPr lang="sv-SE"/>
              <a:t>Dra bilden till platshållaren eller klicka på ikonen för att lägga till den</a:t>
            </a:r>
            <a:endParaRPr lang="nn-NO"/>
          </a:p>
        </p:txBody>
      </p:sp>
    </p:spTree>
    <p:extLst>
      <p:ext uri="{BB962C8B-B14F-4D97-AF65-F5344CB8AC3E}">
        <p14:creationId xmlns:p14="http://schemas.microsoft.com/office/powerpoint/2010/main" val="284204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innehåll och bild höger">
    <p:spTree>
      <p:nvGrpSpPr>
        <p:cNvPr id="1" name=""/>
        <p:cNvGrpSpPr/>
        <p:nvPr/>
      </p:nvGrpSpPr>
      <p:grpSpPr>
        <a:xfrm>
          <a:off x="0" y="0"/>
          <a:ext cx="0" cy="0"/>
          <a:chOff x="0" y="0"/>
          <a:chExt cx="0" cy="0"/>
        </a:xfrm>
      </p:grpSpPr>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2" name="Platshållare för bild 2"/>
          <p:cNvSpPr>
            <a:spLocks noGrp="1"/>
          </p:cNvSpPr>
          <p:nvPr>
            <p:ph type="pic" sz="quarter" idx="14"/>
          </p:nvPr>
        </p:nvSpPr>
        <p:spPr>
          <a:xfrm>
            <a:off x="5307013" y="2622550"/>
            <a:ext cx="2670175" cy="2430463"/>
          </a:xfrm>
        </p:spPr>
        <p:txBody>
          <a:bodyPr/>
          <a:lstStyle>
            <a:lvl1pPr marL="0" indent="0">
              <a:buFontTx/>
              <a:buNone/>
              <a:defRPr/>
            </a:lvl1pPr>
          </a:lstStyle>
          <a:p>
            <a:r>
              <a:rPr lang="sv-SE"/>
              <a:t>Dra bilden till platshållaren eller klicka på ikonen för att lägga till den</a:t>
            </a:r>
            <a:endParaRPr lang="nn-NO"/>
          </a:p>
        </p:txBody>
      </p:sp>
    </p:spTree>
    <p:extLst>
      <p:ext uri="{BB962C8B-B14F-4D97-AF65-F5344CB8AC3E}">
        <p14:creationId xmlns:p14="http://schemas.microsoft.com/office/powerpoint/2010/main" val="73003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och bild vänster">
    <p:spTree>
      <p:nvGrpSpPr>
        <p:cNvPr id="1" name=""/>
        <p:cNvGrpSpPr/>
        <p:nvPr/>
      </p:nvGrpSpPr>
      <p:grpSpPr>
        <a:xfrm>
          <a:off x="0" y="0"/>
          <a:ext cx="0" cy="0"/>
          <a:chOff x="0" y="0"/>
          <a:chExt cx="0" cy="0"/>
        </a:xfrm>
      </p:grpSpPr>
      <p:sp>
        <p:nvSpPr>
          <p:cNvPr id="11" name="Platshållare för innehåll 9"/>
          <p:cNvSpPr>
            <a:spLocks noGrp="1"/>
          </p:cNvSpPr>
          <p:nvPr>
            <p:ph sz="quarter" idx="13"/>
          </p:nvPr>
        </p:nvSpPr>
        <p:spPr>
          <a:xfrm>
            <a:off x="4285627"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2" name="Platshållare för bild 2"/>
          <p:cNvSpPr>
            <a:spLocks noGrp="1"/>
          </p:cNvSpPr>
          <p:nvPr>
            <p:ph type="pic" sz="quarter" idx="14"/>
          </p:nvPr>
        </p:nvSpPr>
        <p:spPr>
          <a:xfrm>
            <a:off x="1291499" y="2622550"/>
            <a:ext cx="2670175" cy="2430463"/>
          </a:xfrm>
        </p:spPr>
        <p:txBody>
          <a:bodyPr/>
          <a:lstStyle>
            <a:lvl1pPr marL="0" indent="0">
              <a:buFontTx/>
              <a:buNone/>
              <a:defRPr/>
            </a:lvl1pPr>
          </a:lstStyle>
          <a:p>
            <a:r>
              <a:rPr lang="sv-SE"/>
              <a:t>Dra bilden till platshållaren eller klicka på ikonen för att lägga till den</a:t>
            </a:r>
            <a:endParaRPr lang="nn-NO"/>
          </a:p>
        </p:txBody>
      </p:sp>
    </p:spTree>
    <p:extLst>
      <p:ext uri="{BB962C8B-B14F-4D97-AF65-F5344CB8AC3E}">
        <p14:creationId xmlns:p14="http://schemas.microsoft.com/office/powerpoint/2010/main" val="70584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pic>
        <p:nvPicPr>
          <p:cNvPr id="7" name="Bildobjekt 6"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48150" y="2255540"/>
            <a:ext cx="4606593" cy="1934145"/>
          </a:xfrm>
          <a:prstGeom prst="rect">
            <a:avLst/>
          </a:prstGeom>
        </p:spPr>
      </p:pic>
      <p:sp>
        <p:nvSpPr>
          <p:cNvPr id="10" name="Platshållare för bildnummer 5"/>
          <p:cNvSpPr>
            <a:spLocks noGrp="1"/>
          </p:cNvSpPr>
          <p:nvPr>
            <p:ph type="sldNum" sz="quarter" idx="12"/>
          </p:nvPr>
        </p:nvSpPr>
        <p:spPr>
          <a:xfrm>
            <a:off x="7222921" y="6451134"/>
            <a:ext cx="1690382" cy="186451"/>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Tree>
    <p:extLst>
      <p:ext uri="{BB962C8B-B14F-4D97-AF65-F5344CB8AC3E}">
        <p14:creationId xmlns:p14="http://schemas.microsoft.com/office/powerpoint/2010/main" val="38444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llanbild">
    <p:spTree>
      <p:nvGrpSpPr>
        <p:cNvPr id="1" name=""/>
        <p:cNvGrpSpPr/>
        <p:nvPr/>
      </p:nvGrpSpPr>
      <p:grpSpPr>
        <a:xfrm>
          <a:off x="0" y="0"/>
          <a:ext cx="0" cy="0"/>
          <a:chOff x="0" y="0"/>
          <a:chExt cx="0" cy="0"/>
        </a:xfrm>
      </p:grpSpPr>
      <p:pic>
        <p:nvPicPr>
          <p:cNvPr id="7" name="Bildobjekt 6" descr="bakgrunderC.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ubrik 1"/>
          <p:cNvSpPr>
            <a:spLocks noGrp="1"/>
          </p:cNvSpPr>
          <p:nvPr>
            <p:ph type="ctrTitle"/>
          </p:nvPr>
        </p:nvSpPr>
        <p:spPr>
          <a:xfrm rot="21240000">
            <a:off x="2043513" y="1808744"/>
            <a:ext cx="6475042" cy="2781538"/>
          </a:xfrm>
          <a:prstGeom prst="rect">
            <a:avLst/>
          </a:prstGeom>
        </p:spPr>
        <p:txBody>
          <a:bodyPr anchor="t" anchorCtr="0"/>
          <a:lstStyle>
            <a:lvl1pPr>
              <a:lnSpc>
                <a:spcPct val="90000"/>
              </a:lnSpc>
              <a:defRPr sz="6000" b="0" cap="all" baseline="0">
                <a:latin typeface="Impact" panose="020B0806030902050204" pitchFamily="34" charset="0"/>
              </a:defRPr>
            </a:lvl1pPr>
          </a:lstStyle>
          <a:p>
            <a:r>
              <a:rPr lang="sv-SE"/>
              <a:t>Klicka här för att ändra format</a:t>
            </a:r>
          </a:p>
        </p:txBody>
      </p:sp>
      <p:pic>
        <p:nvPicPr>
          <p:cNvPr id="8" name="Bildobjekt 7"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72234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bild">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63829" r="4337"/>
          <a:stretch/>
        </p:blipFill>
        <p:spPr>
          <a:xfrm flipH="1">
            <a:off x="-2" y="0"/>
            <a:ext cx="9144001" cy="2593042"/>
          </a:xfrm>
          <a:prstGeom prst="rect">
            <a:avLst/>
          </a:prstGeom>
          <a:effectLst/>
        </p:spPr>
      </p:pic>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77150"/>
          <a:stretch/>
        </p:blipFill>
        <p:spPr>
          <a:xfrm flipH="1">
            <a:off x="0" y="2480588"/>
            <a:ext cx="9144000" cy="4377412"/>
          </a:xfrm>
          <a:prstGeom prst="rect">
            <a:avLst/>
          </a:prstGeom>
        </p:spPr>
      </p:pic>
      <p:sp>
        <p:nvSpPr>
          <p:cNvPr id="2" name="Rubrik 1"/>
          <p:cNvSpPr>
            <a:spLocks noGrp="1"/>
          </p:cNvSpPr>
          <p:nvPr userDrawn="1">
            <p:ph type="ctrTitle"/>
          </p:nvPr>
        </p:nvSpPr>
        <p:spPr>
          <a:xfrm>
            <a:off x="1278915" y="3063289"/>
            <a:ext cx="6648681" cy="1030539"/>
          </a:xfrm>
          <a:prstGeom prst="rect">
            <a:avLst/>
          </a:prstGeom>
        </p:spPr>
        <p:txBody>
          <a:bodyPr/>
          <a:lstStyle>
            <a:lvl1pPr>
              <a:defRPr>
                <a:solidFill>
                  <a:schemeClr val="bg1"/>
                </a:solidFill>
              </a:defRPr>
            </a:lvl1pPr>
          </a:lstStyle>
          <a:p>
            <a:r>
              <a:rPr lang="sv-SE"/>
              <a:t>Klicka här för att ändra format</a:t>
            </a:r>
          </a:p>
        </p:txBody>
      </p:sp>
      <p:sp>
        <p:nvSpPr>
          <p:cNvPr id="11"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a:p>
        </p:txBody>
      </p:sp>
      <p:pic>
        <p:nvPicPr>
          <p:cNvPr id="6" name="Bildobjekt 5"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195572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253951"/>
            <a:ext cx="6778710"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1946481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p:spTree>
      <p:nvGrpSpPr>
        <p:cNvPr id="1" name=""/>
        <p:cNvGrpSpPr/>
        <p:nvPr/>
      </p:nvGrpSpPr>
      <p:grpSpPr>
        <a:xfrm>
          <a:off x="0" y="0"/>
          <a:ext cx="0" cy="0"/>
          <a:chOff x="0" y="0"/>
          <a:chExt cx="0" cy="0"/>
        </a:xfrm>
      </p:grpSpPr>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1"/>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337841"/>
            <a:ext cx="6778710" cy="725851"/>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261058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punktlista 2">
    <p:spTree>
      <p:nvGrpSpPr>
        <p:cNvPr id="1" name=""/>
        <p:cNvGrpSpPr/>
        <p:nvPr/>
      </p:nvGrpSpPr>
      <p:grpSpPr>
        <a:xfrm>
          <a:off x="0" y="0"/>
          <a:ext cx="0" cy="0"/>
          <a:chOff x="0" y="0"/>
          <a:chExt cx="0" cy="0"/>
        </a:xfrm>
      </p:grpSpPr>
      <p:pic>
        <p:nvPicPr>
          <p:cNvPr id="9" name="Bildobjekt 8"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253951"/>
            <a:ext cx="6778710" cy="818130"/>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304428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
        <p:nvSpPr>
          <p:cNvPr id="7" name="Platshållare för rubrik 1"/>
          <p:cNvSpPr>
            <a:spLocks noGrp="1"/>
          </p:cNvSpPr>
          <p:nvPr>
            <p:ph type="title"/>
          </p:nvPr>
        </p:nvSpPr>
        <p:spPr>
          <a:xfrm>
            <a:off x="1291499" y="1337841"/>
            <a:ext cx="6778710" cy="725851"/>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178244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stor bild">
    <p:spTree>
      <p:nvGrpSpPr>
        <p:cNvPr id="1" name=""/>
        <p:cNvGrpSpPr/>
        <p:nvPr/>
      </p:nvGrpSpPr>
      <p:grpSpPr>
        <a:xfrm>
          <a:off x="0" y="0"/>
          <a:ext cx="0" cy="0"/>
          <a:chOff x="0" y="0"/>
          <a:chExt cx="0" cy="0"/>
        </a:xfrm>
      </p:grpSpPr>
      <p:sp>
        <p:nvSpPr>
          <p:cNvPr id="3" name="Platshållare för bild 2"/>
          <p:cNvSpPr>
            <a:spLocks noGrp="1"/>
          </p:cNvSpPr>
          <p:nvPr>
            <p:ph type="pic" sz="quarter" idx="13"/>
          </p:nvPr>
        </p:nvSpPr>
        <p:spPr>
          <a:xfrm>
            <a:off x="0" y="-1"/>
            <a:ext cx="9144908" cy="6860111"/>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6110095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3372181 w 9144000"/>
              <a:gd name="connsiteY3" fmla="*/ 6535582 h 6858000"/>
              <a:gd name="connsiteX4" fmla="*/ 0 w 9144000"/>
              <a:gd name="connsiteY4" fmla="*/ 6858000 h 6858000"/>
              <a:gd name="connsiteX5" fmla="*/ 0 w 9144000"/>
              <a:gd name="connsiteY5" fmla="*/ 0 h 6858000"/>
              <a:gd name="connsiteX0" fmla="*/ 0 w 9144000"/>
              <a:gd name="connsiteY0" fmla="*/ 0 h 6926713"/>
              <a:gd name="connsiteX1" fmla="*/ 9144000 w 9144000"/>
              <a:gd name="connsiteY1" fmla="*/ 0 h 6926713"/>
              <a:gd name="connsiteX2" fmla="*/ 9144000 w 9144000"/>
              <a:gd name="connsiteY2" fmla="*/ 6221091 h 6926713"/>
              <a:gd name="connsiteX3" fmla="*/ 3472606 w 9144000"/>
              <a:gd name="connsiteY3" fmla="*/ 6926713 h 6926713"/>
              <a:gd name="connsiteX4" fmla="*/ 0 w 9144000"/>
              <a:gd name="connsiteY4" fmla="*/ 6858000 h 6926713"/>
              <a:gd name="connsiteX5" fmla="*/ 0 w 9144000"/>
              <a:gd name="connsiteY5" fmla="*/ 0 h 6926713"/>
              <a:gd name="connsiteX0" fmla="*/ 0 w 9144000"/>
              <a:gd name="connsiteY0" fmla="*/ 0 h 6863286"/>
              <a:gd name="connsiteX1" fmla="*/ 9144000 w 9144000"/>
              <a:gd name="connsiteY1" fmla="*/ 0 h 6863286"/>
              <a:gd name="connsiteX2" fmla="*/ 9144000 w 9144000"/>
              <a:gd name="connsiteY2" fmla="*/ 6221091 h 6863286"/>
              <a:gd name="connsiteX3" fmla="*/ 3499034 w 9144000"/>
              <a:gd name="connsiteY3" fmla="*/ 6863286 h 6863286"/>
              <a:gd name="connsiteX4" fmla="*/ 0 w 9144000"/>
              <a:gd name="connsiteY4" fmla="*/ 6858000 h 6863286"/>
              <a:gd name="connsiteX5" fmla="*/ 0 w 9144000"/>
              <a:gd name="connsiteY5" fmla="*/ 0 h 6863286"/>
              <a:gd name="connsiteX0" fmla="*/ 0 w 9154571"/>
              <a:gd name="connsiteY0" fmla="*/ 0 h 6863286"/>
              <a:gd name="connsiteX1" fmla="*/ 9144000 w 9154571"/>
              <a:gd name="connsiteY1" fmla="*/ 0 h 6863286"/>
              <a:gd name="connsiteX2" fmla="*/ 9154571 w 9154571"/>
              <a:gd name="connsiteY2" fmla="*/ 6221091 h 6863286"/>
              <a:gd name="connsiteX3" fmla="*/ 3499034 w 9154571"/>
              <a:gd name="connsiteY3" fmla="*/ 6863286 h 6863286"/>
              <a:gd name="connsiteX4" fmla="*/ 0 w 9154571"/>
              <a:gd name="connsiteY4" fmla="*/ 6858000 h 6863286"/>
              <a:gd name="connsiteX5" fmla="*/ 0 w 9154571"/>
              <a:gd name="connsiteY5" fmla="*/ 0 h 6863286"/>
              <a:gd name="connsiteX0" fmla="*/ 0 w 9149286"/>
              <a:gd name="connsiteY0" fmla="*/ 0 h 6863286"/>
              <a:gd name="connsiteX1" fmla="*/ 9144000 w 9149286"/>
              <a:gd name="connsiteY1" fmla="*/ 0 h 6863286"/>
              <a:gd name="connsiteX2" fmla="*/ 9149286 w 9149286"/>
              <a:gd name="connsiteY2" fmla="*/ 6210520 h 6863286"/>
              <a:gd name="connsiteX3" fmla="*/ 3499034 w 9149286"/>
              <a:gd name="connsiteY3" fmla="*/ 6863286 h 6863286"/>
              <a:gd name="connsiteX4" fmla="*/ 0 w 9149286"/>
              <a:gd name="connsiteY4" fmla="*/ 6858000 h 6863286"/>
              <a:gd name="connsiteX5" fmla="*/ 0 w 9149286"/>
              <a:gd name="connsiteY5" fmla="*/ 0 h 6863286"/>
              <a:gd name="connsiteX0" fmla="*/ 0 w 9144908"/>
              <a:gd name="connsiteY0" fmla="*/ 0 h 6863286"/>
              <a:gd name="connsiteX1" fmla="*/ 9144000 w 9144908"/>
              <a:gd name="connsiteY1" fmla="*/ 0 h 6863286"/>
              <a:gd name="connsiteX2" fmla="*/ 9142936 w 9144908"/>
              <a:gd name="connsiteY2" fmla="*/ 6194645 h 6863286"/>
              <a:gd name="connsiteX3" fmla="*/ 3499034 w 9144908"/>
              <a:gd name="connsiteY3" fmla="*/ 6863286 h 6863286"/>
              <a:gd name="connsiteX4" fmla="*/ 0 w 9144908"/>
              <a:gd name="connsiteY4" fmla="*/ 6858000 h 6863286"/>
              <a:gd name="connsiteX5" fmla="*/ 0 w 9144908"/>
              <a:gd name="connsiteY5" fmla="*/ 0 h 6863286"/>
              <a:gd name="connsiteX0" fmla="*/ 0 w 9144908"/>
              <a:gd name="connsiteY0" fmla="*/ 0 h 6860111"/>
              <a:gd name="connsiteX1" fmla="*/ 9144000 w 9144908"/>
              <a:gd name="connsiteY1" fmla="*/ 0 h 6860111"/>
              <a:gd name="connsiteX2" fmla="*/ 9142936 w 9144908"/>
              <a:gd name="connsiteY2" fmla="*/ 6194645 h 6860111"/>
              <a:gd name="connsiteX3" fmla="*/ 3470459 w 9144908"/>
              <a:gd name="connsiteY3" fmla="*/ 6860111 h 6860111"/>
              <a:gd name="connsiteX4" fmla="*/ 0 w 9144908"/>
              <a:gd name="connsiteY4" fmla="*/ 6858000 h 6860111"/>
              <a:gd name="connsiteX5" fmla="*/ 0 w 9144908"/>
              <a:gd name="connsiteY5" fmla="*/ 0 h 6860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908" h="6860111">
                <a:moveTo>
                  <a:pt x="0" y="0"/>
                </a:moveTo>
                <a:lnTo>
                  <a:pt x="9144000" y="0"/>
                </a:lnTo>
                <a:cubicBezTo>
                  <a:pt x="9147524" y="2073697"/>
                  <a:pt x="9139412" y="4120948"/>
                  <a:pt x="9142936" y="6194645"/>
                </a:cubicBezTo>
                <a:lnTo>
                  <a:pt x="3470459" y="6860111"/>
                </a:lnTo>
                <a:lnTo>
                  <a:pt x="0" y="6858000"/>
                </a:lnTo>
                <a:lnTo>
                  <a:pt x="0" y="0"/>
                </a:lnTo>
                <a:close/>
              </a:path>
            </a:pathLst>
          </a:custGeom>
          <a:solidFill>
            <a:schemeClr val="bg2">
              <a:lumMod val="95000"/>
            </a:schemeClr>
          </a:solidFill>
        </p:spPr>
        <p:txBody>
          <a:bodyPr/>
          <a:lstStyle>
            <a:lvl1pPr marL="0" indent="0" algn="ctr">
              <a:buFontTx/>
              <a:buNone/>
              <a:defRPr/>
            </a:lvl1pPr>
          </a:lstStyle>
          <a:p>
            <a:r>
              <a:rPr lang="sv-SE"/>
              <a:t>Dra bilden till platshållaren eller klicka på ikonen för att lägga till den</a:t>
            </a:r>
            <a:endParaRPr lang="nn-NO"/>
          </a:p>
        </p:txBody>
      </p:sp>
      <p:sp>
        <p:nvSpPr>
          <p:cNvPr id="7" name="Platshållare för rubrik 1"/>
          <p:cNvSpPr>
            <a:spLocks noGrp="1"/>
          </p:cNvSpPr>
          <p:nvPr>
            <p:ph type="title"/>
          </p:nvPr>
        </p:nvSpPr>
        <p:spPr>
          <a:xfrm rot="21120000">
            <a:off x="3435249" y="1025464"/>
            <a:ext cx="4587702" cy="1453748"/>
          </a:xfrm>
          <a:prstGeom prst="rect">
            <a:avLst/>
          </a:prstGeom>
        </p:spPr>
        <p:txBody>
          <a:bodyPr vert="horz" lIns="0" tIns="0" rIns="0" bIns="0" rtlCol="0" anchor="t" anchorCtr="0">
            <a:noAutofit/>
          </a:bodyPr>
          <a:lstStyle>
            <a:lvl1pPr>
              <a:defRPr sz="3600" b="0">
                <a:latin typeface="Impact" panose="020B0806030902050204" pitchFamily="34" charset="0"/>
              </a:defRPr>
            </a:lvl1pPr>
          </a:lstStyle>
          <a:p>
            <a:r>
              <a:rPr lang="sv-SE"/>
              <a:t>Klicka här för att ändra format</a:t>
            </a:r>
            <a:endParaRPr lang="nn-NO"/>
          </a:p>
        </p:txBody>
      </p:sp>
      <p:pic>
        <p:nvPicPr>
          <p:cNvPr id="12" name="Bildobjekt 11"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a:p>
        </p:txBody>
      </p:sp>
    </p:spTree>
    <p:extLst>
      <p:ext uri="{BB962C8B-B14F-4D97-AF65-F5344CB8AC3E}">
        <p14:creationId xmlns:p14="http://schemas.microsoft.com/office/powerpoint/2010/main" val="375736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2" name="Platshållare för rubrik 1"/>
          <p:cNvSpPr>
            <a:spLocks noGrp="1"/>
          </p:cNvSpPr>
          <p:nvPr>
            <p:ph type="title"/>
          </p:nvPr>
        </p:nvSpPr>
        <p:spPr>
          <a:xfrm>
            <a:off x="1291499" y="1253952"/>
            <a:ext cx="6778710" cy="918797"/>
          </a:xfrm>
          <a:prstGeom prst="rect">
            <a:avLst/>
          </a:prstGeom>
        </p:spPr>
        <p:txBody>
          <a:bodyPr vert="horz" lIns="0" tIns="0" rIns="0" bIns="0" rtlCol="0" anchor="t" anchorCtr="0">
            <a:noAutofit/>
          </a:bodyPr>
          <a:lstStyle/>
          <a:p>
            <a:r>
              <a:rPr lang="sv-SE"/>
              <a:t>Klicka här för att ändra format</a:t>
            </a:r>
            <a:endParaRPr lang="nn-NO"/>
          </a:p>
        </p:txBody>
      </p:sp>
      <p:sp>
        <p:nvSpPr>
          <p:cNvPr id="3" name="Platshållare för text 2"/>
          <p:cNvSpPr>
            <a:spLocks noGrp="1"/>
          </p:cNvSpPr>
          <p:nvPr>
            <p:ph type="body" idx="1"/>
          </p:nvPr>
        </p:nvSpPr>
        <p:spPr>
          <a:xfrm>
            <a:off x="1291499" y="2547955"/>
            <a:ext cx="6778710" cy="3357896"/>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8" name="Platshållare för bildnummer 5"/>
          <p:cNvSpPr>
            <a:spLocks noGrp="1"/>
          </p:cNvSpPr>
          <p:nvPr>
            <p:ph type="sldNum" sz="quarter" idx="4"/>
          </p:nvPr>
        </p:nvSpPr>
        <p:spPr>
          <a:xfrm>
            <a:off x="7826927" y="6473797"/>
            <a:ext cx="1086375" cy="170284"/>
          </a:xfrm>
          <a:prstGeom prst="rect">
            <a:avLst/>
          </a:prstGeom>
        </p:spPr>
        <p:txBody>
          <a:bodyPr vert="horz" lIns="91440" tIns="45720" rIns="91440" bIns="45720" rtlCol="0" anchor="ctr"/>
          <a:lstStyle>
            <a:lvl1pPr algn="r">
              <a:defRPr sz="900">
                <a:solidFill>
                  <a:schemeClr val="tx1"/>
                </a:solidFill>
              </a:defRPr>
            </a:lvl1pPr>
          </a:lstStyle>
          <a:p>
            <a:fld id="{332063FA-F158-B145-A53C-EFD7E6C84CF7}" type="slidenum">
              <a:rPr lang="sv-SE" smtClean="0"/>
              <a:pPr/>
              <a:t>‹#›</a:t>
            </a:fld>
            <a:endParaRPr lang="sv-SE"/>
          </a:p>
        </p:txBody>
      </p:sp>
      <p:pic>
        <p:nvPicPr>
          <p:cNvPr id="9" name="Bildobjekt 8" descr="SPF_Logo_RGB.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280394706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63" r:id="rId4"/>
    <p:sldLayoutId id="2147483650" r:id="rId5"/>
    <p:sldLayoutId id="2147483671" r:id="rId6"/>
    <p:sldLayoutId id="2147483665" r:id="rId7"/>
    <p:sldLayoutId id="2147483664" r:id="rId8"/>
    <p:sldLayoutId id="2147483667" r:id="rId9"/>
    <p:sldLayoutId id="2147483660" r:id="rId10"/>
    <p:sldLayoutId id="2147483669"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2800" b="1" kern="1200">
          <a:solidFill>
            <a:schemeClr val="accent1"/>
          </a:solidFill>
          <a:latin typeface="+mj-lt"/>
          <a:ea typeface="+mj-ea"/>
          <a:cs typeface="+mj-cs"/>
        </a:defRPr>
      </a:lvl1pPr>
    </p:titleStyle>
    <p:bodyStyle>
      <a:lvl1pPr marL="342900" indent="-342900" algn="l" defTabSz="457200" rtl="0" eaLnBrk="1" latinLnBrk="0" hangingPunct="1">
        <a:lnSpc>
          <a:spcPct val="120000"/>
        </a:lnSpc>
        <a:spcBef>
          <a:spcPct val="20000"/>
        </a:spcBef>
        <a:buClr>
          <a:schemeClr val="accent2"/>
        </a:buClr>
        <a:buFont typeface="Wingdings" panose="05000000000000000000" pitchFamily="2" charset="2"/>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2pPr>
      <a:lvl3pPr marL="11430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3pPr>
      <a:lvl4pPr marL="16002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4pPr>
      <a:lvl5pPr marL="20574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p:cNvSpPr>
            <a:spLocks noGrp="1"/>
          </p:cNvSpPr>
          <p:nvPr>
            <p:ph type="ctrTitle"/>
          </p:nvPr>
        </p:nvSpPr>
        <p:spPr>
          <a:xfrm rot="21240000">
            <a:off x="2079752" y="-131790"/>
            <a:ext cx="7123110" cy="2781538"/>
          </a:xfrm>
        </p:spPr>
        <p:txBody>
          <a:bodyPr/>
          <a:lstStyle/>
          <a:p>
            <a:r>
              <a:rPr lang="sv-SE" altLang="sv-SE" sz="5400" dirty="0">
                <a:solidFill>
                  <a:srgbClr val="008FCB"/>
                </a:solidFill>
              </a:rPr>
              <a:t>Pensionärers ekonomi</a:t>
            </a:r>
            <a:br>
              <a:rPr lang="sv-SE" altLang="sv-SE" sz="5400" dirty="0">
                <a:solidFill>
                  <a:srgbClr val="E75113"/>
                </a:solidFill>
                <a:latin typeface="Impact"/>
                <a:cs typeface="Impact"/>
              </a:rPr>
            </a:br>
            <a:br>
              <a:rPr lang="sv-SE" altLang="sv-SE" sz="5400" dirty="0">
                <a:solidFill>
                  <a:srgbClr val="E75113"/>
                </a:solidFill>
                <a:latin typeface="Impact"/>
                <a:cs typeface="Impact"/>
              </a:rPr>
            </a:br>
            <a:br>
              <a:rPr lang="sv-SE" altLang="sv-SE" sz="5400" dirty="0">
                <a:solidFill>
                  <a:srgbClr val="E75113"/>
                </a:solidFill>
                <a:latin typeface="Impact"/>
                <a:cs typeface="Impact"/>
              </a:rPr>
            </a:br>
            <a:r>
              <a:rPr lang="sv-SE" altLang="sv-SE" sz="5400" dirty="0">
                <a:solidFill>
                  <a:srgbClr val="E75113"/>
                </a:solidFill>
                <a:latin typeface="Impact"/>
                <a:cs typeface="Impact"/>
              </a:rPr>
              <a:t>26 november</a:t>
            </a:r>
            <a:br>
              <a:rPr lang="sv-SE" altLang="sv-SE" sz="5400" dirty="0">
                <a:solidFill>
                  <a:srgbClr val="E75113"/>
                </a:solidFill>
                <a:latin typeface="Impact"/>
                <a:cs typeface="Impact"/>
              </a:rPr>
            </a:br>
            <a:br>
              <a:rPr lang="sv-SE" altLang="sv-SE" sz="5400" dirty="0">
                <a:solidFill>
                  <a:srgbClr val="E75113"/>
                </a:solidFill>
                <a:latin typeface="Impact"/>
                <a:cs typeface="Impact"/>
              </a:rPr>
            </a:br>
            <a:r>
              <a:rPr lang="sv-SE" altLang="sv-SE" sz="3600" dirty="0">
                <a:solidFill>
                  <a:srgbClr val="008FCB"/>
                </a:solidFill>
                <a:latin typeface="Impact"/>
                <a:cs typeface="Impact"/>
              </a:rPr>
              <a:t>hans ström</a:t>
            </a:r>
            <a:br>
              <a:rPr lang="sv-SE" altLang="sv-SE" sz="3600" dirty="0">
                <a:solidFill>
                  <a:srgbClr val="008FCB"/>
                </a:solidFill>
                <a:latin typeface="Impact"/>
                <a:cs typeface="Impact"/>
              </a:rPr>
            </a:br>
            <a:r>
              <a:rPr lang="sv-SE" altLang="sv-SE" sz="3600" dirty="0">
                <a:solidFill>
                  <a:srgbClr val="008FCB"/>
                </a:solidFill>
                <a:latin typeface="Impact"/>
                <a:cs typeface="Impact"/>
              </a:rPr>
              <a:t>spf seniorerna</a:t>
            </a:r>
            <a:br>
              <a:rPr lang="sv-SE" altLang="sv-SE" sz="5400" dirty="0">
                <a:solidFill>
                  <a:srgbClr val="E75113"/>
                </a:solidFill>
                <a:latin typeface="Impact"/>
                <a:cs typeface="Impact"/>
              </a:rPr>
            </a:br>
            <a:r>
              <a:rPr lang="sv-SE" altLang="sv-SE" sz="5400" dirty="0">
                <a:solidFill>
                  <a:srgbClr val="008FCB"/>
                </a:solidFill>
              </a:rPr>
              <a:t> </a:t>
            </a:r>
            <a:endParaRPr lang="sv-SE" altLang="sv-SE" sz="5400" dirty="0">
              <a:solidFill>
                <a:srgbClr val="008FCB"/>
              </a:solidFill>
              <a:latin typeface="Impact"/>
              <a:cs typeface="Impact"/>
            </a:endParaRPr>
          </a:p>
        </p:txBody>
      </p:sp>
      <p:sp>
        <p:nvSpPr>
          <p:cNvPr id="2" name="Platshållare för bildnummer 1"/>
          <p:cNvSpPr>
            <a:spLocks noGrp="1"/>
          </p:cNvSpPr>
          <p:nvPr>
            <p:ph type="sldNum" sz="quarter" idx="4294967295"/>
          </p:nvPr>
        </p:nvSpPr>
        <p:spPr>
          <a:xfrm>
            <a:off x="7010400" y="6364288"/>
            <a:ext cx="2133600" cy="365125"/>
          </a:xfrm>
        </p:spPr>
        <p:txBody>
          <a:bodyPr/>
          <a:lstStyle/>
          <a:p>
            <a:fld id="{332063FA-F158-B145-A53C-EFD7E6C84CF7}" type="slidenum">
              <a:rPr lang="sv-SE" smtClean="0"/>
              <a:pPr/>
              <a:t>1</a:t>
            </a:fld>
            <a:endParaRPr lang="sv-SE"/>
          </a:p>
        </p:txBody>
      </p:sp>
    </p:spTree>
    <p:extLst>
      <p:ext uri="{BB962C8B-B14F-4D97-AF65-F5344CB8AC3E}">
        <p14:creationId xmlns:p14="http://schemas.microsoft.com/office/powerpoint/2010/main" val="86149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10</a:t>
            </a:fld>
            <a:endParaRPr lang="sv-SE"/>
          </a:p>
        </p:txBody>
      </p:sp>
      <p:sp>
        <p:nvSpPr>
          <p:cNvPr id="3" name="Rubrik 2"/>
          <p:cNvSpPr>
            <a:spLocks noGrp="1"/>
          </p:cNvSpPr>
          <p:nvPr>
            <p:ph type="title"/>
          </p:nvPr>
        </p:nvSpPr>
        <p:spPr>
          <a:xfrm>
            <a:off x="1291498" y="763851"/>
            <a:ext cx="6778710" cy="885242"/>
          </a:xfrm>
        </p:spPr>
        <p:txBody>
          <a:bodyPr/>
          <a:lstStyle/>
          <a:p>
            <a:r>
              <a:rPr lang="sv-SE" dirty="0"/>
              <a:t>Sänkt skatt och höjt bostadstillägg döljer men löser inte problemen i pensionssystemet</a:t>
            </a:r>
          </a:p>
        </p:txBody>
      </p:sp>
      <p:graphicFrame>
        <p:nvGraphicFramePr>
          <p:cNvPr id="5" name="Diagram 4"/>
          <p:cNvGraphicFramePr/>
          <p:nvPr>
            <p:extLst>
              <p:ext uri="{D42A27DB-BD31-4B8C-83A1-F6EECF244321}">
                <p14:modId xmlns:p14="http://schemas.microsoft.com/office/powerpoint/2010/main" val="290477558"/>
              </p:ext>
            </p:extLst>
          </p:nvPr>
        </p:nvGraphicFramePr>
        <p:xfrm>
          <a:off x="914400" y="2164977"/>
          <a:ext cx="7543799" cy="4693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181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11</a:t>
            </a:fld>
            <a:endParaRPr lang="sv-SE"/>
          </a:p>
        </p:txBody>
      </p:sp>
      <p:sp>
        <p:nvSpPr>
          <p:cNvPr id="2" name="Rubrik 1"/>
          <p:cNvSpPr>
            <a:spLocks noGrp="1"/>
          </p:cNvSpPr>
          <p:nvPr>
            <p:ph type="title"/>
          </p:nvPr>
        </p:nvSpPr>
        <p:spPr>
          <a:xfrm>
            <a:off x="1077496" y="467428"/>
            <a:ext cx="6795328" cy="1774053"/>
          </a:xfrm>
        </p:spPr>
        <p:txBody>
          <a:bodyPr/>
          <a:lstStyle/>
          <a:p>
            <a:r>
              <a:rPr lang="nn-NO" sz="3200" dirty="0"/>
              <a:t>Bakgrund: från ATP till dagens pensionssystem</a:t>
            </a:r>
          </a:p>
        </p:txBody>
      </p:sp>
      <p:sp>
        <p:nvSpPr>
          <p:cNvPr id="3" name="Platshållare för innehåll 2"/>
          <p:cNvSpPr>
            <a:spLocks noGrp="1"/>
          </p:cNvSpPr>
          <p:nvPr>
            <p:ph sz="quarter" idx="13"/>
          </p:nvPr>
        </p:nvSpPr>
        <p:spPr>
          <a:xfrm>
            <a:off x="1291499" y="2265853"/>
            <a:ext cx="6778710" cy="3357896"/>
          </a:xfrm>
        </p:spPr>
        <p:txBody>
          <a:bodyPr/>
          <a:lstStyle/>
          <a:p>
            <a:r>
              <a:rPr lang="sv-SE" sz="2400" dirty="0"/>
              <a:t>Riksdagsbeslut 1994 om riktlinjer och principer  (fem partier), trädde i kraft från 1999</a:t>
            </a:r>
          </a:p>
          <a:p>
            <a:r>
              <a:rPr lang="sv-SE" sz="2400" dirty="0"/>
              <a:t>Från ett förmånsbestämt till ett avgiftsbestämt system</a:t>
            </a:r>
          </a:p>
          <a:p>
            <a:r>
              <a:rPr lang="sv-SE" sz="2400" dirty="0"/>
              <a:t>En heltidsarbetande löntagare beräknades få en allmän pension motsvarande 60 % av slutlönen (i nivå med ATP-systemet)</a:t>
            </a:r>
          </a:p>
        </p:txBody>
      </p:sp>
    </p:spTree>
    <p:extLst>
      <p:ext uri="{BB962C8B-B14F-4D97-AF65-F5344CB8AC3E}">
        <p14:creationId xmlns:p14="http://schemas.microsoft.com/office/powerpoint/2010/main" val="133897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12</a:t>
            </a:fld>
            <a:endParaRPr lang="sv-SE"/>
          </a:p>
        </p:txBody>
      </p:sp>
      <p:sp>
        <p:nvSpPr>
          <p:cNvPr id="2" name="Rubrik 1"/>
          <p:cNvSpPr>
            <a:spLocks noGrp="1"/>
          </p:cNvSpPr>
          <p:nvPr>
            <p:ph type="title"/>
          </p:nvPr>
        </p:nvSpPr>
        <p:spPr/>
        <p:txBody>
          <a:bodyPr/>
          <a:lstStyle/>
          <a:p>
            <a:r>
              <a:rPr lang="nn-NO" dirty="0"/>
              <a:t>Principer</a:t>
            </a:r>
          </a:p>
        </p:txBody>
      </p:sp>
      <p:sp>
        <p:nvSpPr>
          <p:cNvPr id="3" name="Platshållare för innehåll 2"/>
          <p:cNvSpPr>
            <a:spLocks noGrp="1"/>
          </p:cNvSpPr>
          <p:nvPr>
            <p:ph sz="quarter" idx="13"/>
          </p:nvPr>
        </p:nvSpPr>
        <p:spPr>
          <a:xfrm>
            <a:off x="1291499" y="2128662"/>
            <a:ext cx="6778710" cy="3357896"/>
          </a:xfrm>
        </p:spPr>
        <p:txBody>
          <a:bodyPr/>
          <a:lstStyle/>
          <a:p>
            <a:r>
              <a:rPr lang="sv-SE" sz="2400" dirty="0"/>
              <a:t>Livsinkomsten påverkar pensionen </a:t>
            </a:r>
          </a:p>
          <a:p>
            <a:r>
              <a:rPr lang="sv-SE" sz="2400" dirty="0"/>
              <a:t>Finansiellt och långsiktigt stabilt, utanför statsbudgeten </a:t>
            </a:r>
          </a:p>
          <a:p>
            <a:r>
              <a:rPr lang="sv-SE" sz="2400" dirty="0"/>
              <a:t>Fast pensionsavgift – alla generationer betalar lika mycket</a:t>
            </a:r>
          </a:p>
          <a:p>
            <a:r>
              <a:rPr lang="sv-SE" sz="2400" dirty="0"/>
              <a:t>Tillväxt i ekonomin, sysselsättningen och demografin ska påverka</a:t>
            </a:r>
          </a:p>
          <a:p>
            <a:r>
              <a:rPr lang="sv-SE" sz="2400" dirty="0"/>
              <a:t>Inkomst/tilläggspensionen ska följa samhällets inkomstutveckling, ej prisutveckling</a:t>
            </a:r>
          </a:p>
          <a:p>
            <a:endParaRPr lang="sv-SE" dirty="0"/>
          </a:p>
        </p:txBody>
      </p:sp>
    </p:spTree>
    <p:extLst>
      <p:ext uri="{BB962C8B-B14F-4D97-AF65-F5344CB8AC3E}">
        <p14:creationId xmlns:p14="http://schemas.microsoft.com/office/powerpoint/2010/main" val="73609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13</a:t>
            </a:fld>
            <a:endParaRPr lang="sv-SE"/>
          </a:p>
        </p:txBody>
      </p:sp>
      <p:sp>
        <p:nvSpPr>
          <p:cNvPr id="2" name="Rubrik 1"/>
          <p:cNvSpPr>
            <a:spLocks noGrp="1"/>
          </p:cNvSpPr>
          <p:nvPr>
            <p:ph type="title"/>
          </p:nvPr>
        </p:nvSpPr>
        <p:spPr>
          <a:xfrm>
            <a:off x="1257881" y="415758"/>
            <a:ext cx="6778710" cy="885242"/>
          </a:xfrm>
        </p:spPr>
        <p:txBody>
          <a:bodyPr/>
          <a:lstStyle/>
          <a:p>
            <a:pPr algn="ctr" fontAlgn="ctr"/>
            <a:r>
              <a:rPr lang="sv-SE" sz="3200" dirty="0"/>
              <a:t>Pensionsutfall per månad, födda år 1954</a:t>
            </a:r>
            <a:endParaRPr lang="sv-SE" sz="3200" dirty="0">
              <a:solidFill>
                <a:srgbClr val="000000"/>
              </a:solidFill>
              <a:latin typeface="Calibri" panose="020F0502020204030204" pitchFamily="34" charset="0"/>
            </a:endParaRPr>
          </a:p>
        </p:txBody>
      </p:sp>
      <p:pic>
        <p:nvPicPr>
          <p:cNvPr id="7" name="Bildobjekt 6"/>
          <p:cNvPicPr>
            <a:picLocks noChangeAspect="1"/>
          </p:cNvPicPr>
          <p:nvPr/>
        </p:nvPicPr>
        <p:blipFill>
          <a:blip r:embed="rId3"/>
          <a:stretch>
            <a:fillRect/>
          </a:stretch>
        </p:blipFill>
        <p:spPr>
          <a:xfrm>
            <a:off x="837168" y="1404450"/>
            <a:ext cx="7620135" cy="5325414"/>
          </a:xfrm>
          <a:prstGeom prst="rect">
            <a:avLst/>
          </a:prstGeom>
        </p:spPr>
      </p:pic>
    </p:spTree>
    <p:extLst>
      <p:ext uri="{BB962C8B-B14F-4D97-AF65-F5344CB8AC3E}">
        <p14:creationId xmlns:p14="http://schemas.microsoft.com/office/powerpoint/2010/main" val="231197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14</a:t>
            </a:fld>
            <a:endParaRPr lang="sv-SE"/>
          </a:p>
        </p:txBody>
      </p:sp>
      <p:sp>
        <p:nvSpPr>
          <p:cNvPr id="8" name="Rubrik 1"/>
          <p:cNvSpPr txBox="1">
            <a:spLocks/>
          </p:cNvSpPr>
          <p:nvPr/>
        </p:nvSpPr>
        <p:spPr>
          <a:xfrm>
            <a:off x="1694295" y="364215"/>
            <a:ext cx="6778710" cy="885242"/>
          </a:xfrm>
          <a:prstGeom prst="rect">
            <a:avLst/>
          </a:prstGeom>
        </p:spPr>
        <p:txBody>
          <a:bodyPr vert="horz" lIns="0" tIns="0" rIns="0" bIns="0" rtlCol="0" anchor="t" anchorCtr="0">
            <a:noAutofit/>
          </a:bodyPr>
          <a:lstStyle>
            <a:lvl1pPr algn="l" defTabSz="457200" rtl="0" eaLnBrk="1" latinLnBrk="0" hangingPunct="1">
              <a:spcBef>
                <a:spcPct val="0"/>
              </a:spcBef>
              <a:buNone/>
              <a:defRPr sz="2800" b="1" kern="1200">
                <a:solidFill>
                  <a:schemeClr val="accent1"/>
                </a:solidFill>
                <a:latin typeface="+mj-lt"/>
                <a:ea typeface="+mj-ea"/>
                <a:cs typeface="+mj-cs"/>
              </a:defRPr>
            </a:lvl1pPr>
          </a:lstStyle>
          <a:p>
            <a:r>
              <a:rPr lang="nn-NO" sz="3200" dirty="0"/>
              <a:t>Vad är en rimlig inkomstnivå? </a:t>
            </a:r>
          </a:p>
        </p:txBody>
      </p:sp>
      <p:graphicFrame>
        <p:nvGraphicFramePr>
          <p:cNvPr id="9" name="Diagram 8"/>
          <p:cNvGraphicFramePr>
            <a:graphicFrameLocks/>
          </p:cNvGraphicFramePr>
          <p:nvPr>
            <p:extLst>
              <p:ext uri="{D42A27DB-BD31-4B8C-83A1-F6EECF244321}">
                <p14:modId xmlns:p14="http://schemas.microsoft.com/office/powerpoint/2010/main" val="1413768527"/>
              </p:ext>
            </p:extLst>
          </p:nvPr>
        </p:nvGraphicFramePr>
        <p:xfrm>
          <a:off x="1067792" y="1468192"/>
          <a:ext cx="7020139" cy="47909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002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15</a:t>
            </a:fld>
            <a:endParaRPr lang="sv-SE"/>
          </a:p>
        </p:txBody>
      </p:sp>
      <p:sp>
        <p:nvSpPr>
          <p:cNvPr id="2" name="Rubrik 1"/>
          <p:cNvSpPr>
            <a:spLocks noGrp="1"/>
          </p:cNvSpPr>
          <p:nvPr>
            <p:ph type="title"/>
          </p:nvPr>
        </p:nvSpPr>
        <p:spPr>
          <a:xfrm>
            <a:off x="613444" y="815690"/>
            <a:ext cx="8055543" cy="885242"/>
          </a:xfrm>
        </p:spPr>
        <p:txBody>
          <a:bodyPr/>
          <a:lstStyle/>
          <a:p>
            <a:r>
              <a:rPr lang="nn-NO" sz="3200" dirty="0"/>
              <a:t>Respektavståndet</a:t>
            </a:r>
            <a:endParaRPr lang="nn-NO" dirty="0"/>
          </a:p>
        </p:txBody>
      </p:sp>
      <p:sp>
        <p:nvSpPr>
          <p:cNvPr id="3" name="Platshållare för innehåll 2"/>
          <p:cNvSpPr>
            <a:spLocks noGrp="1"/>
          </p:cNvSpPr>
          <p:nvPr>
            <p:ph sz="quarter" idx="13"/>
          </p:nvPr>
        </p:nvSpPr>
        <p:spPr>
          <a:xfrm>
            <a:off x="1090000" y="1680621"/>
            <a:ext cx="7102430" cy="4684118"/>
          </a:xfrm>
        </p:spPr>
        <p:txBody>
          <a:bodyPr/>
          <a:lstStyle/>
          <a:p>
            <a:r>
              <a:rPr lang="sv-SE" sz="2200" dirty="0"/>
              <a:t>Alltså: skillnaden i pensionärsplånboken mellan att ha arbetat och inte ha arbetat</a:t>
            </a:r>
          </a:p>
          <a:p>
            <a:r>
              <a:rPr lang="sv-SE" sz="2200" dirty="0"/>
              <a:t>Snittpensionär har snart en inkomst som en </a:t>
            </a:r>
            <a:r>
              <a:rPr lang="sv-SE" sz="2200" dirty="0" err="1"/>
              <a:t>garantipensionär</a:t>
            </a:r>
            <a:r>
              <a:rPr lang="sv-SE" sz="2200" dirty="0"/>
              <a:t> – det som samhället signalerar är en sorts bottenplatta</a:t>
            </a:r>
          </a:p>
          <a:p>
            <a:r>
              <a:rPr lang="sv-SE" sz="2200" dirty="0"/>
              <a:t>Meningslöst att ha arbetat?</a:t>
            </a:r>
          </a:p>
          <a:p>
            <a:endParaRPr lang="sv-SE" sz="2200" dirty="0"/>
          </a:p>
          <a:p>
            <a:pPr marL="0" indent="0">
              <a:buNone/>
            </a:pPr>
            <a:endParaRPr lang="sv-SE" sz="2400" dirty="0"/>
          </a:p>
        </p:txBody>
      </p:sp>
      <p:graphicFrame>
        <p:nvGraphicFramePr>
          <p:cNvPr id="4" name="Tabell 3"/>
          <p:cNvGraphicFramePr>
            <a:graphicFrameLocks noGrp="1"/>
          </p:cNvGraphicFramePr>
          <p:nvPr>
            <p:extLst>
              <p:ext uri="{D42A27DB-BD31-4B8C-83A1-F6EECF244321}">
                <p14:modId xmlns:p14="http://schemas.microsoft.com/office/powerpoint/2010/main" val="1549281220"/>
              </p:ext>
            </p:extLst>
          </p:nvPr>
        </p:nvGraphicFramePr>
        <p:xfrm>
          <a:off x="804301" y="4835448"/>
          <a:ext cx="7612585" cy="1724533"/>
        </p:xfrm>
        <a:graphic>
          <a:graphicData uri="http://schemas.openxmlformats.org/drawingml/2006/table">
            <a:tbl>
              <a:tblPr firstRow="1" firstCol="1" bandRow="1">
                <a:tableStyleId>{5C22544A-7EE6-4342-B048-85BDC9FD1C3A}</a:tableStyleId>
              </a:tblPr>
              <a:tblGrid>
                <a:gridCol w="634942">
                  <a:extLst>
                    <a:ext uri="{9D8B030D-6E8A-4147-A177-3AD203B41FA5}">
                      <a16:colId xmlns:a16="http://schemas.microsoft.com/office/drawing/2014/main" val="20000"/>
                    </a:ext>
                  </a:extLst>
                </a:gridCol>
                <a:gridCol w="1242132">
                  <a:extLst>
                    <a:ext uri="{9D8B030D-6E8A-4147-A177-3AD203B41FA5}">
                      <a16:colId xmlns:a16="http://schemas.microsoft.com/office/drawing/2014/main" val="20001"/>
                    </a:ext>
                  </a:extLst>
                </a:gridCol>
                <a:gridCol w="1262664">
                  <a:extLst>
                    <a:ext uri="{9D8B030D-6E8A-4147-A177-3AD203B41FA5}">
                      <a16:colId xmlns:a16="http://schemas.microsoft.com/office/drawing/2014/main" val="20002"/>
                    </a:ext>
                  </a:extLst>
                </a:gridCol>
                <a:gridCol w="1079653">
                  <a:extLst>
                    <a:ext uri="{9D8B030D-6E8A-4147-A177-3AD203B41FA5}">
                      <a16:colId xmlns:a16="http://schemas.microsoft.com/office/drawing/2014/main" val="20003"/>
                    </a:ext>
                  </a:extLst>
                </a:gridCol>
                <a:gridCol w="1079653">
                  <a:extLst>
                    <a:ext uri="{9D8B030D-6E8A-4147-A177-3AD203B41FA5}">
                      <a16:colId xmlns:a16="http://schemas.microsoft.com/office/drawing/2014/main" val="20004"/>
                    </a:ext>
                  </a:extLst>
                </a:gridCol>
                <a:gridCol w="1090669">
                  <a:extLst>
                    <a:ext uri="{9D8B030D-6E8A-4147-A177-3AD203B41FA5}">
                      <a16:colId xmlns:a16="http://schemas.microsoft.com/office/drawing/2014/main" val="20005"/>
                    </a:ext>
                  </a:extLst>
                </a:gridCol>
                <a:gridCol w="1222872">
                  <a:extLst>
                    <a:ext uri="{9D8B030D-6E8A-4147-A177-3AD203B41FA5}">
                      <a16:colId xmlns:a16="http://schemas.microsoft.com/office/drawing/2014/main" val="20006"/>
                    </a:ext>
                  </a:extLst>
                </a:gridCol>
              </a:tblGrid>
              <a:tr h="771525">
                <a:tc>
                  <a:txBody>
                    <a:bodyPr/>
                    <a:lstStyle/>
                    <a:p>
                      <a:pPr>
                        <a:lnSpc>
                          <a:spcPct val="107000"/>
                        </a:lnSpc>
                        <a:spcAft>
                          <a:spcPts val="0"/>
                        </a:spcAft>
                      </a:pPr>
                      <a:r>
                        <a:rPr lang="sv-SE" sz="1100" dirty="0">
                          <a:effectLst/>
                        </a:rPr>
                        <a:t>År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a:effectLst/>
                        </a:rPr>
                        <a:t>Garantipensionär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dirty="0">
                          <a:effectLst/>
                        </a:rPr>
                        <a:t>Kvinnlig snittpensionär utan BTP</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dirty="0">
                          <a:effectLst/>
                        </a:rPr>
                        <a:t>Kvinnlig snittpensionär med BTP</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a:effectLst/>
                        </a:rPr>
                        <a:t>Snittpensionär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100">
                          <a:effectLst/>
                        </a:rPr>
                        <a:t>Manlig snittpensionär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0"/>
                  </a:ext>
                </a:extLst>
              </a:tr>
              <a:tr h="190500">
                <a:tc>
                  <a:txBody>
                    <a:bodyPr/>
                    <a:lstStyle/>
                    <a:p>
                      <a:pPr algn="r">
                        <a:lnSpc>
                          <a:spcPct val="107000"/>
                        </a:lnSpc>
                        <a:spcAft>
                          <a:spcPts val="0"/>
                        </a:spcAft>
                      </a:pPr>
                      <a:r>
                        <a:rPr lang="sv-SE" sz="1200" dirty="0">
                          <a:effectLst/>
                        </a:rPr>
                        <a:t>2019</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200">
                          <a:effectLst/>
                        </a:rPr>
                        <a:t>Pension brutto</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8250 (8500)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a:effectLst/>
                        </a:rPr>
                        <a:t>14500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14500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17500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20500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90500">
                <a:tc>
                  <a:txBody>
                    <a:bodyPr/>
                    <a:lstStyle/>
                    <a:p>
                      <a:pPr algn="r">
                        <a:lnSpc>
                          <a:spcPct val="107000"/>
                        </a:lnSpc>
                        <a:spcAft>
                          <a:spcPts val="0"/>
                        </a:spcAft>
                      </a:pPr>
                      <a:r>
                        <a:rPr lang="sv-SE" sz="1200" dirty="0">
                          <a:effectLst/>
                        </a:rPr>
                        <a:t> (2020)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200">
                          <a:effectLst/>
                        </a:rPr>
                        <a:t>Pension netto</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7100 (7400)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11900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11900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14000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15800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90500">
                <a:tc>
                  <a:txBody>
                    <a:bodyPr/>
                    <a:lstStyle/>
                    <a:p>
                      <a:pPr>
                        <a:lnSpc>
                          <a:spcPct val="107000"/>
                        </a:lnSpc>
                        <a:spcAft>
                          <a:spcPts val="0"/>
                        </a:spcAft>
                      </a:pPr>
                      <a:r>
                        <a:rPr lang="sv-SE" sz="1200">
                          <a:effectLst/>
                        </a:rPr>
                        <a:t> </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200">
                          <a:effectLst/>
                        </a:rPr>
                        <a:t>BTP</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5560 (6540)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a:effectLst/>
                        </a:rPr>
                        <a:t>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2200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a:effectLst/>
                        </a:rPr>
                        <a:t>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a:effectLst/>
                        </a:rPr>
                        <a:t>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200025">
                <a:tc>
                  <a:txBody>
                    <a:bodyPr/>
                    <a:lstStyle/>
                    <a:p>
                      <a:pPr>
                        <a:lnSpc>
                          <a:spcPct val="107000"/>
                        </a:lnSpc>
                        <a:spcAft>
                          <a:spcPts val="0"/>
                        </a:spcAft>
                      </a:pPr>
                      <a:r>
                        <a:rPr lang="sv-SE" sz="1200">
                          <a:effectLst/>
                        </a:rPr>
                        <a:t> </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sv-SE" sz="1200">
                          <a:effectLst/>
                        </a:rPr>
                        <a:t>Total inkomst netto</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12700 (13950)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11900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14100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14000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v-SE" sz="1200" dirty="0">
                          <a:effectLst/>
                        </a:rPr>
                        <a:t>15800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0605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16</a:t>
            </a:fld>
            <a:endParaRPr lang="sv-SE"/>
          </a:p>
        </p:txBody>
      </p:sp>
      <p:sp>
        <p:nvSpPr>
          <p:cNvPr id="3" name="Rubrik 2"/>
          <p:cNvSpPr>
            <a:spLocks noGrp="1"/>
          </p:cNvSpPr>
          <p:nvPr>
            <p:ph type="title"/>
          </p:nvPr>
        </p:nvSpPr>
        <p:spPr>
          <a:xfrm>
            <a:off x="1291499" y="811330"/>
            <a:ext cx="6778710" cy="885242"/>
          </a:xfrm>
        </p:spPr>
        <p:txBody>
          <a:bodyPr/>
          <a:lstStyle/>
          <a:p>
            <a:r>
              <a:rPr lang="sv-SE" dirty="0"/>
              <a:t>Nytt grundskydd 2020</a:t>
            </a:r>
            <a:br>
              <a:rPr lang="sv-SE" dirty="0"/>
            </a:br>
            <a:endParaRPr lang="sv-SE" dirty="0"/>
          </a:p>
        </p:txBody>
      </p:sp>
      <p:sp>
        <p:nvSpPr>
          <p:cNvPr id="4" name="Platshållare för innehåll 3"/>
          <p:cNvSpPr>
            <a:spLocks noGrp="1"/>
          </p:cNvSpPr>
          <p:nvPr>
            <p:ph sz="quarter" idx="13"/>
          </p:nvPr>
        </p:nvSpPr>
        <p:spPr>
          <a:xfrm>
            <a:off x="1291499" y="1684302"/>
            <a:ext cx="6778710" cy="3357896"/>
          </a:xfrm>
        </p:spPr>
        <p:txBody>
          <a:bodyPr/>
          <a:lstStyle/>
          <a:p>
            <a:pPr lvl="0"/>
            <a:r>
              <a:rPr lang="sv-SE" dirty="0"/>
              <a:t>Höjd garantipension med 200 kr/månad för alla med garantipension. </a:t>
            </a:r>
          </a:p>
          <a:p>
            <a:pPr lvl="0"/>
            <a:r>
              <a:rPr lang="sv-SE" dirty="0"/>
              <a:t>Höjt tak i bostadstillägget från 5600 kr till 7000 kr</a:t>
            </a:r>
          </a:p>
          <a:p>
            <a:pPr lvl="0"/>
            <a:r>
              <a:rPr lang="sv-SE" dirty="0"/>
              <a:t>Sammantaget cirka 1300 kr mer per månad för de med lägst pensioner. Men merparten: + 200 kr </a:t>
            </a:r>
          </a:p>
          <a:p>
            <a:pPr lvl="0"/>
            <a:r>
              <a:rPr lang="sv-SE" dirty="0"/>
              <a:t>Snittpensionär som jobbat 40 år och </a:t>
            </a:r>
            <a:r>
              <a:rPr lang="sv-SE" dirty="0" err="1"/>
              <a:t>garantipensionär</a:t>
            </a:r>
            <a:r>
              <a:rPr lang="sv-SE" dirty="0"/>
              <a:t> (ensamstående) får samma disponibla inkomst på ca 14 000 kr/mån</a:t>
            </a:r>
          </a:p>
          <a:p>
            <a:pPr lvl="0"/>
            <a:r>
              <a:rPr lang="sv-SE" dirty="0"/>
              <a:t>Bra för de med mycket grundskydd, men upplevs det lönsamt att ha arbetat? Inga åtgärder inkomstpensionen</a:t>
            </a:r>
          </a:p>
          <a:p>
            <a:pPr lvl="0"/>
            <a:r>
              <a:rPr lang="sv-SE" dirty="0"/>
              <a:t>Ska vi ha ett grundtrygghetssystem eller ett inkomstrelaterat?</a:t>
            </a:r>
          </a:p>
        </p:txBody>
      </p:sp>
    </p:spTree>
    <p:extLst>
      <p:ext uri="{BB962C8B-B14F-4D97-AF65-F5344CB8AC3E}">
        <p14:creationId xmlns:p14="http://schemas.microsoft.com/office/powerpoint/2010/main" val="275092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17</a:t>
            </a:fld>
            <a:endParaRPr lang="sv-SE"/>
          </a:p>
        </p:txBody>
      </p:sp>
      <p:sp>
        <p:nvSpPr>
          <p:cNvPr id="2" name="Rubrik 1"/>
          <p:cNvSpPr>
            <a:spLocks noGrp="1"/>
          </p:cNvSpPr>
          <p:nvPr>
            <p:ph type="title"/>
          </p:nvPr>
        </p:nvSpPr>
        <p:spPr>
          <a:xfrm>
            <a:off x="1291499" y="811330"/>
            <a:ext cx="6778710" cy="885242"/>
          </a:xfrm>
        </p:spPr>
        <p:txBody>
          <a:bodyPr/>
          <a:lstStyle/>
          <a:p>
            <a:r>
              <a:rPr lang="nn-NO" dirty="0"/>
              <a:t>Ekonomi – bostadstillägg (BTP)</a:t>
            </a:r>
          </a:p>
        </p:txBody>
      </p:sp>
      <p:sp>
        <p:nvSpPr>
          <p:cNvPr id="3" name="Platshållare för innehåll 2"/>
          <p:cNvSpPr>
            <a:spLocks noGrp="1"/>
          </p:cNvSpPr>
          <p:nvPr>
            <p:ph sz="quarter" idx="13"/>
          </p:nvPr>
        </p:nvSpPr>
        <p:spPr>
          <a:xfrm>
            <a:off x="1291499" y="1692333"/>
            <a:ext cx="7417072" cy="3357896"/>
          </a:xfrm>
        </p:spPr>
        <p:txBody>
          <a:bodyPr/>
          <a:lstStyle/>
          <a:p>
            <a:r>
              <a:rPr lang="sv-SE" dirty="0"/>
              <a:t>1/1 2020 höjt tak i bostadstillägget till från 5600 kr till cirka 6500 kr</a:t>
            </a:r>
          </a:p>
          <a:p>
            <a:r>
              <a:rPr lang="sv-SE" dirty="0"/>
              <a:t>Syftet med BTP – att ge en pensionär oavsett bostadsort möjlighet att efterfråga och bibehålla en bostad med tillfredsställande standard också i nybyggda bostäder – uppfylls varken i hela bostadsbeståndet eller i nyproduktion. </a:t>
            </a:r>
          </a:p>
          <a:p>
            <a:r>
              <a:rPr lang="sv-SE" dirty="0"/>
              <a:t>För att max BTP ska motsvara hyran i en nyproducerad tvåa behöver taket i BTP höjas till minst ca 8000 kr och därefter indexeras</a:t>
            </a:r>
          </a:p>
          <a:p>
            <a:r>
              <a:rPr lang="sv-SE" dirty="0"/>
              <a:t>Förmögenhetsberäkningarna bör förändras (fler kan få BTP)</a:t>
            </a:r>
          </a:p>
          <a:p>
            <a:r>
              <a:rPr lang="sv-SE" dirty="0"/>
              <a:t>Marginaleffekterna måste bort</a:t>
            </a:r>
          </a:p>
          <a:p>
            <a:endParaRPr lang="sv-SE" dirty="0"/>
          </a:p>
        </p:txBody>
      </p:sp>
    </p:spTree>
    <p:extLst>
      <p:ext uri="{BB962C8B-B14F-4D97-AF65-F5344CB8AC3E}">
        <p14:creationId xmlns:p14="http://schemas.microsoft.com/office/powerpoint/2010/main" val="423618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18</a:t>
            </a:fld>
            <a:endParaRPr lang="sv-SE"/>
          </a:p>
        </p:txBody>
      </p:sp>
      <p:sp>
        <p:nvSpPr>
          <p:cNvPr id="2" name="Rubrik 1"/>
          <p:cNvSpPr>
            <a:spLocks noGrp="1"/>
          </p:cNvSpPr>
          <p:nvPr>
            <p:ph type="title"/>
          </p:nvPr>
        </p:nvSpPr>
        <p:spPr>
          <a:xfrm>
            <a:off x="613444" y="815690"/>
            <a:ext cx="8055543" cy="885242"/>
          </a:xfrm>
        </p:spPr>
        <p:txBody>
          <a:bodyPr/>
          <a:lstStyle/>
          <a:p>
            <a:r>
              <a:rPr lang="nn-NO" sz="3200" dirty="0"/>
              <a:t>Vilka brister ser vi i pensionssystemet</a:t>
            </a:r>
            <a:r>
              <a:rPr lang="nn-NO" dirty="0"/>
              <a:t>?</a:t>
            </a:r>
          </a:p>
        </p:txBody>
      </p:sp>
      <p:sp>
        <p:nvSpPr>
          <p:cNvPr id="3" name="Platshållare för innehåll 2"/>
          <p:cNvSpPr>
            <a:spLocks noGrp="1"/>
          </p:cNvSpPr>
          <p:nvPr>
            <p:ph sz="quarter" idx="13"/>
          </p:nvPr>
        </p:nvSpPr>
        <p:spPr>
          <a:xfrm>
            <a:off x="1090000" y="1700932"/>
            <a:ext cx="7102430" cy="4684118"/>
          </a:xfrm>
        </p:spPr>
        <p:txBody>
          <a:bodyPr/>
          <a:lstStyle/>
          <a:p>
            <a:r>
              <a:rPr lang="sv-SE" sz="2200" dirty="0"/>
              <a:t>Det fungerar väl för staten, men inte för dem som ska leva på det, eller uppfylla automatiska arbetslivskrav. </a:t>
            </a:r>
          </a:p>
          <a:p>
            <a:r>
              <a:rPr lang="sv-SE" sz="2200" dirty="0"/>
              <a:t>Det garanterar inte ekonomisk trygghet idag eller imorgon, pensionen riskerar blir allt lägre</a:t>
            </a:r>
          </a:p>
          <a:p>
            <a:r>
              <a:rPr lang="sv-SE" sz="2200" dirty="0"/>
              <a:t>Underfinansierat, det ger för låga pensioner, klart lägre än förutspått (allmän pension cirka 10 procentenheter lägre än väntat)</a:t>
            </a:r>
          </a:p>
          <a:p>
            <a:r>
              <a:rPr lang="sv-SE" sz="2200" dirty="0"/>
              <a:t>För många lönar det sig inte att ha arbetat</a:t>
            </a:r>
          </a:p>
          <a:p>
            <a:r>
              <a:rPr lang="sv-SE" sz="2200" dirty="0"/>
              <a:t>Pensionerna halkar efter löner och andra kostnader</a:t>
            </a:r>
          </a:p>
          <a:p>
            <a:r>
              <a:rPr lang="sv-SE" sz="2200" dirty="0"/>
              <a:t>Begränsad demokratisk insyn och debatt</a:t>
            </a:r>
          </a:p>
          <a:p>
            <a:r>
              <a:rPr lang="sv-SE" sz="2200" dirty="0"/>
              <a:t>”Vad tusan får vi för pensionsavgifterna?”</a:t>
            </a:r>
          </a:p>
          <a:p>
            <a:pPr marL="0" indent="0">
              <a:buNone/>
            </a:pPr>
            <a:endParaRPr lang="sv-SE" sz="2400" dirty="0"/>
          </a:p>
        </p:txBody>
      </p:sp>
    </p:spTree>
    <p:extLst>
      <p:ext uri="{BB962C8B-B14F-4D97-AF65-F5344CB8AC3E}">
        <p14:creationId xmlns:p14="http://schemas.microsoft.com/office/powerpoint/2010/main" val="121763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z="1000" smtClean="0"/>
              <a:pPr/>
              <a:t>19</a:t>
            </a:fld>
            <a:endParaRPr lang="sv-SE" sz="1000" dirty="0"/>
          </a:p>
        </p:txBody>
      </p:sp>
      <p:sp>
        <p:nvSpPr>
          <p:cNvPr id="2" name="Rubrik 1"/>
          <p:cNvSpPr>
            <a:spLocks noGrp="1"/>
          </p:cNvSpPr>
          <p:nvPr>
            <p:ph type="title"/>
          </p:nvPr>
        </p:nvSpPr>
        <p:spPr>
          <a:xfrm>
            <a:off x="1291499" y="696700"/>
            <a:ext cx="6778710" cy="885242"/>
          </a:xfrm>
        </p:spPr>
        <p:txBody>
          <a:bodyPr/>
          <a:lstStyle/>
          <a:p>
            <a:r>
              <a:rPr lang="nn-NO" sz="3200" dirty="0"/>
              <a:t>Vad tycker SPF Seniorerna?</a:t>
            </a:r>
          </a:p>
        </p:txBody>
      </p:sp>
      <p:sp>
        <p:nvSpPr>
          <p:cNvPr id="3" name="Platshållare för innehåll 2"/>
          <p:cNvSpPr>
            <a:spLocks noGrp="1"/>
          </p:cNvSpPr>
          <p:nvPr>
            <p:ph sz="quarter" idx="13"/>
          </p:nvPr>
        </p:nvSpPr>
        <p:spPr>
          <a:xfrm>
            <a:off x="1067793" y="1797358"/>
            <a:ext cx="6778710" cy="4746749"/>
          </a:xfrm>
        </p:spPr>
        <p:txBody>
          <a:bodyPr/>
          <a:lstStyle/>
          <a:p>
            <a:r>
              <a:rPr lang="sv-SE" dirty="0"/>
              <a:t>Utvärdera hela pensionssystemet – gärna oberoende experter och ta in internationella erfarenheter. Helhetsgrepp, inte lappa och laga. </a:t>
            </a:r>
          </a:p>
          <a:p>
            <a:r>
              <a:rPr lang="sv-SE" dirty="0"/>
              <a:t>Det ska löna sig att ha arbetat, pensionsnivåerna för låga. Grundtrygghetssystem eller inkomstrelaterat?</a:t>
            </a:r>
          </a:p>
          <a:p>
            <a:r>
              <a:rPr lang="sv-SE" dirty="0"/>
              <a:t>Vi gör allt rätt, jobbar länge och mycket men ändå får vi låga pensioner. Det är snarare systemet det är fel på. </a:t>
            </a:r>
          </a:p>
          <a:p>
            <a:r>
              <a:rPr lang="sv-SE" dirty="0"/>
              <a:t>Pensionssystemet är underfinansierat, måste förstärkas, mer pengar in i systemet </a:t>
            </a:r>
          </a:p>
          <a:p>
            <a:r>
              <a:rPr lang="sv-SE" dirty="0"/>
              <a:t>Utan förändring kommer pensionerna att halka efter ytterligare, räcker inte att höja pensionsåldern</a:t>
            </a:r>
          </a:p>
        </p:txBody>
      </p:sp>
    </p:spTree>
    <p:extLst>
      <p:ext uri="{BB962C8B-B14F-4D97-AF65-F5344CB8AC3E}">
        <p14:creationId xmlns:p14="http://schemas.microsoft.com/office/powerpoint/2010/main" val="405711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398CDFB-3971-4B15-A804-12812E615BBF}"/>
              </a:ext>
            </a:extLst>
          </p:cNvPr>
          <p:cNvSpPr>
            <a:spLocks noGrp="1"/>
          </p:cNvSpPr>
          <p:nvPr>
            <p:ph type="sldNum" sz="quarter" idx="12"/>
          </p:nvPr>
        </p:nvSpPr>
        <p:spPr/>
        <p:txBody>
          <a:bodyPr/>
          <a:lstStyle/>
          <a:p>
            <a:fld id="{332063FA-F158-B145-A53C-EFD7E6C84CF7}" type="slidenum">
              <a:rPr lang="sv-SE" smtClean="0"/>
              <a:pPr/>
              <a:t>2</a:t>
            </a:fld>
            <a:endParaRPr lang="sv-SE"/>
          </a:p>
        </p:txBody>
      </p:sp>
      <p:sp>
        <p:nvSpPr>
          <p:cNvPr id="3" name="Rubrik 2">
            <a:extLst>
              <a:ext uri="{FF2B5EF4-FFF2-40B4-BE49-F238E27FC236}">
                <a16:creationId xmlns:a16="http://schemas.microsoft.com/office/drawing/2014/main" id="{B26C5F2B-0FD7-4D34-9F5B-828911CEA5E7}"/>
              </a:ext>
            </a:extLst>
          </p:cNvPr>
          <p:cNvSpPr>
            <a:spLocks noGrp="1"/>
          </p:cNvSpPr>
          <p:nvPr>
            <p:ph type="title"/>
          </p:nvPr>
        </p:nvSpPr>
        <p:spPr>
          <a:xfrm>
            <a:off x="1291499" y="1253951"/>
            <a:ext cx="6778710" cy="1294004"/>
          </a:xfrm>
        </p:spPr>
        <p:txBody>
          <a:bodyPr/>
          <a:lstStyle/>
          <a:p>
            <a:r>
              <a:rPr lang="sv-SE" dirty="0"/>
              <a:t>Från och med 1 </a:t>
            </a:r>
            <a:r>
              <a:rPr lang="sv-SE" i="1" dirty="0"/>
              <a:t>januari  2020 höjs lägsta ålder för att ta </a:t>
            </a:r>
            <a:r>
              <a:rPr lang="sv-SE" dirty="0"/>
              <a:t>ut allmän pension från 61 till 62 år.</a:t>
            </a:r>
            <a:br>
              <a:rPr lang="sv-SE" dirty="0"/>
            </a:br>
            <a:endParaRPr lang="sv-SE" dirty="0"/>
          </a:p>
        </p:txBody>
      </p:sp>
      <p:sp>
        <p:nvSpPr>
          <p:cNvPr id="4" name="Platshållare för innehåll 3">
            <a:extLst>
              <a:ext uri="{FF2B5EF4-FFF2-40B4-BE49-F238E27FC236}">
                <a16:creationId xmlns:a16="http://schemas.microsoft.com/office/drawing/2014/main" id="{51860628-188C-4009-80AE-114442A63DDD}"/>
              </a:ext>
            </a:extLst>
          </p:cNvPr>
          <p:cNvSpPr>
            <a:spLocks noGrp="1"/>
          </p:cNvSpPr>
          <p:nvPr>
            <p:ph sz="quarter" idx="13"/>
          </p:nvPr>
        </p:nvSpPr>
        <p:spPr>
          <a:xfrm>
            <a:off x="1291499" y="2547955"/>
            <a:ext cx="6778710" cy="3919752"/>
          </a:xfrm>
        </p:spPr>
        <p:txBody>
          <a:bodyPr/>
          <a:lstStyle/>
          <a:p>
            <a:r>
              <a:rPr lang="sv-SE" dirty="0"/>
              <a:t>Tidigast uttag av allmän pension kommer sannolikt att höjas från dagens 61 till 64 år  fram till 2026. </a:t>
            </a:r>
          </a:p>
          <a:p>
            <a:r>
              <a:rPr lang="sv-SE" dirty="0"/>
              <a:t>Är du född 1958 påverkas du inte</a:t>
            </a:r>
          </a:p>
          <a:p>
            <a:r>
              <a:rPr lang="sv-SE" dirty="0"/>
              <a:t>Är du född 1958  eller tidigare gäller fortfarande 61 år som tidigast ålder för att ta ut din allmänna pension.</a:t>
            </a:r>
          </a:p>
          <a:p>
            <a:r>
              <a:rPr lang="sv-SE" dirty="0"/>
              <a:t>Är du född 1959?</a:t>
            </a:r>
          </a:p>
          <a:p>
            <a:r>
              <a:rPr lang="sv-SE" dirty="0"/>
              <a:t>Är du född 1959  kan du tidigast ta ut din  allmänna pension  från den månad du fyller 62 år eftersom reglerna ändras från 2020.Du som berörs av de nya reglerna om pensionsåldern kan inte lämna in en ansökan redan nu och få pension beviljad tidigare än de nya åldersgränserna. </a:t>
            </a:r>
            <a:br>
              <a:rPr lang="sv-SE" dirty="0"/>
            </a:br>
            <a:endParaRPr lang="sv-SE" dirty="0"/>
          </a:p>
          <a:p>
            <a:endParaRPr lang="sv-SE" dirty="0"/>
          </a:p>
        </p:txBody>
      </p:sp>
    </p:spTree>
    <p:extLst>
      <p:ext uri="{BB962C8B-B14F-4D97-AF65-F5344CB8AC3E}">
        <p14:creationId xmlns:p14="http://schemas.microsoft.com/office/powerpoint/2010/main" val="3340425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20</a:t>
            </a:fld>
            <a:endParaRPr lang="sv-SE"/>
          </a:p>
        </p:txBody>
      </p:sp>
      <p:sp>
        <p:nvSpPr>
          <p:cNvPr id="3" name="Rubrik 2"/>
          <p:cNvSpPr>
            <a:spLocks noGrp="1"/>
          </p:cNvSpPr>
          <p:nvPr>
            <p:ph type="title"/>
          </p:nvPr>
        </p:nvSpPr>
        <p:spPr>
          <a:xfrm>
            <a:off x="1011824" y="579581"/>
            <a:ext cx="6778710" cy="885242"/>
          </a:xfrm>
        </p:spPr>
        <p:txBody>
          <a:bodyPr/>
          <a:lstStyle/>
          <a:p>
            <a:r>
              <a:rPr lang="nn-NO" sz="3200" dirty="0"/>
              <a:t>Vad tycker SPF Seniorerna? (forts)</a:t>
            </a:r>
            <a:endParaRPr lang="sv-SE" sz="3200" dirty="0"/>
          </a:p>
        </p:txBody>
      </p:sp>
      <p:sp>
        <p:nvSpPr>
          <p:cNvPr id="4" name="Platshållare för innehåll 3"/>
          <p:cNvSpPr>
            <a:spLocks noGrp="1"/>
          </p:cNvSpPr>
          <p:nvPr>
            <p:ph sz="quarter" idx="13"/>
          </p:nvPr>
        </p:nvSpPr>
        <p:spPr>
          <a:xfrm>
            <a:off x="1011824" y="1726080"/>
            <a:ext cx="6778710" cy="3357896"/>
          </a:xfrm>
        </p:spPr>
        <p:txBody>
          <a:bodyPr/>
          <a:lstStyle/>
          <a:p>
            <a:r>
              <a:rPr lang="sv-SE" dirty="0"/>
              <a:t>Ett system med balans mellan finansiell stabilitet, sociala hänsyn och politiskt ansvar (mindre automatik). </a:t>
            </a:r>
          </a:p>
          <a:p>
            <a:r>
              <a:rPr lang="sv-SE" dirty="0"/>
              <a:t>Kontinuerliga genomgångar om hur systemet står sig socialt, politiskt och finansiellt</a:t>
            </a:r>
          </a:p>
          <a:p>
            <a:r>
              <a:rPr lang="sv-SE" dirty="0"/>
              <a:t>Avgiftshöjningar som kommer både dagens och framtidens pensionärer till del</a:t>
            </a:r>
          </a:p>
          <a:p>
            <a:r>
              <a:rPr lang="sv-SE" dirty="0"/>
              <a:t>Mer politiskt ansvar, debatt och insyn – vad tycker partierna?</a:t>
            </a:r>
          </a:p>
          <a:p>
            <a:r>
              <a:rPr lang="sv-SE" dirty="0"/>
              <a:t>Pensionerna ska hänga med i löne- och kostnadsutvecklingen</a:t>
            </a:r>
          </a:p>
          <a:p>
            <a:r>
              <a:rPr lang="sv-SE" dirty="0"/>
              <a:t>Varför har vi ett allmänt pensionssystem, tilliten?</a:t>
            </a:r>
          </a:p>
          <a:p>
            <a:endParaRPr lang="sv-SE" dirty="0"/>
          </a:p>
          <a:p>
            <a:pPr marL="0" indent="0">
              <a:buNone/>
            </a:pPr>
            <a:endParaRPr lang="sv-SE" dirty="0"/>
          </a:p>
        </p:txBody>
      </p:sp>
    </p:spTree>
    <p:extLst>
      <p:ext uri="{BB962C8B-B14F-4D97-AF65-F5344CB8AC3E}">
        <p14:creationId xmlns:p14="http://schemas.microsoft.com/office/powerpoint/2010/main" val="128135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21</a:t>
            </a:fld>
            <a:endParaRPr lang="sv-SE"/>
          </a:p>
        </p:txBody>
      </p:sp>
      <p:sp>
        <p:nvSpPr>
          <p:cNvPr id="3" name="Rubrik 2"/>
          <p:cNvSpPr>
            <a:spLocks noGrp="1"/>
          </p:cNvSpPr>
          <p:nvPr>
            <p:ph type="title"/>
          </p:nvPr>
        </p:nvSpPr>
        <p:spPr>
          <a:xfrm>
            <a:off x="1291499" y="811330"/>
            <a:ext cx="6778710" cy="885242"/>
          </a:xfrm>
        </p:spPr>
        <p:txBody>
          <a:bodyPr/>
          <a:lstStyle/>
          <a:p>
            <a:r>
              <a:rPr lang="sv-SE" dirty="0"/>
              <a:t>Politiskt ansvar och vad tycker partierna?	</a:t>
            </a:r>
          </a:p>
        </p:txBody>
      </p:sp>
      <p:sp>
        <p:nvSpPr>
          <p:cNvPr id="4" name="Platshållare för innehåll 3"/>
          <p:cNvSpPr>
            <a:spLocks noGrp="1"/>
          </p:cNvSpPr>
          <p:nvPr>
            <p:ph sz="quarter" idx="13"/>
          </p:nvPr>
        </p:nvSpPr>
        <p:spPr>
          <a:xfrm>
            <a:off x="1291499" y="1975150"/>
            <a:ext cx="6778710" cy="3357896"/>
          </a:xfrm>
        </p:spPr>
        <p:txBody>
          <a:bodyPr/>
          <a:lstStyle/>
          <a:p>
            <a:r>
              <a:rPr lang="sv-SE" dirty="0"/>
              <a:t>Partierna som står bakom pensionsöverenskommelsen (S, MP + borgerliga): ingenting, förutom de justeringar som Pensionsgruppen är överens om, tillsätter utredningar</a:t>
            </a:r>
          </a:p>
          <a:p>
            <a:r>
              <a:rPr lang="sv-SE" dirty="0"/>
              <a:t>Pensionsgruppen: odemokratisk?, ”automatiskt system”, ställs politikerna till svars? Vad tycker övriga politiker?</a:t>
            </a:r>
          </a:p>
          <a:p>
            <a:pPr marL="0" indent="0">
              <a:buNone/>
            </a:pPr>
            <a:endParaRPr lang="sv-SE" dirty="0"/>
          </a:p>
          <a:p>
            <a:r>
              <a:rPr lang="sv-SE" dirty="0"/>
              <a:t>Bred överenskommelse bra, men har Pensionsgruppen spelat ut sin roll?</a:t>
            </a:r>
          </a:p>
        </p:txBody>
      </p:sp>
    </p:spTree>
    <p:extLst>
      <p:ext uri="{BB962C8B-B14F-4D97-AF65-F5344CB8AC3E}">
        <p14:creationId xmlns:p14="http://schemas.microsoft.com/office/powerpoint/2010/main" val="248347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332063FA-F158-B145-A53C-EFD7E6C84CF7}" type="slidenum">
              <a:rPr lang="sv-SE" smtClean="0"/>
              <a:pPr/>
              <a:t>22</a:t>
            </a:fld>
            <a:endParaRPr lang="sv-SE"/>
          </a:p>
        </p:txBody>
      </p:sp>
      <p:sp>
        <p:nvSpPr>
          <p:cNvPr id="2" name="Rubrik 1"/>
          <p:cNvSpPr>
            <a:spLocks noGrp="1"/>
          </p:cNvSpPr>
          <p:nvPr>
            <p:ph type="title"/>
          </p:nvPr>
        </p:nvSpPr>
        <p:spPr>
          <a:xfrm>
            <a:off x="1291499" y="1332010"/>
            <a:ext cx="6778710" cy="885242"/>
          </a:xfrm>
        </p:spPr>
        <p:txBody>
          <a:bodyPr/>
          <a:lstStyle/>
          <a:p>
            <a:pPr algn="ctr"/>
            <a:br>
              <a:rPr lang="nn-NO" sz="4400" dirty="0"/>
            </a:br>
            <a:br>
              <a:rPr lang="nn-NO" sz="4400" dirty="0"/>
            </a:br>
            <a:r>
              <a:rPr lang="nn-NO" sz="4400" dirty="0"/>
              <a:t>Tack!</a:t>
            </a:r>
          </a:p>
        </p:txBody>
      </p:sp>
      <p:sp>
        <p:nvSpPr>
          <p:cNvPr id="3" name="Platshållare för innehåll 2"/>
          <p:cNvSpPr>
            <a:spLocks noGrp="1"/>
          </p:cNvSpPr>
          <p:nvPr>
            <p:ph sz="quarter" idx="13"/>
          </p:nvPr>
        </p:nvSpPr>
        <p:spPr>
          <a:xfrm>
            <a:off x="1464754" y="3414229"/>
            <a:ext cx="6778710" cy="1080769"/>
          </a:xfrm>
        </p:spPr>
        <p:txBody>
          <a:bodyPr/>
          <a:lstStyle/>
          <a:p>
            <a:endParaRPr lang="sv-SE" dirty="0"/>
          </a:p>
        </p:txBody>
      </p:sp>
    </p:spTree>
    <p:extLst>
      <p:ext uri="{BB962C8B-B14F-4D97-AF65-F5344CB8AC3E}">
        <p14:creationId xmlns:p14="http://schemas.microsoft.com/office/powerpoint/2010/main" val="191523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A5E6BEED-2DBB-4097-8CFF-06CC40AF8A2B}"/>
              </a:ext>
            </a:extLst>
          </p:cNvPr>
          <p:cNvSpPr>
            <a:spLocks noGrp="1"/>
          </p:cNvSpPr>
          <p:nvPr>
            <p:ph type="sldNum" sz="quarter" idx="12"/>
          </p:nvPr>
        </p:nvSpPr>
        <p:spPr/>
        <p:txBody>
          <a:bodyPr/>
          <a:lstStyle/>
          <a:p>
            <a:fld id="{332063FA-F158-B145-A53C-EFD7E6C84CF7}" type="slidenum">
              <a:rPr lang="sv-SE" smtClean="0"/>
              <a:pPr/>
              <a:t>3</a:t>
            </a:fld>
            <a:endParaRPr lang="sv-SE"/>
          </a:p>
        </p:txBody>
      </p:sp>
      <p:sp>
        <p:nvSpPr>
          <p:cNvPr id="3" name="Rubrik 2">
            <a:extLst>
              <a:ext uri="{FF2B5EF4-FFF2-40B4-BE49-F238E27FC236}">
                <a16:creationId xmlns:a16="http://schemas.microsoft.com/office/drawing/2014/main" id="{437A290B-D9A9-4E4B-9277-C1D12A8C6AF7}"/>
              </a:ext>
            </a:extLst>
          </p:cNvPr>
          <p:cNvSpPr>
            <a:spLocks noGrp="1"/>
          </p:cNvSpPr>
          <p:nvPr>
            <p:ph type="title"/>
          </p:nvPr>
        </p:nvSpPr>
        <p:spPr>
          <a:xfrm>
            <a:off x="1291499" y="1253951"/>
            <a:ext cx="6778710" cy="563698"/>
          </a:xfrm>
        </p:spPr>
        <p:txBody>
          <a:bodyPr/>
          <a:lstStyle/>
          <a:p>
            <a:r>
              <a:rPr lang="sv-SE" dirty="0" err="1"/>
              <a:t>Riktålder</a:t>
            </a:r>
            <a:r>
              <a:rPr lang="sv-SE" dirty="0"/>
              <a:t> införs</a:t>
            </a:r>
            <a:br>
              <a:rPr lang="sv-SE" dirty="0"/>
            </a:br>
            <a:endParaRPr lang="sv-SE" dirty="0"/>
          </a:p>
        </p:txBody>
      </p:sp>
      <p:sp>
        <p:nvSpPr>
          <p:cNvPr id="4" name="Platshållare för innehåll 3">
            <a:extLst>
              <a:ext uri="{FF2B5EF4-FFF2-40B4-BE49-F238E27FC236}">
                <a16:creationId xmlns:a16="http://schemas.microsoft.com/office/drawing/2014/main" id="{B168532C-6AE9-4C10-8C44-10080C25A3AF}"/>
              </a:ext>
            </a:extLst>
          </p:cNvPr>
          <p:cNvSpPr>
            <a:spLocks noGrp="1"/>
          </p:cNvSpPr>
          <p:nvPr>
            <p:ph sz="quarter" idx="13"/>
          </p:nvPr>
        </p:nvSpPr>
        <p:spPr>
          <a:xfrm>
            <a:off x="1291499" y="1817649"/>
            <a:ext cx="6778710" cy="4547090"/>
          </a:xfrm>
        </p:spPr>
        <p:txBody>
          <a:bodyPr/>
          <a:lstStyle/>
          <a:p>
            <a:r>
              <a:rPr lang="sv-SE" sz="2000" dirty="0"/>
              <a:t>Åldern för när man tidigast kan ta ut allmän pension eller få garantipension och bostadstillägg kommer att kopplas till medellivslängdens utveckling, vilket innebär att en så kallad </a:t>
            </a:r>
            <a:r>
              <a:rPr lang="sv-SE" sz="2000" dirty="0" err="1"/>
              <a:t>riktålder</a:t>
            </a:r>
            <a:r>
              <a:rPr lang="sv-SE" sz="2000" dirty="0"/>
              <a:t> införs. Det innebär att om vi i genomsnitt lever längre framöver så kommer åldern för tidigast uttag av allmän pension, garantipension och bostadstillägg att höjas och följa medellivslängdens utveckling.</a:t>
            </a:r>
          </a:p>
          <a:p>
            <a:r>
              <a:rPr lang="sv-SE" sz="2000" dirty="0" err="1"/>
              <a:t>Riktåldern</a:t>
            </a:r>
            <a:r>
              <a:rPr lang="sv-SE" sz="2000" dirty="0"/>
              <a:t> kommer att fastställas årligen och användas sex år senare och den kan max ändras med ett år i taget. Den måste också ha legat still i tre år innan den kan ändras. </a:t>
            </a:r>
          </a:p>
          <a:p>
            <a:endParaRPr lang="sv-SE" dirty="0"/>
          </a:p>
        </p:txBody>
      </p:sp>
    </p:spTree>
    <p:extLst>
      <p:ext uri="{BB962C8B-B14F-4D97-AF65-F5344CB8AC3E}">
        <p14:creationId xmlns:p14="http://schemas.microsoft.com/office/powerpoint/2010/main" val="339859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CC931763-2AFC-464A-91A6-BF516DEB39FB}"/>
              </a:ext>
            </a:extLst>
          </p:cNvPr>
          <p:cNvSpPr>
            <a:spLocks noGrp="1"/>
          </p:cNvSpPr>
          <p:nvPr>
            <p:ph type="sldNum" sz="quarter" idx="12"/>
          </p:nvPr>
        </p:nvSpPr>
        <p:spPr/>
        <p:txBody>
          <a:bodyPr/>
          <a:lstStyle/>
          <a:p>
            <a:fld id="{332063FA-F158-B145-A53C-EFD7E6C84CF7}" type="slidenum">
              <a:rPr lang="sv-SE" smtClean="0"/>
              <a:pPr/>
              <a:t>4</a:t>
            </a:fld>
            <a:endParaRPr lang="sv-SE"/>
          </a:p>
        </p:txBody>
      </p:sp>
      <p:sp>
        <p:nvSpPr>
          <p:cNvPr id="4" name="Platshållare för innehåll 3">
            <a:extLst>
              <a:ext uri="{FF2B5EF4-FFF2-40B4-BE49-F238E27FC236}">
                <a16:creationId xmlns:a16="http://schemas.microsoft.com/office/drawing/2014/main" id="{5A2E92CF-5FDF-4E4F-AA9A-06E731B6012F}"/>
              </a:ext>
            </a:extLst>
          </p:cNvPr>
          <p:cNvSpPr>
            <a:spLocks noGrp="1"/>
          </p:cNvSpPr>
          <p:nvPr>
            <p:ph sz="quarter" idx="13"/>
          </p:nvPr>
        </p:nvSpPr>
        <p:spPr>
          <a:xfrm>
            <a:off x="1291499" y="858644"/>
            <a:ext cx="6778710" cy="5047207"/>
          </a:xfrm>
        </p:spPr>
        <p:txBody>
          <a:bodyPr/>
          <a:lstStyle/>
          <a:p>
            <a:r>
              <a:rPr lang="sv-SE" sz="2000" dirty="0"/>
              <a:t>År 2026, då </a:t>
            </a:r>
            <a:r>
              <a:rPr lang="sv-SE" sz="2000" dirty="0" err="1"/>
              <a:t>riktåldern</a:t>
            </a:r>
            <a:r>
              <a:rPr lang="sv-SE" sz="2000" dirty="0"/>
              <a:t> börjar användas, ändras den lägsta åldern för att ta ut allmän pension till att gälla tre år före den </a:t>
            </a:r>
            <a:r>
              <a:rPr lang="sv-SE" sz="2000" dirty="0" err="1"/>
              <a:t>riktålder</a:t>
            </a:r>
            <a:r>
              <a:rPr lang="sv-SE" sz="2000" dirty="0"/>
              <a:t> som införs. </a:t>
            </a:r>
            <a:r>
              <a:rPr lang="sv-SE" sz="2000" dirty="0" err="1"/>
              <a:t>Riktåldern</a:t>
            </a:r>
            <a:r>
              <a:rPr lang="sv-SE" sz="2000" dirty="0"/>
              <a:t> kommer troligen att vara 67 år vid införandet 2026 vilket skulle ge en ålder på 64 år för tidigaste tidpunkten att ta ut allmän pension. Det skulle innebära  att du som är född 1963 eller senare tidigast kan ta ut din allmänna pension vid 64 års ålder. Det finns förslag på ändring redan från 2023 kring att flytta 65 år för rätt till garantipension till 66 år. Det blir som en övergång till att </a:t>
            </a:r>
            <a:r>
              <a:rPr lang="sv-SE" sz="2000" dirty="0" err="1"/>
              <a:t>riktåldern</a:t>
            </a:r>
            <a:r>
              <a:rPr lang="sv-SE" sz="2000" dirty="0"/>
              <a:t> ska användas från 2026.</a:t>
            </a:r>
          </a:p>
        </p:txBody>
      </p:sp>
    </p:spTree>
    <p:extLst>
      <p:ext uri="{BB962C8B-B14F-4D97-AF65-F5344CB8AC3E}">
        <p14:creationId xmlns:p14="http://schemas.microsoft.com/office/powerpoint/2010/main" val="1872320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1E1618CF-2D4B-43C7-AA08-6BD5E19D6909}"/>
              </a:ext>
            </a:extLst>
          </p:cNvPr>
          <p:cNvSpPr>
            <a:spLocks noGrp="1"/>
          </p:cNvSpPr>
          <p:nvPr>
            <p:ph type="sldNum" sz="quarter" idx="12"/>
          </p:nvPr>
        </p:nvSpPr>
        <p:spPr/>
        <p:txBody>
          <a:bodyPr/>
          <a:lstStyle/>
          <a:p>
            <a:fld id="{332063FA-F158-B145-A53C-EFD7E6C84CF7}" type="slidenum">
              <a:rPr lang="sv-SE" smtClean="0"/>
              <a:pPr/>
              <a:t>5</a:t>
            </a:fld>
            <a:endParaRPr lang="sv-SE"/>
          </a:p>
        </p:txBody>
      </p:sp>
      <p:sp>
        <p:nvSpPr>
          <p:cNvPr id="3" name="Rubrik 2">
            <a:extLst>
              <a:ext uri="{FF2B5EF4-FFF2-40B4-BE49-F238E27FC236}">
                <a16:creationId xmlns:a16="http://schemas.microsoft.com/office/drawing/2014/main" id="{28754ACB-7658-48F7-ADEE-4B67F773367C}"/>
              </a:ext>
            </a:extLst>
          </p:cNvPr>
          <p:cNvSpPr>
            <a:spLocks noGrp="1"/>
          </p:cNvSpPr>
          <p:nvPr>
            <p:ph type="title"/>
          </p:nvPr>
        </p:nvSpPr>
        <p:spPr>
          <a:xfrm>
            <a:off x="1291499" y="457200"/>
            <a:ext cx="6778710" cy="1880886"/>
          </a:xfrm>
        </p:spPr>
        <p:txBody>
          <a:bodyPr/>
          <a:lstStyle/>
          <a:p>
            <a:r>
              <a:rPr lang="sv-SE" sz="2400" b="0" dirty="0"/>
              <a:t>Tabellen visar vid vilken ålder du tidigast kan ta ut din allmänna pension  och vid vilken ålder du kan få garantipension. Åldrarna för rätt till garantipension är ännu inte beslutade av riksdagen. </a:t>
            </a:r>
            <a:endParaRPr lang="sv-SE" sz="2400" dirty="0"/>
          </a:p>
        </p:txBody>
      </p:sp>
      <p:graphicFrame>
        <p:nvGraphicFramePr>
          <p:cNvPr id="5" name="Platshållare för innehåll 4">
            <a:extLst>
              <a:ext uri="{FF2B5EF4-FFF2-40B4-BE49-F238E27FC236}">
                <a16:creationId xmlns:a16="http://schemas.microsoft.com/office/drawing/2014/main" id="{C0F5E7ED-EED1-4B17-B38E-B958D05BD7FF}"/>
              </a:ext>
            </a:extLst>
          </p:cNvPr>
          <p:cNvGraphicFramePr>
            <a:graphicFrameLocks noGrp="1"/>
          </p:cNvGraphicFramePr>
          <p:nvPr>
            <p:ph sz="quarter" idx="13"/>
            <p:extLst>
              <p:ext uri="{D42A27DB-BD31-4B8C-83A1-F6EECF244321}">
                <p14:modId xmlns:p14="http://schemas.microsoft.com/office/powerpoint/2010/main" val="3003934072"/>
              </p:ext>
            </p:extLst>
          </p:nvPr>
        </p:nvGraphicFramePr>
        <p:xfrm>
          <a:off x="1292225" y="2419109"/>
          <a:ext cx="6778626" cy="3981692"/>
        </p:xfrm>
        <a:graphic>
          <a:graphicData uri="http://schemas.openxmlformats.org/drawingml/2006/table">
            <a:tbl>
              <a:tblPr/>
              <a:tblGrid>
                <a:gridCol w="2259542">
                  <a:extLst>
                    <a:ext uri="{9D8B030D-6E8A-4147-A177-3AD203B41FA5}">
                      <a16:colId xmlns:a16="http://schemas.microsoft.com/office/drawing/2014/main" val="2677750069"/>
                    </a:ext>
                  </a:extLst>
                </a:gridCol>
                <a:gridCol w="2259542">
                  <a:extLst>
                    <a:ext uri="{9D8B030D-6E8A-4147-A177-3AD203B41FA5}">
                      <a16:colId xmlns:a16="http://schemas.microsoft.com/office/drawing/2014/main" val="1012605675"/>
                    </a:ext>
                  </a:extLst>
                </a:gridCol>
                <a:gridCol w="2259542">
                  <a:extLst>
                    <a:ext uri="{9D8B030D-6E8A-4147-A177-3AD203B41FA5}">
                      <a16:colId xmlns:a16="http://schemas.microsoft.com/office/drawing/2014/main" val="1329492088"/>
                    </a:ext>
                  </a:extLst>
                </a:gridCol>
              </a:tblGrid>
              <a:tr h="787821">
                <a:tc>
                  <a:txBody>
                    <a:bodyPr/>
                    <a:lstStyle/>
                    <a:p>
                      <a:pPr algn="l"/>
                      <a:r>
                        <a:rPr lang="sv-SE" sz="1800">
                          <a:solidFill>
                            <a:srgbClr val="FFFFFF"/>
                          </a:solidFill>
                          <a:effectLst/>
                        </a:rPr>
                        <a:t>Född:</a:t>
                      </a:r>
                    </a:p>
                  </a:txBody>
                  <a:tcPr marL="7620" marR="7620" marT="7620" marB="7620" anchor="ctr">
                    <a:lnL w="7620" cap="flat" cmpd="sng" algn="ctr">
                      <a:solidFill>
                        <a:srgbClr val="B9348A"/>
                      </a:solidFill>
                      <a:prstDash val="solid"/>
                      <a:round/>
                      <a:headEnd type="none" w="med" len="med"/>
                      <a:tailEnd type="none" w="med" len="med"/>
                    </a:lnL>
                    <a:lnR w="7620" cap="flat" cmpd="sng" algn="ctr">
                      <a:solidFill>
                        <a:srgbClr val="B9348A"/>
                      </a:solidFill>
                      <a:prstDash val="solid"/>
                      <a:round/>
                      <a:headEnd type="none" w="med" len="med"/>
                      <a:tailEnd type="none" w="med" len="med"/>
                    </a:lnR>
                    <a:lnT w="7620" cap="flat" cmpd="sng" algn="ctr">
                      <a:solidFill>
                        <a:srgbClr val="B9348A"/>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86004F"/>
                    </a:solidFill>
                  </a:tcPr>
                </a:tc>
                <a:tc>
                  <a:txBody>
                    <a:bodyPr/>
                    <a:lstStyle/>
                    <a:p>
                      <a:pPr algn="l"/>
                      <a:r>
                        <a:rPr lang="sv-SE" sz="1800">
                          <a:solidFill>
                            <a:srgbClr val="FFFFFF"/>
                          </a:solidFill>
                          <a:effectLst/>
                        </a:rPr>
                        <a:t>Tidigast uttag av allmän pension:</a:t>
                      </a:r>
                    </a:p>
                  </a:txBody>
                  <a:tcPr marL="7620" marR="7620" marT="7620" marB="7620" anchor="ctr">
                    <a:lnL w="7620" cap="flat" cmpd="sng" algn="ctr">
                      <a:solidFill>
                        <a:srgbClr val="B9348A"/>
                      </a:solidFill>
                      <a:prstDash val="solid"/>
                      <a:round/>
                      <a:headEnd type="none" w="med" len="med"/>
                      <a:tailEnd type="none" w="med" len="med"/>
                    </a:lnL>
                    <a:lnR w="7620" cap="flat" cmpd="sng" algn="ctr">
                      <a:solidFill>
                        <a:srgbClr val="B9348A"/>
                      </a:solidFill>
                      <a:prstDash val="solid"/>
                      <a:round/>
                      <a:headEnd type="none" w="med" len="med"/>
                      <a:tailEnd type="none" w="med" len="med"/>
                    </a:lnR>
                    <a:lnT w="7620" cap="flat" cmpd="sng" algn="ctr">
                      <a:solidFill>
                        <a:srgbClr val="B9348A"/>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86004F"/>
                    </a:solidFill>
                  </a:tcPr>
                </a:tc>
                <a:tc>
                  <a:txBody>
                    <a:bodyPr/>
                    <a:lstStyle/>
                    <a:p>
                      <a:pPr algn="l"/>
                      <a:r>
                        <a:rPr lang="sv-SE" sz="1800">
                          <a:solidFill>
                            <a:srgbClr val="FFFFFF"/>
                          </a:solidFill>
                          <a:effectLst/>
                        </a:rPr>
                        <a:t>Tidigast uttag av garantipension:</a:t>
                      </a:r>
                    </a:p>
                  </a:txBody>
                  <a:tcPr marL="7620" marR="7620" marT="7620" marB="7620" anchor="ctr">
                    <a:lnL w="7620" cap="flat" cmpd="sng" algn="ctr">
                      <a:solidFill>
                        <a:srgbClr val="B9348A"/>
                      </a:solidFill>
                      <a:prstDash val="solid"/>
                      <a:round/>
                      <a:headEnd type="none" w="med" len="med"/>
                      <a:tailEnd type="none" w="med" len="med"/>
                    </a:lnL>
                    <a:lnR w="7620" cap="flat" cmpd="sng" algn="ctr">
                      <a:solidFill>
                        <a:srgbClr val="B9348A"/>
                      </a:solidFill>
                      <a:prstDash val="solid"/>
                      <a:round/>
                      <a:headEnd type="none" w="med" len="med"/>
                      <a:tailEnd type="none" w="med" len="med"/>
                    </a:lnR>
                    <a:lnT w="7620" cap="flat" cmpd="sng" algn="ctr">
                      <a:solidFill>
                        <a:srgbClr val="B9348A"/>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86004F"/>
                    </a:solidFill>
                  </a:tcPr>
                </a:tc>
                <a:extLst>
                  <a:ext uri="{0D108BD9-81ED-4DB2-BD59-A6C34878D82A}">
                    <a16:rowId xmlns:a16="http://schemas.microsoft.com/office/drawing/2014/main" val="4235398270"/>
                  </a:ext>
                </a:extLst>
              </a:tr>
              <a:tr h="404557">
                <a:tc>
                  <a:txBody>
                    <a:bodyPr/>
                    <a:lstStyle/>
                    <a:p>
                      <a:r>
                        <a:rPr lang="sv-SE" sz="1800">
                          <a:effectLst/>
                        </a:rPr>
                        <a:t>1958</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61</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66 (2023)</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extLst>
                  <a:ext uri="{0D108BD9-81ED-4DB2-BD59-A6C34878D82A}">
                    <a16:rowId xmlns:a16="http://schemas.microsoft.com/office/drawing/2014/main" val="2802356103"/>
                  </a:ext>
                </a:extLst>
              </a:tr>
              <a:tr h="404557">
                <a:tc>
                  <a:txBody>
                    <a:bodyPr/>
                    <a:lstStyle/>
                    <a:p>
                      <a:r>
                        <a:rPr lang="sv-SE" sz="1800">
                          <a:effectLst/>
                        </a:rPr>
                        <a:t>1959</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tc>
                  <a:txBody>
                    <a:bodyPr/>
                    <a:lstStyle/>
                    <a:p>
                      <a:r>
                        <a:rPr lang="sv-SE" sz="1800" dirty="0">
                          <a:effectLst/>
                        </a:rPr>
                        <a:t>62 (2020)</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tc>
                  <a:txBody>
                    <a:bodyPr/>
                    <a:lstStyle/>
                    <a:p>
                      <a:r>
                        <a:rPr lang="sv-SE" sz="1800">
                          <a:effectLst/>
                        </a:rPr>
                        <a:t>66 (2023)</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extLst>
                  <a:ext uri="{0D108BD9-81ED-4DB2-BD59-A6C34878D82A}">
                    <a16:rowId xmlns:a16="http://schemas.microsoft.com/office/drawing/2014/main" val="1094944896"/>
                  </a:ext>
                </a:extLst>
              </a:tr>
              <a:tr h="404557">
                <a:tc>
                  <a:txBody>
                    <a:bodyPr/>
                    <a:lstStyle/>
                    <a:p>
                      <a:r>
                        <a:rPr lang="sv-SE" sz="1800">
                          <a:effectLst/>
                        </a:rPr>
                        <a:t>1960</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62 (2020)</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67 (2026)</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extLst>
                  <a:ext uri="{0D108BD9-81ED-4DB2-BD59-A6C34878D82A}">
                    <a16:rowId xmlns:a16="http://schemas.microsoft.com/office/drawing/2014/main" val="2132082325"/>
                  </a:ext>
                </a:extLst>
              </a:tr>
              <a:tr h="404557">
                <a:tc>
                  <a:txBody>
                    <a:bodyPr/>
                    <a:lstStyle/>
                    <a:p>
                      <a:r>
                        <a:rPr lang="sv-SE" sz="1800">
                          <a:effectLst/>
                        </a:rPr>
                        <a:t>1961</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tc>
                  <a:txBody>
                    <a:bodyPr/>
                    <a:lstStyle/>
                    <a:p>
                      <a:r>
                        <a:rPr lang="sv-SE" sz="1800">
                          <a:effectLst/>
                        </a:rPr>
                        <a:t>63 (2023)</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tc>
                  <a:txBody>
                    <a:bodyPr/>
                    <a:lstStyle/>
                    <a:p>
                      <a:r>
                        <a:rPr lang="sv-SE" sz="1800">
                          <a:effectLst/>
                        </a:rPr>
                        <a:t>67 (2026)</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extLst>
                  <a:ext uri="{0D108BD9-81ED-4DB2-BD59-A6C34878D82A}">
                    <a16:rowId xmlns:a16="http://schemas.microsoft.com/office/drawing/2014/main" val="397883230"/>
                  </a:ext>
                </a:extLst>
              </a:tr>
              <a:tr h="404557">
                <a:tc>
                  <a:txBody>
                    <a:bodyPr/>
                    <a:lstStyle/>
                    <a:p>
                      <a:r>
                        <a:rPr lang="sv-SE" sz="1800">
                          <a:effectLst/>
                        </a:rPr>
                        <a:t>1962</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63 (2023)</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tc>
                  <a:txBody>
                    <a:bodyPr/>
                    <a:lstStyle/>
                    <a:p>
                      <a:r>
                        <a:rPr lang="sv-SE" sz="1800">
                          <a:effectLst/>
                        </a:rPr>
                        <a:t>67 (2026)</a:t>
                      </a:r>
                    </a:p>
                  </a:txBody>
                  <a:tcPr marL="7620" marR="7620" marT="7620" marB="7620">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tcPr>
                </a:tc>
                <a:extLst>
                  <a:ext uri="{0D108BD9-81ED-4DB2-BD59-A6C34878D82A}">
                    <a16:rowId xmlns:a16="http://schemas.microsoft.com/office/drawing/2014/main" val="3582664043"/>
                  </a:ext>
                </a:extLst>
              </a:tr>
              <a:tr h="1171086">
                <a:tc>
                  <a:txBody>
                    <a:bodyPr/>
                    <a:lstStyle/>
                    <a:p>
                      <a:r>
                        <a:rPr lang="sv-SE" sz="1800" dirty="0">
                          <a:effectLst/>
                        </a:rPr>
                        <a:t>1963</a:t>
                      </a:r>
                      <a:br>
                        <a:rPr lang="sv-SE" sz="1800" dirty="0">
                          <a:effectLst/>
                        </a:rPr>
                      </a:br>
                      <a:br>
                        <a:rPr lang="sv-SE" sz="1800" dirty="0">
                          <a:effectLst/>
                        </a:rPr>
                      </a:br>
                      <a:endParaRPr lang="sv-SE" sz="1800" dirty="0">
                        <a:effectLst/>
                      </a:endParaRPr>
                    </a:p>
                  </a:txBody>
                  <a:tcPr marL="7620" marR="7620" marT="7620" marB="7620" anchor="ctr">
                    <a:lnL w="7620" cap="flat" cmpd="sng" algn="ctr">
                      <a:solidFill>
                        <a:srgbClr val="D7D4CF"/>
                      </a:solidFill>
                      <a:prstDash val="solid"/>
                      <a:round/>
                      <a:headEnd type="none" w="med" len="med"/>
                      <a:tailEnd type="none" w="med" len="med"/>
                    </a:lnL>
                    <a:lnR w="7620" cap="flat" cmpd="sng" algn="ctr">
                      <a:solidFill>
                        <a:srgbClr val="D7D4CF"/>
                      </a:solidFill>
                      <a:prstDash val="solid"/>
                      <a:round/>
                      <a:headEnd type="none" w="med" len="med"/>
                      <a:tailEnd type="none" w="med" len="med"/>
                    </a:lnR>
                    <a:lnT w="7620" cap="flat" cmpd="sng" algn="ctr">
                      <a:solidFill>
                        <a:srgbClr val="D7D4CF"/>
                      </a:solidFill>
                      <a:prstDash val="solid"/>
                      <a:round/>
                      <a:headEnd type="none" w="med" len="med"/>
                      <a:tailEnd type="none" w="med" len="med"/>
                    </a:lnT>
                    <a:lnB w="7620" cap="flat" cmpd="sng" algn="ctr">
                      <a:solidFill>
                        <a:srgbClr val="D7D4CF"/>
                      </a:solidFill>
                      <a:prstDash val="solid"/>
                      <a:round/>
                      <a:headEnd type="none" w="med" len="med"/>
                      <a:tailEnd type="none" w="med" len="med"/>
                    </a:lnB>
                    <a:solidFill>
                      <a:srgbClr val="FEF5E4"/>
                    </a:solidFill>
                  </a:tcPr>
                </a:tc>
                <a:tc>
                  <a:txBody>
                    <a:bodyPr/>
                    <a:lstStyle/>
                    <a:p>
                      <a:r>
                        <a:rPr lang="sv-SE" sz="1800" dirty="0"/>
                        <a:t>64 (2026)</a:t>
                      </a:r>
                    </a:p>
                  </a:txBody>
                  <a:tcPr>
                    <a:lnL w="7620" cap="flat" cmpd="sng" algn="ctr">
                      <a:solidFill>
                        <a:srgbClr val="D7D4CF"/>
                      </a:solidFill>
                      <a:prstDash val="solid"/>
                      <a:round/>
                      <a:headEnd type="none" w="med" len="med"/>
                      <a:tailEnd type="none" w="med" len="med"/>
                    </a:lnL>
                    <a:lnT w="7620" cap="flat" cmpd="sng" algn="ctr">
                      <a:solidFill>
                        <a:srgbClr val="D7D4CF"/>
                      </a:solidFill>
                      <a:prstDash val="solid"/>
                      <a:round/>
                      <a:headEnd type="none" w="med" len="med"/>
                      <a:tailEnd type="none" w="med" len="med"/>
                    </a:lnT>
                  </a:tcPr>
                </a:tc>
                <a:tc>
                  <a:txBody>
                    <a:bodyPr/>
                    <a:lstStyle/>
                    <a:p>
                      <a:r>
                        <a:rPr lang="sv-SE" sz="1800" dirty="0"/>
                        <a:t>67 (2026)</a:t>
                      </a:r>
                    </a:p>
                  </a:txBody>
                  <a:tcPr>
                    <a:lnT w="7620" cap="flat" cmpd="sng" algn="ctr">
                      <a:solidFill>
                        <a:srgbClr val="D7D4CF"/>
                      </a:solidFill>
                      <a:prstDash val="solid"/>
                      <a:round/>
                      <a:headEnd type="none" w="med" len="med"/>
                      <a:tailEnd type="none" w="med" len="med"/>
                    </a:lnT>
                  </a:tcPr>
                </a:tc>
                <a:extLst>
                  <a:ext uri="{0D108BD9-81ED-4DB2-BD59-A6C34878D82A}">
                    <a16:rowId xmlns:a16="http://schemas.microsoft.com/office/drawing/2014/main" val="171634431"/>
                  </a:ext>
                </a:extLst>
              </a:tr>
            </a:tbl>
          </a:graphicData>
        </a:graphic>
      </p:graphicFrame>
      <p:sp>
        <p:nvSpPr>
          <p:cNvPr id="6" name="Rectangle 1">
            <a:extLst>
              <a:ext uri="{FF2B5EF4-FFF2-40B4-BE49-F238E27FC236}">
                <a16:creationId xmlns:a16="http://schemas.microsoft.com/office/drawing/2014/main" id="{2404E27D-B096-4A01-8D48-3A9391F11C3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rgbClr val="333333"/>
                </a:solidFill>
                <a:effectLst/>
                <a:latin typeface="Pensio"/>
              </a:rPr>
              <a:t>Tabellen visar vid vilken ålder du tidigast kan ta ut din allmänna pension  och vid vilken ålder du kan få garantipension. Åldrarna för rätt till garantipension är ännu inte beslutade av riksdagen.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rgbClr val="333333"/>
                </a:solidFill>
                <a:effectLst/>
                <a:latin typeface="Pensio"/>
              </a:rPr>
              <a:t> </a:t>
            </a:r>
            <a:endParaRPr kumimoji="0" lang="sv-SE" altLang="sv-SE"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458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3D99059-68EA-46E8-9FDF-043BA52F6EB5}"/>
              </a:ext>
            </a:extLst>
          </p:cNvPr>
          <p:cNvSpPr>
            <a:spLocks noGrp="1"/>
          </p:cNvSpPr>
          <p:nvPr>
            <p:ph type="sldNum" sz="quarter" idx="12"/>
          </p:nvPr>
        </p:nvSpPr>
        <p:spPr/>
        <p:txBody>
          <a:bodyPr/>
          <a:lstStyle/>
          <a:p>
            <a:fld id="{332063FA-F158-B145-A53C-EFD7E6C84CF7}" type="slidenum">
              <a:rPr lang="sv-SE" smtClean="0"/>
              <a:pPr/>
              <a:t>6</a:t>
            </a:fld>
            <a:endParaRPr lang="sv-SE"/>
          </a:p>
        </p:txBody>
      </p:sp>
      <p:sp>
        <p:nvSpPr>
          <p:cNvPr id="3" name="Rubrik 2">
            <a:extLst>
              <a:ext uri="{FF2B5EF4-FFF2-40B4-BE49-F238E27FC236}">
                <a16:creationId xmlns:a16="http://schemas.microsoft.com/office/drawing/2014/main" id="{1622C6F8-84F2-44F6-BDD8-7B127A747A0E}"/>
              </a:ext>
            </a:extLst>
          </p:cNvPr>
          <p:cNvSpPr>
            <a:spLocks noGrp="1"/>
          </p:cNvSpPr>
          <p:nvPr>
            <p:ph type="title"/>
          </p:nvPr>
        </p:nvSpPr>
        <p:spPr>
          <a:xfrm>
            <a:off x="1291499" y="659757"/>
            <a:ext cx="6778710" cy="914400"/>
          </a:xfrm>
        </p:spPr>
        <p:txBody>
          <a:bodyPr/>
          <a:lstStyle/>
          <a:p>
            <a:r>
              <a:rPr lang="sv-SE" dirty="0"/>
              <a:t>Höjning av grundskyddet inklusive garantipension från 2020</a:t>
            </a:r>
            <a:br>
              <a:rPr lang="sv-SE" dirty="0"/>
            </a:br>
            <a:endParaRPr lang="sv-SE" dirty="0"/>
          </a:p>
        </p:txBody>
      </p:sp>
      <p:sp>
        <p:nvSpPr>
          <p:cNvPr id="4" name="Platshållare för innehåll 3">
            <a:extLst>
              <a:ext uri="{FF2B5EF4-FFF2-40B4-BE49-F238E27FC236}">
                <a16:creationId xmlns:a16="http://schemas.microsoft.com/office/drawing/2014/main" id="{3DC41618-8791-4A85-BA56-B50AA1E63099}"/>
              </a:ext>
            </a:extLst>
          </p:cNvPr>
          <p:cNvSpPr>
            <a:spLocks noGrp="1"/>
          </p:cNvSpPr>
          <p:nvPr>
            <p:ph sz="quarter" idx="13"/>
          </p:nvPr>
        </p:nvSpPr>
        <p:spPr>
          <a:xfrm>
            <a:off x="1291499" y="1794076"/>
            <a:ext cx="6778710" cy="4687747"/>
          </a:xfrm>
        </p:spPr>
        <p:txBody>
          <a:bodyPr/>
          <a:lstStyle/>
          <a:p>
            <a:r>
              <a:rPr lang="sv-SE" dirty="0"/>
              <a:t>År 2020  höjs garantipensionen  med maximalt 200 kronor i månaden och  bostadskostnadstaket för bostadstillägg höjs. </a:t>
            </a:r>
          </a:p>
          <a:p>
            <a:r>
              <a:rPr lang="sv-SE" dirty="0"/>
              <a:t>Gränsen för att få garantipension är idag 11 906 kronor i månaden för ogifta och 10 553 kronor för gifta. Dessa gränser kommer att gå upp till 12 318 kronor respektive 10 965 kronor. För att få garantipension måste du ha fyllt 65 år och ta ut hela din allmänna </a:t>
            </a:r>
            <a:r>
              <a:rPr lang="sv-SE"/>
              <a:t>pension. </a:t>
            </a:r>
            <a:r>
              <a:rPr lang="sv-SE" dirty="0"/>
              <a:t>Om du tar ut, eller redan har tagit ut din pension, innan 65 år kan du med andra ord ha lägre pension än gränserna vi nämner och ändå inte få någon garantipension. Höjningen med maximalt 200 kronor per månad påverkas också av hur länge du bott i Sverige av de 40 år som krävs för oreducerad garantipension.</a:t>
            </a:r>
          </a:p>
          <a:p>
            <a:endParaRPr lang="sv-SE" dirty="0"/>
          </a:p>
        </p:txBody>
      </p:sp>
    </p:spTree>
    <p:extLst>
      <p:ext uri="{BB962C8B-B14F-4D97-AF65-F5344CB8AC3E}">
        <p14:creationId xmlns:p14="http://schemas.microsoft.com/office/powerpoint/2010/main" val="2845775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7</a:t>
            </a:fld>
            <a:endParaRPr lang="sv-SE"/>
          </a:p>
        </p:txBody>
      </p:sp>
      <p:sp>
        <p:nvSpPr>
          <p:cNvPr id="3" name="Rubrik 2"/>
          <p:cNvSpPr>
            <a:spLocks noGrp="1"/>
          </p:cNvSpPr>
          <p:nvPr>
            <p:ph type="title"/>
          </p:nvPr>
        </p:nvSpPr>
        <p:spPr/>
        <p:txBody>
          <a:bodyPr/>
          <a:lstStyle/>
          <a:p>
            <a:endParaRPr lang="sv-SE"/>
          </a:p>
        </p:txBody>
      </p:sp>
      <p:sp>
        <p:nvSpPr>
          <p:cNvPr id="4" name="Platshållare för innehåll 3"/>
          <p:cNvSpPr>
            <a:spLocks noGrp="1"/>
          </p:cNvSpPr>
          <p:nvPr>
            <p:ph sz="quarter" idx="13"/>
          </p:nvPr>
        </p:nvSpPr>
        <p:spPr/>
        <p:txBody>
          <a:bodyPr/>
          <a:lstStyle/>
          <a:p>
            <a:endParaRPr lang="sv-SE"/>
          </a:p>
        </p:txBody>
      </p:sp>
      <p:pic>
        <p:nvPicPr>
          <p:cNvPr id="1026" name="Picture 2" descr="Bilden kan innehålla: 1 person, glasögon och 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168" y="0"/>
            <a:ext cx="6923991" cy="68726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7919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8</a:t>
            </a:fld>
            <a:endParaRPr lang="sv-SE"/>
          </a:p>
        </p:txBody>
      </p:sp>
      <p:sp>
        <p:nvSpPr>
          <p:cNvPr id="3" name="Rubrik 2"/>
          <p:cNvSpPr>
            <a:spLocks noGrp="1"/>
          </p:cNvSpPr>
          <p:nvPr>
            <p:ph type="title"/>
          </p:nvPr>
        </p:nvSpPr>
        <p:spPr>
          <a:xfrm>
            <a:off x="1291499" y="832328"/>
            <a:ext cx="6778710" cy="885242"/>
          </a:xfrm>
        </p:spPr>
        <p:txBody>
          <a:bodyPr/>
          <a:lstStyle/>
          <a:p>
            <a:r>
              <a:rPr lang="sv-SE" dirty="0"/>
              <a:t>Pensioner och skatt 2020</a:t>
            </a:r>
          </a:p>
        </p:txBody>
      </p:sp>
      <p:sp>
        <p:nvSpPr>
          <p:cNvPr id="4" name="Platshållare för innehåll 3"/>
          <p:cNvSpPr>
            <a:spLocks noGrp="1"/>
          </p:cNvSpPr>
          <p:nvPr>
            <p:ph sz="quarter" idx="13"/>
          </p:nvPr>
        </p:nvSpPr>
        <p:spPr>
          <a:xfrm>
            <a:off x="1291499" y="1535589"/>
            <a:ext cx="6778710" cy="3357896"/>
          </a:xfrm>
        </p:spPr>
        <p:txBody>
          <a:bodyPr/>
          <a:lstStyle/>
          <a:p>
            <a:r>
              <a:rPr lang="sv-SE" sz="2400" dirty="0"/>
              <a:t>Skattelättnader &gt; 17 000 kr cirka</a:t>
            </a:r>
          </a:p>
          <a:p>
            <a:r>
              <a:rPr lang="sv-SE" sz="2400" dirty="0"/>
              <a:t>Inkomstpension +2,1 %, garantipension och de flesta tjänstepensioner + 1,7 %</a:t>
            </a:r>
          </a:p>
          <a:p>
            <a:r>
              <a:rPr lang="sv-SE" sz="2400" dirty="0"/>
              <a:t>Inflation + 1,7 % (dvs realt +0,4), löner + 3,8 %</a:t>
            </a:r>
          </a:p>
          <a:p>
            <a:r>
              <a:rPr lang="sv-SE" sz="2400" dirty="0"/>
              <a:t>Nytt grundskydd</a:t>
            </a:r>
          </a:p>
          <a:p>
            <a:r>
              <a:rPr lang="sv-SE" sz="2400" dirty="0"/>
              <a:t>Höjd pensionsålder</a:t>
            </a:r>
          </a:p>
          <a:p>
            <a:r>
              <a:rPr lang="sv-SE" sz="2400" dirty="0"/>
              <a:t> </a:t>
            </a:r>
            <a:br>
              <a:rPr lang="sv-SE" sz="2400" dirty="0"/>
            </a:br>
            <a:endParaRPr lang="sv-SE" sz="2400" dirty="0"/>
          </a:p>
          <a:p>
            <a:pPr marL="0" indent="0">
              <a:buNone/>
            </a:pPr>
            <a:endParaRPr lang="sv-SE" sz="2400" dirty="0"/>
          </a:p>
        </p:txBody>
      </p:sp>
      <p:pic>
        <p:nvPicPr>
          <p:cNvPr id="6" name="Bildobjekt 5"/>
          <p:cNvPicPr>
            <a:picLocks noChangeAspect="1"/>
          </p:cNvPicPr>
          <p:nvPr/>
        </p:nvPicPr>
        <p:blipFill>
          <a:blip r:embed="rId3"/>
          <a:stretch>
            <a:fillRect/>
          </a:stretch>
        </p:blipFill>
        <p:spPr>
          <a:xfrm>
            <a:off x="3836478" y="4526569"/>
            <a:ext cx="5076825" cy="2205086"/>
          </a:xfrm>
          <a:prstGeom prst="rect">
            <a:avLst/>
          </a:prstGeom>
        </p:spPr>
      </p:pic>
    </p:spTree>
    <p:extLst>
      <p:ext uri="{BB962C8B-B14F-4D97-AF65-F5344CB8AC3E}">
        <p14:creationId xmlns:p14="http://schemas.microsoft.com/office/powerpoint/2010/main" val="224245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32063FA-F158-B145-A53C-EFD7E6C84CF7}" type="slidenum">
              <a:rPr lang="sv-SE" smtClean="0"/>
              <a:pPr/>
              <a:t>9</a:t>
            </a:fld>
            <a:endParaRPr lang="sv-SE"/>
          </a:p>
        </p:txBody>
      </p:sp>
      <p:sp>
        <p:nvSpPr>
          <p:cNvPr id="3" name="Rubrik 2"/>
          <p:cNvSpPr>
            <a:spLocks noGrp="1"/>
          </p:cNvSpPr>
          <p:nvPr>
            <p:ph type="title"/>
          </p:nvPr>
        </p:nvSpPr>
        <p:spPr/>
        <p:txBody>
          <a:bodyPr/>
          <a:lstStyle/>
          <a:p>
            <a:endParaRPr lang="sv-SE"/>
          </a:p>
        </p:txBody>
      </p:sp>
      <p:pic>
        <p:nvPicPr>
          <p:cNvPr id="5" name="Platshållare för innehåll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284241" y="0"/>
            <a:ext cx="9113759" cy="5681556"/>
          </a:xfrm>
        </p:spPr>
      </p:pic>
    </p:spTree>
    <p:extLst>
      <p:ext uri="{BB962C8B-B14F-4D97-AF65-F5344CB8AC3E}">
        <p14:creationId xmlns:p14="http://schemas.microsoft.com/office/powerpoint/2010/main" val="341554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PF_mallpres_20141216_REN">
  <a:themeElements>
    <a:clrScheme name="SPF">
      <a:dk1>
        <a:sysClr val="windowText" lastClr="000000"/>
      </a:dk1>
      <a:lt1>
        <a:sysClr val="window" lastClr="FFFFFF"/>
      </a:lt1>
      <a:dk2>
        <a:srgbClr val="000000"/>
      </a:dk2>
      <a:lt2>
        <a:srgbClr val="FFFFFF"/>
      </a:lt2>
      <a:accent1>
        <a:srgbClr val="008FCB"/>
      </a:accent1>
      <a:accent2>
        <a:srgbClr val="E75113"/>
      </a:accent2>
      <a:accent3>
        <a:srgbClr val="004178"/>
      </a:accent3>
      <a:accent4>
        <a:srgbClr val="87C3E7"/>
      </a:accent4>
      <a:accent5>
        <a:srgbClr val="BDE4F7"/>
      </a:accent5>
      <a:accent6>
        <a:srgbClr val="EBF6FC"/>
      </a:accent6>
      <a:hlink>
        <a:srgbClr val="008FCB"/>
      </a:hlink>
      <a:folHlink>
        <a:srgbClr val="E75113"/>
      </a:folHlink>
    </a:clrScheme>
    <a:fontScheme name="SP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48083</TotalTime>
  <Words>4471</Words>
  <Application>Microsoft Office PowerPoint</Application>
  <PresentationFormat>Bildspel på skärmen (4:3)</PresentationFormat>
  <Paragraphs>255</Paragraphs>
  <Slides>22</Slides>
  <Notes>17</Notes>
  <HiddenSlides>0</HiddenSlides>
  <MMClips>0</MMClips>
  <ScaleCrop>false</ScaleCrop>
  <HeadingPairs>
    <vt:vector size="4" baseType="variant">
      <vt:variant>
        <vt:lpstr>Tema</vt:lpstr>
      </vt:variant>
      <vt:variant>
        <vt:i4>1</vt:i4>
      </vt:variant>
      <vt:variant>
        <vt:lpstr>Bildrubriker</vt:lpstr>
      </vt:variant>
      <vt:variant>
        <vt:i4>22</vt:i4>
      </vt:variant>
    </vt:vector>
  </HeadingPairs>
  <TitlesOfParts>
    <vt:vector size="23" baseType="lpstr">
      <vt:lpstr>SPF_mallpres_20141216_REN</vt:lpstr>
      <vt:lpstr>Pensionärers ekonomi   26 november  hans ström spf seniorerna  </vt:lpstr>
      <vt:lpstr>Från och med 1 januari  2020 höjs lägsta ålder för att ta ut allmän pension från 61 till 62 år. </vt:lpstr>
      <vt:lpstr>Riktålder införs </vt:lpstr>
      <vt:lpstr>PowerPoint-presentation</vt:lpstr>
      <vt:lpstr>Tabellen visar vid vilken ålder du tidigast kan ta ut din allmänna pension  och vid vilken ålder du kan få garantipension. Åldrarna för rätt till garantipension är ännu inte beslutade av riksdagen. </vt:lpstr>
      <vt:lpstr>Höjning av grundskyddet inklusive garantipension från 2020 </vt:lpstr>
      <vt:lpstr>PowerPoint-presentation</vt:lpstr>
      <vt:lpstr>Pensioner och skatt 2020</vt:lpstr>
      <vt:lpstr>PowerPoint-presentation</vt:lpstr>
      <vt:lpstr>Sänkt skatt och höjt bostadstillägg döljer men löser inte problemen i pensionssystemet</vt:lpstr>
      <vt:lpstr>Bakgrund: från ATP till dagens pensionssystem</vt:lpstr>
      <vt:lpstr>Principer</vt:lpstr>
      <vt:lpstr>Pensionsutfall per månad, födda år 1954</vt:lpstr>
      <vt:lpstr>PowerPoint-presentation</vt:lpstr>
      <vt:lpstr>Respektavståndet</vt:lpstr>
      <vt:lpstr>Nytt grundskydd 2020 </vt:lpstr>
      <vt:lpstr>Ekonomi – bostadstillägg (BTP)</vt:lpstr>
      <vt:lpstr>Vilka brister ser vi i pensionssystemet?</vt:lpstr>
      <vt:lpstr>Vad tycker SPF Seniorerna?</vt:lpstr>
      <vt:lpstr>Vad tycker SPF Seniorerna? (forts)</vt:lpstr>
      <vt:lpstr>Politiskt ansvar och vad tycker partierna? </vt:lpstr>
      <vt:lpstr>  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 Lissner</dc:creator>
  <cp:lastModifiedBy>Hans Ström</cp:lastModifiedBy>
  <cp:revision>234</cp:revision>
  <cp:lastPrinted>2019-11-04T14:16:50Z</cp:lastPrinted>
  <dcterms:created xsi:type="dcterms:W3CDTF">2017-09-26T10:51:38Z</dcterms:created>
  <dcterms:modified xsi:type="dcterms:W3CDTF">2020-01-08T06:09:00Z</dcterms:modified>
</cp:coreProperties>
</file>