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80" r:id="rId2"/>
    <p:sldId id="302" r:id="rId3"/>
    <p:sldId id="386" r:id="rId4"/>
    <p:sldId id="376" r:id="rId5"/>
    <p:sldId id="332" r:id="rId6"/>
    <p:sldId id="284" r:id="rId7"/>
    <p:sldId id="282" r:id="rId8"/>
    <p:sldId id="387" r:id="rId9"/>
    <p:sldId id="388" r:id="rId10"/>
    <p:sldId id="381" r:id="rId11"/>
    <p:sldId id="283" r:id="rId12"/>
    <p:sldId id="380" r:id="rId13"/>
    <p:sldId id="384" r:id="rId14"/>
    <p:sldId id="382" r:id="rId15"/>
    <p:sldId id="377" r:id="rId16"/>
    <p:sldId id="385" r:id="rId17"/>
    <p:sldId id="383" r:id="rId18"/>
    <p:sldId id="378" r:id="rId19"/>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4">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4F7"/>
    <a:srgbClr val="E75113"/>
    <a:srgbClr val="008FCB"/>
    <a:srgbClr val="EB6909"/>
    <a:srgbClr val="219B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6B9A9-F9C3-4134-A69C-BB59C4FE2943}" v="480" dt="2022-09-25T17:54:23.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80" autoAdjust="0"/>
  </p:normalViewPr>
  <p:slideViewPr>
    <p:cSldViewPr snapToGrid="0">
      <p:cViewPr varScale="1">
        <p:scale>
          <a:sx n="64" d="100"/>
          <a:sy n="64" d="100"/>
        </p:scale>
        <p:origin x="1181" y="35"/>
      </p:cViewPr>
      <p:guideLst>
        <p:guide orient="horz" pos="2160"/>
        <p:guide orient="horz" pos="1014"/>
        <p:guide pos="288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52154E-6706-1242-B5E1-43A53DF99EE7}" type="datetimeFigureOut">
              <a:rPr lang="sv-SE" smtClean="0"/>
              <a:t>2022-10-31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nn-NO"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a:t>
            </a:fld>
            <a:endParaRPr lang="sv-SE"/>
          </a:p>
        </p:txBody>
      </p:sp>
    </p:spTree>
    <p:extLst>
      <p:ext uri="{BB962C8B-B14F-4D97-AF65-F5344CB8AC3E}">
        <p14:creationId xmlns:p14="http://schemas.microsoft.com/office/powerpoint/2010/main" val="156418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enbart  e-post. </a:t>
            </a:r>
          </a:p>
        </p:txBody>
      </p:sp>
      <p:sp>
        <p:nvSpPr>
          <p:cNvPr id="4" name="Platshållare för bildnummer 3"/>
          <p:cNvSpPr>
            <a:spLocks noGrp="1"/>
          </p:cNvSpPr>
          <p:nvPr>
            <p:ph type="sldNum" sz="quarter" idx="5"/>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397412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Vilka e-post är du själv skeptisk till att öppna och vad brukar hamna i din skräpkorg?</a:t>
            </a:r>
          </a:p>
          <a:p>
            <a:r>
              <a:rPr lang="sv-SE" dirty="0"/>
              <a:t>Vad händer om e-postägaren blir långvarigt sjuk, är bortrest eller avlider? </a:t>
            </a:r>
          </a:p>
          <a:p>
            <a:r>
              <a:rPr lang="sv-SE" dirty="0"/>
              <a:t>En e-post till föreningen som flera personer i styrelsen har inloggning till och gemensamt ansvarar för att kontrollera säkerställer att föreningen/distriktet tar del av viktig information från förbundet  bl.a. Seniorbladet och Nytt från generalsekreteraren. </a:t>
            </a:r>
          </a:p>
          <a:p>
            <a:r>
              <a:rPr lang="sv-SE" dirty="0"/>
              <a:t>Alla med tillgång till e-posten kan ta del av inkommen e-post.</a:t>
            </a:r>
          </a:p>
          <a:p>
            <a:r>
              <a:rPr lang="sv-SE" b="1" dirty="0"/>
              <a:t>Skapa en rutin</a:t>
            </a:r>
            <a:r>
              <a:rPr lang="sv-SE" dirty="0"/>
              <a:t>: Vem som skall svara på inkommande e-post och vilken utgående e-post som skall ha föreningen som avsändare beslutas styrelsen. Möjlighet finns att vidarebefordra e-post men kommunikationen utåt sker via föreningens e-post.</a:t>
            </a:r>
          </a:p>
          <a:p>
            <a:r>
              <a:rPr lang="sv-SE" dirty="0"/>
              <a:t>+ En samarbetspartner kan alltid använda samma adress och behöver inte hålla koll på när det byts.</a:t>
            </a:r>
          </a:p>
        </p:txBody>
      </p:sp>
      <p:sp>
        <p:nvSpPr>
          <p:cNvPr id="4" name="Platshållare för bildnummer 3"/>
          <p:cNvSpPr>
            <a:spLocks noGrp="1"/>
          </p:cNvSpPr>
          <p:nvPr>
            <p:ph type="sldNum" sz="quarter" idx="5"/>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188709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Siffrorna är framtagna Februari 2022</a:t>
            </a:r>
          </a:p>
          <a:p>
            <a:r>
              <a:rPr lang="sv-SE" dirty="0"/>
              <a:t>Uppdrag i första punkten syftar på alla uppdrag som finns registrerade i Miriam</a:t>
            </a: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347199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Personer med uppdrag i styrelsen är de som har en specifik funktion såsom ordförande, vice ordförande, sekreterare och kassör.</a:t>
            </a:r>
          </a:p>
          <a:p>
            <a:r>
              <a:rPr lang="sv-SE" dirty="0"/>
              <a:t>Viktig information är till exempel Nytt från Generalsekreteraren och Seniorbladet .</a:t>
            </a:r>
          </a:p>
          <a:p>
            <a:r>
              <a:rPr lang="sv-SE" dirty="0"/>
              <a:t>Under pandemin så skickades information om ändring av restriktioner i verksamheten via e-post vilket en del då inte kunde ta del av</a:t>
            </a:r>
          </a:p>
        </p:txBody>
      </p:sp>
      <p:sp>
        <p:nvSpPr>
          <p:cNvPr id="4" name="Platshållare för bildnummer 3"/>
          <p:cNvSpPr>
            <a:spLocks noGrp="1"/>
          </p:cNvSpPr>
          <p:nvPr>
            <p:ph type="sldNum" sz="quarter" idx="5"/>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100095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digitala är ett diffust begrepp som vi tolkar olika? Hur tänker ni när ni läser frågeställningen?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Har alla i styrelsen tillgång till någon slags enhet, mobil, dator, surfplatta. Hur använder ni er av dessa i styrelsearbetet?</a:t>
            </a:r>
          </a:p>
          <a:p>
            <a:r>
              <a:rPr lang="sv-SE" dirty="0"/>
              <a:t>Det kan vara att skapa, spara och dela dokument digitalt. Att ha en molntjänst för att spara styrelsegemensamma dokument i, att använda e-post, digitala plattformar som till exempel Zoom, möjlighet att signera protokoll digitalt, att använda Swish, att veta hur man hämtar och visar information.</a:t>
            </a:r>
          </a:p>
          <a:p>
            <a:r>
              <a:rPr lang="sv-SE" dirty="0"/>
              <a:t>Behöver ni utbildning i något för att klara ert uppdrag?</a:t>
            </a:r>
          </a:p>
          <a:p>
            <a:r>
              <a:rPr lang="sv-SE" dirty="0"/>
              <a:t> Används e-post för kommunikation, bifogar och tar ni emot och sparar ner filer?</a:t>
            </a: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79400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använda digitala möjligheter är motivation grunden, ser individen inget syfte att använda det så gör man det inte. Det gäller inte bara det digitala utan det allra mesta i livet.</a:t>
            </a:r>
          </a:p>
          <a:p>
            <a:r>
              <a:rPr lang="sv-SE" dirty="0"/>
              <a:t>Finns motivationen så krävs också tillgång till det digitala i form av mobil, platta eller dator samt internetuppkoppling.</a:t>
            </a:r>
          </a:p>
          <a:p>
            <a:r>
              <a:rPr lang="sv-SE" dirty="0"/>
              <a:t>Det behövs utbildning för att få kunskap och färdigheter i hur man använder sin enhet/program. </a:t>
            </a:r>
          </a:p>
          <a:p>
            <a:r>
              <a:rPr lang="sv-SE" dirty="0"/>
              <a:t>Sedan behöver man använda sina färdigheter och lära sig nya.</a:t>
            </a:r>
          </a:p>
          <a:p>
            <a:r>
              <a:rPr lang="sv-SE" dirty="0"/>
              <a:t>Det pratas om att man behöver digital motion för att hålla sina kunskaper vid liv.</a:t>
            </a:r>
          </a:p>
        </p:txBody>
      </p:sp>
      <p:sp>
        <p:nvSpPr>
          <p:cNvPr id="4" name="Platshållare för bildnummer 3"/>
          <p:cNvSpPr>
            <a:spLocks noGrp="1"/>
          </p:cNvSpPr>
          <p:nvPr>
            <p:ph type="sldNum" sz="quarter" idx="5"/>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226893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Seniorsurfarna har många bra 2-5 minuters filmklipp på olika teman, visa på styrelsemöte, månadsmöte för att skapa intresse om ni har möjlighet erbjud att hjälpa till med det klippet visar efter mötet eller erbjud en annan tid då någon/några från föreningen kan bistå med hjälp.</a:t>
            </a:r>
          </a:p>
          <a:p>
            <a:r>
              <a:rPr lang="sv-SE" dirty="0"/>
              <a:t>Samverka med webbredaktören som kan lägga ut länk till det fullständiga avsnittet på föreningens hemsida om medlemmen vill lära sig mer. Det kan öka till fler besökare där som också tar till sig annan information som finns på sidan.</a:t>
            </a:r>
          </a:p>
          <a:p>
            <a:r>
              <a:rPr lang="sv-SE" dirty="0"/>
              <a:t>Starta studiecirklar, gärna tillsammans med Studieförbundet Vuxenskolan som kan bistå på olika sätt. Material, lokal, teknik det varierar mellan avdelningarna.</a:t>
            </a:r>
          </a:p>
          <a:p>
            <a:r>
              <a:rPr lang="sv-SE" dirty="0"/>
              <a:t>Finns intresse och möjlighet att erbjuda en Digitalakut, Internetcafé eller vad man vill kalla det. I föreningen kan det finnas någon eller några som gärna delar med sig till andra av sin kunskap. Är man fler som hjälps åt kompletterar man varandra och alltid kan någon lösa deltagarens problem. Många föreningar har en sådan verksamhet redan. idag </a:t>
            </a:r>
          </a:p>
          <a:p>
            <a:r>
              <a:rPr lang="sv-SE" dirty="0"/>
              <a:t>Föreläsningstips Regionen-1177, Banker om Bank-ID och Swish, Hur handlar jag digitalt i min lokala butik, hur beställer jag min resa på nätet</a:t>
            </a:r>
          </a:p>
          <a:p>
            <a:r>
              <a:rPr lang="sv-SE" dirty="0" err="1"/>
              <a:t>Appar</a:t>
            </a:r>
            <a:r>
              <a:rPr lang="sv-SE" dirty="0"/>
              <a:t> finns i mängder nödvändiga och roande och utvecklande. </a:t>
            </a:r>
            <a:r>
              <a:rPr lang="sv-SE" dirty="0" err="1"/>
              <a:t>Parkeringsapp</a:t>
            </a:r>
            <a:r>
              <a:rPr lang="sv-SE" dirty="0"/>
              <a:t>, </a:t>
            </a:r>
            <a:r>
              <a:rPr lang="sv-SE" dirty="0" err="1"/>
              <a:t>lokaltrafiksapp</a:t>
            </a:r>
            <a:r>
              <a:rPr lang="sv-SE" dirty="0"/>
              <a:t>, SJ-</a:t>
            </a:r>
            <a:r>
              <a:rPr lang="sv-SE" dirty="0" err="1"/>
              <a:t>app</a:t>
            </a:r>
            <a:r>
              <a:rPr lang="sv-SE" dirty="0"/>
              <a:t>, </a:t>
            </a:r>
            <a:r>
              <a:rPr lang="sv-SE" dirty="0" err="1"/>
              <a:t>bankapp</a:t>
            </a:r>
            <a:r>
              <a:rPr lang="sv-SE" dirty="0"/>
              <a:t>, Kartor, mail, Zoom, Min skog, olika spel, recept.</a:t>
            </a:r>
          </a:p>
          <a:p>
            <a:r>
              <a:rPr lang="sv-SE" dirty="0"/>
              <a:t>Månadens digitala tips kan vara tex ett kort klipp från Seniorsurfarna som man sedan lägger en länk till hela avsnittet på sin hemsida under månaden som följer så att medlemmarna själva kan se mer om de önskar. Visa något som intresserar och finns att läsa  på hemsidan tex aktiviteter och gör dem nyfikna på att själva aktivt besöka den.</a:t>
            </a:r>
          </a:p>
          <a:p>
            <a:r>
              <a:rPr lang="sv-SE" dirty="0"/>
              <a:t>Facebook används av en del och är ett bra sätt för många att ta del av information. På förbundets hemsida finns Facebook-skolan som visar hur man skaffar ett konto både ett privat men även ett konto för föreningen. Kanske finns det i distriktet någon eller några föreningar som redan har och vill lära andra.</a:t>
            </a:r>
          </a:p>
          <a:p>
            <a:r>
              <a:rPr lang="sv-SE" dirty="0"/>
              <a:t>På en del orter erbjuder olika aktörer hjälp och stöd i att lära sig att använda mobil, surfplatta eller dator. Det kan vara biblioteket, </a:t>
            </a:r>
            <a:r>
              <a:rPr lang="sv-SE" dirty="0" err="1"/>
              <a:t>SeniorNet</a:t>
            </a:r>
            <a:r>
              <a:rPr lang="sv-SE" dirty="0"/>
              <a:t>, </a:t>
            </a:r>
            <a:r>
              <a:rPr lang="sv-SE" dirty="0" err="1"/>
              <a:t>Digidelcenter</a:t>
            </a:r>
            <a:r>
              <a:rPr lang="sv-SE" dirty="0"/>
              <a:t>, kommunens träffpunkter för äldre, studieförbund med flera. Här kan föreningens underlätta genom att se över vad som finns och visa på det. Gör en flyer och skicka med i programbladet eller annat utskick ni gör.</a:t>
            </a:r>
          </a:p>
          <a:p>
            <a:r>
              <a:rPr lang="sv-SE" dirty="0"/>
              <a:t>Ett bra material att använda är Försök inte lura mig som finns på SPF Seniorernas hemsida. Det handlar inte bara om nätet utan även hur man undviker att bli lurad i hemmet och ute i samhället. Materialet består av bildspel, filmer och </a:t>
            </a:r>
            <a:r>
              <a:rPr lang="sv-SE" dirty="0" err="1"/>
              <a:t>talmanus</a:t>
            </a:r>
            <a:r>
              <a:rPr lang="sv-SE" dirty="0"/>
              <a:t> för ledare.</a:t>
            </a:r>
          </a:p>
          <a:p>
            <a:r>
              <a:rPr lang="sv-SE" dirty="0"/>
              <a:t>Vilseledd och lurad, hur gör jag nu ett seminarium som finns som filmat och där man kan se valda delar. Finns på hemsidan såsom även En guide hur du bäst kan skydda dig mot nätbedrägerier samt en Internetstiftelsens material Säkerhet på nätet.</a:t>
            </a:r>
          </a:p>
          <a:p>
            <a:r>
              <a:rPr lang="sv-SE" dirty="0"/>
              <a:t>Hur kan ni motivera medlemmar som inte har eller inte uppgivit en e-postadress att skapa en och lägga in den i medlemsregistret? </a:t>
            </a:r>
          </a:p>
          <a:p>
            <a:r>
              <a:rPr lang="sv-SE" dirty="0"/>
              <a:t>Mycket material finns att hämta på nätet men för den som inte vet hur och var det finns eller hur man gör för att komma dit behövs stöd och hjälp och ni som förening kan på något sätt bidra till medlemmars möjlighet att ta del av det digitalas möjligheter.</a:t>
            </a:r>
          </a:p>
          <a:p>
            <a:r>
              <a:rPr lang="sv-SE" dirty="0"/>
              <a:t>Ingen kan göra allt men alla kan göra något.</a:t>
            </a:r>
          </a:p>
          <a:p>
            <a:endParaRPr lang="sv-SE" dirty="0"/>
          </a:p>
          <a:p>
            <a:r>
              <a:rPr lang="sv-SE" dirty="0"/>
              <a:t> </a:t>
            </a:r>
          </a:p>
        </p:txBody>
      </p:sp>
      <p:sp>
        <p:nvSpPr>
          <p:cNvPr id="4" name="Platshållare för bildnummer 3"/>
          <p:cNvSpPr>
            <a:spLocks noGrp="1"/>
          </p:cNvSpPr>
          <p:nvPr>
            <p:ph type="sldNum" sz="quarter" idx="5"/>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197527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fråga för ett kortare grupparbete</a:t>
            </a:r>
          </a:p>
        </p:txBody>
      </p:sp>
      <p:sp>
        <p:nvSpPr>
          <p:cNvPr id="4" name="Platshållare för bildnummer 3"/>
          <p:cNvSpPr>
            <a:spLocks noGrp="1"/>
          </p:cNvSpPr>
          <p:nvPr>
            <p:ph type="sldNum" sz="quarter" idx="5"/>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3655772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309177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svar är rätt utifrån frågeställningen! Det speglar hur olika vi som människor tolkar en information och även att en förståelse för att det man själv tycker är rätt inte behöver vara det för andra.</a:t>
            </a:r>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pPr/>
              <a:t>2</a:t>
            </a:fld>
            <a:endParaRPr lang="sv-SE"/>
          </a:p>
        </p:txBody>
      </p:sp>
    </p:spTree>
    <p:extLst>
      <p:ext uri="{BB962C8B-B14F-4D97-AF65-F5344CB8AC3E}">
        <p14:creationId xmlns:p14="http://schemas.microsoft.com/office/powerpoint/2010/main" val="276092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1980 Den kommersiella CD-skivan med musik lanserades som efterträdare till LP-skivan.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512B2B"/>
                </a:solidFill>
                <a:effectLst/>
                <a:latin typeface="SwedbankSansRegular"/>
              </a:rPr>
              <a:t>1995 gjorde internetbanken entré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2003 första Bank-ID April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2010 Mobilt Bank-ID Idag över 8 miljoner användare</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512B2B"/>
                </a:solidFill>
                <a:effectLst/>
                <a:latin typeface="SwedbankSansRegular"/>
              </a:rPr>
              <a:t>2012 lanserades Swedbanks första </a:t>
            </a:r>
            <a:r>
              <a:rPr lang="sv-SE" b="0" i="0" dirty="0" err="1">
                <a:solidFill>
                  <a:srgbClr val="512B2B"/>
                </a:solidFill>
                <a:effectLst/>
                <a:latin typeface="SwedbankSansRegular"/>
              </a:rPr>
              <a:t>mobilapp</a:t>
            </a:r>
            <a:r>
              <a:rPr lang="sv-SE" b="0" i="0" dirty="0">
                <a:solidFill>
                  <a:srgbClr val="512B2B"/>
                </a:solidFill>
                <a:effectLst/>
                <a:latin typeface="SwedbankSansRegular"/>
              </a:rPr>
              <a:t>. Samma år kom också Swish.</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2016 införs Rutavdrag som ger rätt till avdrag för hjälp med installation och dataservice i hemmet.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202122"/>
                </a:solidFill>
                <a:effectLst/>
                <a:latin typeface="Arial" panose="020B0604020202020204" pitchFamily="34" charset="0"/>
              </a:rPr>
              <a:t>2017 Regeringen beslutade i mars att inrätta ett nytt digitaliseringsråd inom Regeringskansliet</a:t>
            </a:r>
            <a:r>
              <a:rPr lang="sv-SE" b="0" i="0" u="none" strike="noStrike" baseline="30000" dirty="0">
                <a:solidFill>
                  <a:srgbClr val="0645AD"/>
                </a:solidFill>
                <a:effectLst/>
                <a:latin typeface="Arial" panose="020B0604020202020204" pitchFamily="34" charset="0"/>
              </a:rPr>
              <a:t>. </a:t>
            </a:r>
            <a:r>
              <a:rPr lang="sv-SE" b="0" i="0" dirty="0">
                <a:solidFill>
                  <a:srgbClr val="202122"/>
                </a:solidFill>
                <a:effectLst/>
                <a:latin typeface="Arial" panose="020B0604020202020204" pitchFamily="34" charset="0"/>
              </a:rPr>
              <a:t>Syftet med rådet är att bidra till bättre samordning och ett effektivt genomförande av regeringens strategiska arbete med digitalisering.</a:t>
            </a:r>
          </a:p>
          <a:p>
            <a:pPr algn="l"/>
            <a:r>
              <a:rPr lang="sv-SE" b="0" i="0" dirty="0">
                <a:solidFill>
                  <a:srgbClr val="202122"/>
                </a:solidFill>
                <a:effectLst/>
                <a:latin typeface="Arial" panose="020B0604020202020204" pitchFamily="34" charset="0"/>
              </a:rPr>
              <a:t>Rådets uppgift är:</a:t>
            </a:r>
          </a:p>
          <a:p>
            <a:pPr algn="l">
              <a:buFont typeface="Arial" panose="020B0604020202020204" pitchFamily="34" charset="0"/>
              <a:buChar char="•"/>
            </a:pPr>
            <a:r>
              <a:rPr lang="sv-SE" b="0" i="0" dirty="0">
                <a:solidFill>
                  <a:srgbClr val="202122"/>
                </a:solidFill>
                <a:effectLst/>
                <a:latin typeface="Arial" panose="020B0604020202020204" pitchFamily="34" charset="0"/>
              </a:rPr>
              <a:t>följa och stödja regeringens arbete med digitalisering,</a:t>
            </a:r>
          </a:p>
          <a:p>
            <a:pPr algn="l">
              <a:buFont typeface="Arial" panose="020B0604020202020204" pitchFamily="34" charset="0"/>
              <a:buChar char="•"/>
            </a:pPr>
            <a:r>
              <a:rPr lang="sv-SE" b="0" i="0" dirty="0">
                <a:solidFill>
                  <a:srgbClr val="202122"/>
                </a:solidFill>
                <a:effectLst/>
                <a:latin typeface="Arial" panose="020B0604020202020204" pitchFamily="34" charset="0"/>
              </a:rPr>
              <a:t>följa digitaliseringen i Sverige,</a:t>
            </a:r>
          </a:p>
          <a:p>
            <a:pPr algn="l">
              <a:buFont typeface="Arial" panose="020B0604020202020204" pitchFamily="34" charset="0"/>
              <a:buChar char="•"/>
            </a:pPr>
            <a:r>
              <a:rPr lang="sv-SE" b="0" i="0" dirty="0">
                <a:solidFill>
                  <a:srgbClr val="202122"/>
                </a:solidFill>
                <a:effectLst/>
                <a:latin typeface="Arial" panose="020B0604020202020204" pitchFamily="34" charset="0"/>
              </a:rPr>
              <a:t>följa digitaliseringen i omvärlden och jämföra hur Sverige presterar mot andra länder,</a:t>
            </a:r>
          </a:p>
          <a:p>
            <a:pPr algn="l">
              <a:buFont typeface="Arial" panose="020B0604020202020204" pitchFamily="34" charset="0"/>
              <a:buChar char="•"/>
            </a:pPr>
            <a:r>
              <a:rPr lang="sv-SE" b="0" i="0" dirty="0">
                <a:solidFill>
                  <a:srgbClr val="202122"/>
                </a:solidFill>
                <a:effectLst/>
                <a:latin typeface="Arial" panose="020B0604020202020204" pitchFamily="34" charset="0"/>
              </a:rPr>
              <a:t>lämna förslag till konkreta insatser samt samråda med andra funktioner som regeringen inrättat för att arbeta med samhällets digitalisering.</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202122"/>
                </a:solidFill>
                <a:effectLst/>
                <a:latin typeface="Arial" panose="020B0604020202020204" pitchFamily="34" charset="0"/>
              </a:rPr>
              <a:t>Digitaliseringsrådet består av tio personligt förordnade ledamöter lett av ministern </a:t>
            </a:r>
            <a:r>
              <a:rPr lang="sv-SE" b="0" i="0" dirty="0" err="1">
                <a:solidFill>
                  <a:srgbClr val="000000"/>
                </a:solidFill>
                <a:effectLst/>
                <a:latin typeface="open_sanssemibold"/>
              </a:rPr>
              <a:t>Khashayar</a:t>
            </a:r>
            <a:r>
              <a:rPr lang="sv-SE" b="0" i="0" dirty="0">
                <a:solidFill>
                  <a:srgbClr val="000000"/>
                </a:solidFill>
                <a:effectLst/>
                <a:latin typeface="open_sanssemibold"/>
              </a:rPr>
              <a:t> Farmanbar</a:t>
            </a:r>
          </a:p>
          <a:p>
            <a:pPr algn="l"/>
            <a:r>
              <a:rPr lang="sv-SE" b="0" i="0" dirty="0">
                <a:solidFill>
                  <a:srgbClr val="202122"/>
                </a:solidFill>
                <a:effectLst/>
                <a:latin typeface="Arial" panose="020B0604020202020204" pitchFamily="34" charset="0"/>
              </a:rPr>
              <a:t>ansvarig för digitaliseringsfrågor </a:t>
            </a:r>
            <a:endParaRPr lang="sv-SE" b="0" i="0" u="none" strike="noStrike" dirty="0">
              <a:solidFill>
                <a:srgbClr val="0645AD"/>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181138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Sverige vill vara ledande vad det gäller digitalisering och digitaliseringen av samhället och dess tjänster går fort framåt, men hänger vi människor med i utvecklingen?  Även de som är vana användare kan ha svårt att förstå hur man gör ibland.</a:t>
            </a:r>
          </a:p>
          <a:p>
            <a:r>
              <a:rPr lang="sv-SE" dirty="0"/>
              <a:t>Internetstiftelsens undersökning Svenskarna och internet 2018 svarar 20% av seniorerna att de aldrig använder internet. </a:t>
            </a:r>
          </a:p>
          <a:p>
            <a:r>
              <a:rPr lang="sv-SE" dirty="0"/>
              <a:t>Siffran är densamma i 2021 års rapport. Ökar med stigande ålder 80+ högst</a:t>
            </a:r>
          </a:p>
          <a:p>
            <a:r>
              <a:rPr lang="sv-SE" dirty="0"/>
              <a:t>1 av 10 pensionärer har börjat använda internet de senaste tre åren. </a:t>
            </a:r>
          </a:p>
          <a:p>
            <a:r>
              <a:rPr lang="sv-SE" dirty="0"/>
              <a:t>Under pandemin har det blivit mer påtagligt vad det kan innebära att vara i ett digitalt utanförskap.</a:t>
            </a:r>
          </a:p>
          <a:p>
            <a:r>
              <a:rPr lang="sv-SE" dirty="0"/>
              <a:t>De två rapporter som tagits fram på uppdrag av förbundet Digital delaktighet och Digitala nätverk och digitalt medlemskap ligger till grund för den samlade strategi för att göra organisationen och dess medlemmar mer digital som skall tas fram. </a:t>
            </a:r>
          </a:p>
          <a:p>
            <a:r>
              <a:rPr lang="sv-SE" dirty="0"/>
              <a:t>I vår organisation finns det allt från de som inte alls använder den digitala tekniken till de som är fena på detta och kan mer än genomsnittssvensken. Det gör att vi behöver utbilda i både grunder men även i mer specifikt utifrån behov och möjligheter.</a:t>
            </a:r>
          </a:p>
          <a:p>
            <a:r>
              <a:rPr lang="sv-SE" dirty="0"/>
              <a:t>Den stora utmaningen är hur kan vi nå och motivera de som idag inte är digitala? </a:t>
            </a:r>
          </a:p>
          <a:p>
            <a:r>
              <a:rPr lang="sv-SE" dirty="0"/>
              <a:t>Det finns  många goda exempel ute i landet både inom organisationen och utanför som vi kan lära oss av.</a:t>
            </a:r>
          </a:p>
        </p:txBody>
      </p:sp>
      <p:sp>
        <p:nvSpPr>
          <p:cNvPr id="4" name="Platshållare för bildnummer 3"/>
          <p:cNvSpPr>
            <a:spLocks noGrp="1"/>
          </p:cNvSpPr>
          <p:nvPr>
            <p:ph type="sldNum" sz="quarter" idx="5"/>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353129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t>Max två svarsalternativ</a:t>
            </a:r>
            <a:r>
              <a:rPr lang="sv-SE" dirty="0"/>
              <a:t> fick anges. De vanligaste skälen är ”</a:t>
            </a:r>
            <a:r>
              <a:rPr lang="sv-SE" b="1" dirty="0"/>
              <a:t>ser inga fördelar/ointresse</a:t>
            </a:r>
            <a:r>
              <a:rPr lang="sv-SE" dirty="0"/>
              <a:t>” och ”</a:t>
            </a:r>
            <a:r>
              <a:rPr lang="sv-SE" b="1" dirty="0"/>
              <a:t>saknar kunskap</a:t>
            </a:r>
            <a:r>
              <a:rPr lang="sv-SE" dirty="0"/>
              <a:t>”, följt av ”</a:t>
            </a:r>
            <a:r>
              <a:rPr lang="sv-SE" b="1" dirty="0"/>
              <a:t>annat</a:t>
            </a:r>
            <a:r>
              <a:rPr lang="sv-SE" dirty="0"/>
              <a:t>”. I det senare svarsalternativet pekade de svarande ofta på att de inte har något behov, saknar ork eller tid, har dålig syn eller att någon annan sköter det åt en. </a:t>
            </a:r>
            <a:br>
              <a:rPr lang="sv-SE" dirty="0"/>
            </a:br>
            <a:r>
              <a:rPr lang="sv-SE" dirty="0"/>
              <a:t>Till samma grupp ställdes frågan om huruvida man kan </a:t>
            </a:r>
            <a:r>
              <a:rPr lang="sv-SE" b="1" dirty="0"/>
              <a:t>tänka sig att lära sig att använda digitala tjänster</a:t>
            </a:r>
            <a:r>
              <a:rPr lang="sv-SE" dirty="0"/>
              <a:t>. </a:t>
            </a:r>
            <a:r>
              <a:rPr lang="sv-SE" b="1" dirty="0"/>
              <a:t>Tre av tio </a:t>
            </a:r>
            <a:r>
              <a:rPr lang="sv-SE" dirty="0"/>
              <a:t>svarande svarar ja eller kanske, medan cirka en av tio anger vet ej och sex av tio svarar nej på följdfrågan. </a:t>
            </a:r>
            <a:br>
              <a:rPr lang="sv-SE" dirty="0"/>
            </a:br>
            <a:br>
              <a:rPr lang="sv-SE" dirty="0"/>
            </a:br>
            <a:r>
              <a:rPr lang="sv-SE" dirty="0"/>
              <a:t>Internetstiftelsen ställde år 2018 en </a:t>
            </a:r>
            <a:r>
              <a:rPr lang="sv-SE" b="1" dirty="0"/>
              <a:t>liknande fråga</a:t>
            </a:r>
            <a:r>
              <a:rPr lang="sv-SE" dirty="0"/>
              <a:t>, visserligen med enbart </a:t>
            </a:r>
            <a:r>
              <a:rPr lang="sv-SE" b="1" dirty="0"/>
              <a:t>ett svarsalternativ</a:t>
            </a:r>
            <a:r>
              <a:rPr lang="sv-SE" dirty="0"/>
              <a:t>. Då hamnade bland de äldre svarande som angett att de inte använder internet alls eller sällan ”</a:t>
            </a:r>
            <a:r>
              <a:rPr lang="sv-SE" b="1" dirty="0"/>
              <a:t>inget intresse/inte användbart</a:t>
            </a:r>
            <a:r>
              <a:rPr lang="sv-SE" dirty="0"/>
              <a:t>” i topp (49 procent), följt av ”</a:t>
            </a:r>
            <a:r>
              <a:rPr lang="sv-SE" b="1" dirty="0"/>
              <a:t>krånglig teknik/kan inte</a:t>
            </a:r>
            <a:r>
              <a:rPr lang="sv-SE" dirty="0"/>
              <a:t>” (24 procent). </a:t>
            </a:r>
            <a:br>
              <a:rPr lang="sv-SE" dirty="0"/>
            </a:br>
            <a:br>
              <a:rPr lang="sv-SE" dirty="0"/>
            </a:br>
            <a:endParaRPr lang="sv-SE" sz="1200" b="1"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350308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Organisationsstruktur</a:t>
            </a:r>
          </a:p>
          <a:p>
            <a:r>
              <a:rPr lang="sv-SE" dirty="0"/>
              <a:t>Föreningens digitaliseringsombud är den som ser över vilka behov som finns i föreningen. </a:t>
            </a:r>
          </a:p>
          <a:p>
            <a:r>
              <a:rPr lang="sv-SE" dirty="0"/>
              <a:t>Vilket stöd behöver ni som förening från distriktet för att göra föreningsaktiva och medlemmar mer digitala? </a:t>
            </a:r>
          </a:p>
          <a:p>
            <a:r>
              <a:rPr lang="sv-SE" dirty="0"/>
              <a:t>Här är digitaliseringsansvarig  den viktigaste länken för att dels vara ett bollplank och stödperson för föreningens digitaliseringsombud, men även förmedla vad distriktet har för behov stöd från förbundet för att möte föreningarnas behov ? Och vad är möjligt?</a:t>
            </a:r>
          </a:p>
          <a:p>
            <a:r>
              <a:rPr lang="sv-SE" dirty="0"/>
              <a:t>Kommunikationsvägar. Vem skall vara Digitaliseringsombud i föreningen?                                                                                                                                                       </a:t>
            </a:r>
            <a:r>
              <a:rPr lang="sv-SE" b="1" dirty="0"/>
              <a:t>Vilken uppgift har digitaliseringsombudet? </a:t>
            </a:r>
          </a:p>
          <a:p>
            <a:r>
              <a:rPr lang="sv-SE" dirty="0"/>
              <a:t>Se behov och önskemål hos medlemmar för att bli mer digitala.</a:t>
            </a:r>
          </a:p>
          <a:p>
            <a:r>
              <a:rPr lang="sv-SE" dirty="0"/>
              <a:t>Se vilket behov finns av grundläggande digitalkunskap för förtroendevalda?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Samverka med föreningens studieombud för att att skapa möjligheter att stödja medlemmar som vill bli mer digitala? </a:t>
            </a:r>
          </a:p>
          <a:p>
            <a:r>
              <a:rPr lang="sv-SE" dirty="0"/>
              <a:t>Ge tips och idéer på personer eller ämnen att ta in på månadsmöte för information. Banken, 1177, Hur fungerar </a:t>
            </a:r>
            <a:r>
              <a:rPr lang="sv-SE" dirty="0" err="1"/>
              <a:t>parkeringsappar</a:t>
            </a:r>
            <a:r>
              <a:rPr lang="sv-SE" dirty="0"/>
              <a:t>, Facebook, föreningens hemsida, e-post….</a:t>
            </a:r>
          </a:p>
          <a:p>
            <a:r>
              <a:rPr lang="sv-SE" dirty="0"/>
              <a:t>Inventera vad som redan finns på orten tex studiecirklar, </a:t>
            </a:r>
            <a:r>
              <a:rPr lang="sv-SE" dirty="0" err="1"/>
              <a:t>SeniorNet</a:t>
            </a:r>
            <a:r>
              <a:rPr lang="sv-SE" dirty="0"/>
              <a:t>, </a:t>
            </a:r>
            <a:r>
              <a:rPr lang="sv-SE" dirty="0" err="1"/>
              <a:t>Digidelcenter</a:t>
            </a:r>
            <a:r>
              <a:rPr lang="sv-SE" dirty="0"/>
              <a:t>, Bibliotek som erbjuder digitalt stöd och förmedla till medlemmar.</a:t>
            </a:r>
          </a:p>
        </p:txBody>
      </p:sp>
      <p:sp>
        <p:nvSpPr>
          <p:cNvPr id="4" name="Platshållare för bildnummer 3"/>
          <p:cNvSpPr>
            <a:spLocks noGrp="1"/>
          </p:cNvSpPr>
          <p:nvPr>
            <p:ph type="sldNum" sz="quarter" idx="5"/>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211985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217138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415932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Detta är bara ett förslag på hur man se på ombudets uppgifter</a:t>
            </a:r>
            <a:r>
              <a:rPr lang="sv-SE"/>
              <a:t>. </a:t>
            </a:r>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631703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39"/>
            <a:ext cx="2133600" cy="365125"/>
          </a:xfrm>
          <a:prstGeom prst="rect">
            <a:avLst/>
          </a:prstGeom>
        </p:spPr>
        <p:txBody>
          <a:bodyPr/>
          <a:lstStyle/>
          <a:p>
            <a:fld id="{332063FA-F158-B145-A53C-EFD7E6C84CF7}" type="slidenum">
              <a:rPr lang="sv-SE" smtClean="0"/>
              <a:t>‹#›</a:t>
            </a:fld>
            <a:endParaRPr lang="sv-SE"/>
          </a:p>
        </p:txBody>
      </p:sp>
      <p:pic>
        <p:nvPicPr>
          <p:cNvPr id="7" name="Bildobjekt 6"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8" y="2505620"/>
            <a:ext cx="3323465"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1" y="1338890"/>
            <a:ext cx="3323465"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3" name="Platshållare för bild 2"/>
          <p:cNvSpPr>
            <a:spLocks noGrp="1"/>
          </p:cNvSpPr>
          <p:nvPr>
            <p:ph type="pic" sz="quarter" idx="14"/>
          </p:nvPr>
        </p:nvSpPr>
        <p:spPr>
          <a:xfrm>
            <a:off x="0"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3"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7" y="2547955"/>
            <a:ext cx="3809007"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2" name="Platshållare för bild 2"/>
          <p:cNvSpPr>
            <a:spLocks noGrp="1"/>
          </p:cNvSpPr>
          <p:nvPr>
            <p:ph type="pic" sz="quarter" idx="14"/>
          </p:nvPr>
        </p:nvSpPr>
        <p:spPr>
          <a:xfrm>
            <a:off x="1291499"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pic>
        <p:nvPicPr>
          <p:cNvPr id="7" name="Bildobjekt 6"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
        <p:nvSpPr>
          <p:cNvPr id="10" name="Platshållare för bildnummer 5"/>
          <p:cNvSpPr>
            <a:spLocks noGrp="1"/>
          </p:cNvSpPr>
          <p:nvPr>
            <p:ph type="sldNum" sz="quarter" idx="12"/>
          </p:nvPr>
        </p:nvSpPr>
        <p:spPr>
          <a:xfrm>
            <a:off x="7222921" y="6451134"/>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format</a:t>
            </a:r>
          </a:p>
        </p:txBody>
      </p:sp>
      <p:pic>
        <p:nvPicPr>
          <p:cNvPr id="8" name="Bildobjekt 7"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5" y="3063289"/>
            <a:ext cx="6648681" cy="1030539"/>
          </a:xfrm>
          <a:prstGeom prst="rect">
            <a:avLst/>
          </a:prstGeom>
        </p:spPr>
        <p:txBody>
          <a:bodyPr/>
          <a:lstStyle>
            <a:lvl1pPr>
              <a:defRPr>
                <a:solidFill>
                  <a:schemeClr val="bg1"/>
                </a:solidFill>
              </a:defRPr>
            </a:lvl1pPr>
          </a:lstStyle>
          <a:p>
            <a:r>
              <a:rPr lang="sv-SE"/>
              <a:t>Klicka här för att ändra format</a:t>
            </a:r>
          </a:p>
        </p:txBody>
      </p:sp>
      <p:sp>
        <p:nvSpPr>
          <p:cNvPr id="11"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6" name="Bildobjekt 5"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format</a:t>
            </a:r>
            <a:endParaRPr lang="nn-NO"/>
          </a:p>
        </p:txBody>
      </p:sp>
      <p:pic>
        <p:nvPicPr>
          <p:cNvPr id="12" name="Bildobjekt 11"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2"/>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9" name="Bildobjekt 8" descr="SPF_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erumsbygden@spfseniorerna.s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urplay.se/program/225264-seniorsurfarskolan-vard-och-halsa-pa-natet?utm_source=utskick&amp;utm_medium=email&amp;utm_campaign=studieforband_v5_202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skatteverket.se/privat/fastigheterochbostad/rotarbeteochrutarbete/gerarbetetratttillrutavdrag.106.5c1163881590be297b53de7.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7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E8B2202-E6A1-C9A7-C1C2-75655974AC93}"/>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3" name="Rubrik 2">
            <a:extLst>
              <a:ext uri="{FF2B5EF4-FFF2-40B4-BE49-F238E27FC236}">
                <a16:creationId xmlns:a16="http://schemas.microsoft.com/office/drawing/2014/main" id="{8E7F116B-6FEE-0C73-62B0-DEEC43BAD25B}"/>
              </a:ext>
            </a:extLst>
          </p:cNvPr>
          <p:cNvSpPr>
            <a:spLocks noGrp="1"/>
          </p:cNvSpPr>
          <p:nvPr>
            <p:ph type="title"/>
          </p:nvPr>
        </p:nvSpPr>
        <p:spPr/>
        <p:txBody>
          <a:bodyPr/>
          <a:lstStyle/>
          <a:p>
            <a:r>
              <a:rPr lang="sv-SE" dirty="0"/>
              <a:t>Erbjudande till föreningar och distrikt</a:t>
            </a:r>
          </a:p>
        </p:txBody>
      </p:sp>
      <p:sp>
        <p:nvSpPr>
          <p:cNvPr id="4" name="Platshållare för innehåll 3">
            <a:extLst>
              <a:ext uri="{FF2B5EF4-FFF2-40B4-BE49-F238E27FC236}">
                <a16:creationId xmlns:a16="http://schemas.microsoft.com/office/drawing/2014/main" id="{F44EBEE4-DD40-C244-CC64-F49F6029A40D}"/>
              </a:ext>
            </a:extLst>
          </p:cNvPr>
          <p:cNvSpPr>
            <a:spLocks noGrp="1"/>
          </p:cNvSpPr>
          <p:nvPr>
            <p:ph sz="quarter" idx="13"/>
          </p:nvPr>
        </p:nvSpPr>
        <p:spPr>
          <a:xfrm>
            <a:off x="955343" y="1905000"/>
            <a:ext cx="7114866" cy="4459739"/>
          </a:xfrm>
        </p:spPr>
        <p:txBody>
          <a:bodyPr/>
          <a:lstStyle/>
          <a:p>
            <a:r>
              <a:rPr lang="sv-SE" dirty="0"/>
              <a:t>Nu kan din förening eller ditt distrikt kostnadsfritt få en e-postadress hos Microsoft och samma domän som vi använder för hemsidan dvs spfseniorerna.se </a:t>
            </a:r>
          </a:p>
          <a:p>
            <a:r>
              <a:rPr lang="sv-SE" dirty="0"/>
              <a:t>Adressen blir förenings- eller distriktsnamnet                              Exempel </a:t>
            </a:r>
            <a:r>
              <a:rPr lang="sv-SE" dirty="0">
                <a:hlinkClick r:id="rId3"/>
              </a:rPr>
              <a:t>lerumsbygden@spfseniorerna.se</a:t>
            </a:r>
            <a:r>
              <a:rPr lang="sv-SE" dirty="0"/>
              <a:t>                            </a:t>
            </a:r>
          </a:p>
          <a:p>
            <a:r>
              <a:rPr lang="sv-SE" dirty="0"/>
              <a:t>Tjänsten heter Microsoft Exchange Online och är en del av Office 365 med 50 GB lagring och bra spamfilter.                                     </a:t>
            </a:r>
          </a:p>
          <a:p>
            <a:r>
              <a:rPr lang="sv-SE" dirty="0"/>
              <a:t>Kontakta oss på info@spfseniorerna.se om ni vill ha en e-postadress så skickar vi inloggningsuppgifter och manual.                               OBS!! Märk meddelandet med e-post Exchange online och skriv i meddelandet vilken förening det gäller. </a:t>
            </a:r>
          </a:p>
        </p:txBody>
      </p:sp>
      <p:pic>
        <p:nvPicPr>
          <p:cNvPr id="5" name="Picture 4" descr="Mail, Message, Email, Send Message">
            <a:extLst>
              <a:ext uri="{FF2B5EF4-FFF2-40B4-BE49-F238E27FC236}">
                <a16:creationId xmlns:a16="http://schemas.microsoft.com/office/drawing/2014/main" id="{EA7F1A32-7014-6077-B205-F8A5A778A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80" y="425822"/>
            <a:ext cx="912019" cy="9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EC88E04-345D-F569-12E5-DEC79ECBD950}"/>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3" name="Rubrik 2">
            <a:extLst>
              <a:ext uri="{FF2B5EF4-FFF2-40B4-BE49-F238E27FC236}">
                <a16:creationId xmlns:a16="http://schemas.microsoft.com/office/drawing/2014/main" id="{E86B4D5E-21CB-0B8E-E6DE-9097EE03DABB}"/>
              </a:ext>
            </a:extLst>
          </p:cNvPr>
          <p:cNvSpPr>
            <a:spLocks noGrp="1"/>
          </p:cNvSpPr>
          <p:nvPr>
            <p:ph type="title"/>
          </p:nvPr>
        </p:nvSpPr>
        <p:spPr>
          <a:xfrm>
            <a:off x="849086" y="1337841"/>
            <a:ext cx="7221123" cy="725851"/>
          </a:xfrm>
        </p:spPr>
        <p:txBody>
          <a:bodyPr/>
          <a:lstStyle/>
          <a:p>
            <a:pPr algn="ctr"/>
            <a:r>
              <a:rPr lang="sv-SE" dirty="0">
                <a:cs typeface="Arial"/>
              </a:rPr>
              <a:t>Varför byta domän till @spfseniorerna.se?</a:t>
            </a:r>
          </a:p>
        </p:txBody>
      </p:sp>
      <p:sp>
        <p:nvSpPr>
          <p:cNvPr id="6" name="Platshållare för innehåll 5">
            <a:extLst>
              <a:ext uri="{FF2B5EF4-FFF2-40B4-BE49-F238E27FC236}">
                <a16:creationId xmlns:a16="http://schemas.microsoft.com/office/drawing/2014/main" id="{791F36EF-AF4C-388D-A438-8CA3314F18A0}"/>
              </a:ext>
            </a:extLst>
          </p:cNvPr>
          <p:cNvSpPr>
            <a:spLocks noGrp="1"/>
          </p:cNvSpPr>
          <p:nvPr>
            <p:ph sz="quarter" idx="13"/>
          </p:nvPr>
        </p:nvSpPr>
        <p:spPr>
          <a:xfrm>
            <a:off x="1182645" y="2162262"/>
            <a:ext cx="7060018" cy="3838487"/>
          </a:xfrm>
        </p:spPr>
        <p:txBody>
          <a:bodyPr/>
          <a:lstStyle/>
          <a:p>
            <a:pPr marL="285750" indent="-285750">
              <a:buFont typeface="Arial" panose="020B0604020202020204" pitchFamily="34" charset="0"/>
              <a:buChar char="•"/>
            </a:pPr>
            <a:r>
              <a:rPr lang="sv-SE" dirty="0"/>
              <a:t>För att säkerställa att information når fram till styrelsen</a:t>
            </a:r>
          </a:p>
          <a:p>
            <a:endParaRPr lang="sv-SE" dirty="0"/>
          </a:p>
          <a:p>
            <a:pPr marL="285750" indent="-285750">
              <a:buFont typeface="Arial" panose="020B0604020202020204" pitchFamily="34" charset="0"/>
              <a:buChar char="•"/>
            </a:pPr>
            <a:r>
              <a:rPr lang="sv-SE" dirty="0"/>
              <a:t>Ger ett professionellt intryck och kan få högre prioritet hos mottagaren som direkt ser att avsändaren är från SPF Seniorerna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E-postadressen finns kvar över tid och lösenord byts när nya personer skall ha tillgång till och andra avslutar sitt uppdrag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Externa kontakter når alltid föreningen/distriktet på samma e-post</a:t>
            </a:r>
          </a:p>
          <a:p>
            <a:endParaRPr lang="sv-SE" dirty="0"/>
          </a:p>
          <a:p>
            <a:endParaRPr lang="sv-SE" dirty="0"/>
          </a:p>
          <a:p>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2780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332D9A3-A4E1-624C-C0AA-B7F264E274AB}"/>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3" name="Rubrik 2">
            <a:extLst>
              <a:ext uri="{FF2B5EF4-FFF2-40B4-BE49-F238E27FC236}">
                <a16:creationId xmlns:a16="http://schemas.microsoft.com/office/drawing/2014/main" id="{64FECFC3-5803-FFEA-910B-6FC2B0A5F8AC}"/>
              </a:ext>
            </a:extLst>
          </p:cNvPr>
          <p:cNvSpPr>
            <a:spLocks noGrp="1"/>
          </p:cNvSpPr>
          <p:nvPr>
            <p:ph type="title"/>
          </p:nvPr>
        </p:nvSpPr>
        <p:spPr>
          <a:xfrm>
            <a:off x="535577" y="1146883"/>
            <a:ext cx="7425778" cy="725851"/>
          </a:xfrm>
        </p:spPr>
        <p:txBody>
          <a:bodyPr/>
          <a:lstStyle/>
          <a:p>
            <a:pPr algn="ctr"/>
            <a:r>
              <a:rPr lang="sv-SE" dirty="0"/>
              <a:t>E-post i organisationen</a:t>
            </a:r>
            <a:br>
              <a:rPr lang="sv-SE" dirty="0"/>
            </a:br>
            <a:endParaRPr lang="sv-SE" dirty="0"/>
          </a:p>
        </p:txBody>
      </p:sp>
      <p:sp>
        <p:nvSpPr>
          <p:cNvPr id="4" name="Platshållare för innehåll 3">
            <a:extLst>
              <a:ext uri="{FF2B5EF4-FFF2-40B4-BE49-F238E27FC236}">
                <a16:creationId xmlns:a16="http://schemas.microsoft.com/office/drawing/2014/main" id="{581A6CFA-D404-9E74-8F8F-FF9DF923A61B}"/>
              </a:ext>
            </a:extLst>
          </p:cNvPr>
          <p:cNvSpPr>
            <a:spLocks noGrp="1"/>
          </p:cNvSpPr>
          <p:nvPr>
            <p:ph sz="quarter" idx="13"/>
          </p:nvPr>
        </p:nvSpPr>
        <p:spPr>
          <a:xfrm>
            <a:off x="1378588" y="2612133"/>
            <a:ext cx="6778710" cy="1968186"/>
          </a:xfrm>
        </p:spPr>
        <p:txBody>
          <a:bodyPr/>
          <a:lstStyle/>
          <a:p>
            <a:pPr marL="285750" indent="-285750">
              <a:buFont typeface="Arial" panose="020B0604020202020204" pitchFamily="34" charset="0"/>
              <a:buChar char="•"/>
            </a:pPr>
            <a:r>
              <a:rPr lang="sv-SE" dirty="0"/>
              <a:t>29167 uppdrag registrerade fördelat på 14638 personer</a:t>
            </a:r>
          </a:p>
          <a:p>
            <a:pPr marL="285750" indent="-285750">
              <a:buFont typeface="Arial" panose="020B0604020202020204" pitchFamily="34" charset="0"/>
              <a:buChar char="•"/>
            </a:pPr>
            <a:r>
              <a:rPr lang="sv-SE" dirty="0"/>
              <a:t>1639 av dessa saknar registrerad e-postadress (ca 11%)</a:t>
            </a:r>
          </a:p>
          <a:p>
            <a:pPr marL="285750" indent="-285750">
              <a:buFont typeface="Arial" panose="020B0604020202020204" pitchFamily="34" charset="0"/>
              <a:buChar char="•"/>
            </a:pPr>
            <a:r>
              <a:rPr lang="sv-SE" dirty="0"/>
              <a:t>5652 personer av dessa har ett uppdrag i en styrelse och av dem har 317 personer ingen registrerad e-postadress (ca 5%)</a:t>
            </a:r>
          </a:p>
          <a:p>
            <a:r>
              <a:rPr lang="sv-SE" dirty="0"/>
              <a:t>  </a:t>
            </a:r>
          </a:p>
        </p:txBody>
      </p:sp>
    </p:spTree>
    <p:extLst>
      <p:ext uri="{BB962C8B-B14F-4D97-AF65-F5344CB8AC3E}">
        <p14:creationId xmlns:p14="http://schemas.microsoft.com/office/powerpoint/2010/main" val="27935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8027786-52B0-9B39-BAD5-4D337CE0411E}"/>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3" name="Rubrik 2">
            <a:extLst>
              <a:ext uri="{FF2B5EF4-FFF2-40B4-BE49-F238E27FC236}">
                <a16:creationId xmlns:a16="http://schemas.microsoft.com/office/drawing/2014/main" id="{3999DC02-06FD-7442-2DB9-82874D415505}"/>
              </a:ext>
            </a:extLst>
          </p:cNvPr>
          <p:cNvSpPr>
            <a:spLocks noGrp="1"/>
          </p:cNvSpPr>
          <p:nvPr>
            <p:ph type="title"/>
          </p:nvPr>
        </p:nvSpPr>
        <p:spPr/>
        <p:txBody>
          <a:bodyPr/>
          <a:lstStyle/>
          <a:p>
            <a:r>
              <a:rPr lang="sv-SE" dirty="0"/>
              <a:t>Av de som saknar E-post är</a:t>
            </a:r>
            <a:br>
              <a:rPr lang="sv-SE" dirty="0"/>
            </a:br>
            <a:endParaRPr lang="sv-SE" dirty="0"/>
          </a:p>
        </p:txBody>
      </p:sp>
      <p:sp>
        <p:nvSpPr>
          <p:cNvPr id="4" name="Platshållare för innehåll 3">
            <a:extLst>
              <a:ext uri="{FF2B5EF4-FFF2-40B4-BE49-F238E27FC236}">
                <a16:creationId xmlns:a16="http://schemas.microsoft.com/office/drawing/2014/main" id="{A9A22128-56C9-4F31-996D-567AD0979202}"/>
              </a:ext>
            </a:extLst>
          </p:cNvPr>
          <p:cNvSpPr>
            <a:spLocks noGrp="1"/>
          </p:cNvSpPr>
          <p:nvPr>
            <p:ph sz="quarter" idx="13"/>
          </p:nvPr>
        </p:nvSpPr>
        <p:spPr/>
        <p:txBody>
          <a:bodyPr/>
          <a:lstStyle/>
          <a:p>
            <a:pPr marL="285750" indent="-285750">
              <a:buFont typeface="Arial" panose="020B0604020202020204" pitchFamily="34" charset="0"/>
              <a:buChar char="•"/>
            </a:pPr>
            <a:r>
              <a:rPr lang="sv-SE" dirty="0"/>
              <a:t>71 personer med uppdrag i styrelser saknar e-post  i Miriam</a:t>
            </a:r>
          </a:p>
          <a:p>
            <a:pPr marL="285750" indent="-285750">
              <a:buFont typeface="Arial" panose="020B0604020202020204" pitchFamily="34" charset="0"/>
              <a:buChar char="•"/>
            </a:pPr>
            <a:r>
              <a:rPr lang="sv-SE" dirty="0"/>
              <a:t>Ytterligare 349 personer har tackat nej till e-post såsom utskick från förbundet. </a:t>
            </a:r>
          </a:p>
          <a:p>
            <a:pPr marL="285750" indent="-285750">
              <a:buFont typeface="Arial" panose="020B0604020202020204" pitchFamily="34" charset="0"/>
              <a:buChar char="•"/>
            </a:pPr>
            <a:r>
              <a:rPr lang="sv-SE" dirty="0"/>
              <a:t>Totalt </a:t>
            </a:r>
            <a:r>
              <a:rPr lang="sv-SE" dirty="0">
                <a:highlight>
                  <a:srgbClr val="FFFF00"/>
                </a:highlight>
              </a:rPr>
              <a:t>11% </a:t>
            </a:r>
            <a:r>
              <a:rPr lang="sv-SE" dirty="0"/>
              <a:t>av de förtroendevalda får därmed inte del av viktig information från förbundet </a:t>
            </a:r>
          </a:p>
          <a:p>
            <a:endParaRPr lang="sv-SE" dirty="0"/>
          </a:p>
        </p:txBody>
      </p:sp>
    </p:spTree>
    <p:extLst>
      <p:ext uri="{BB962C8B-B14F-4D97-AF65-F5344CB8AC3E}">
        <p14:creationId xmlns:p14="http://schemas.microsoft.com/office/powerpoint/2010/main" val="250130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A2A4DC6-ECA9-64FA-0978-D4F0BFB50CA4}"/>
              </a:ext>
            </a:extLst>
          </p:cNvPr>
          <p:cNvSpPr>
            <a:spLocks noGrp="1"/>
          </p:cNvSpPr>
          <p:nvPr>
            <p:ph type="sldNum" sz="quarter" idx="12"/>
          </p:nvPr>
        </p:nvSpPr>
        <p:spPr/>
        <p:txBody>
          <a:bodyPr/>
          <a:lstStyle/>
          <a:p>
            <a:fld id="{332063FA-F158-B145-A53C-EFD7E6C84CF7}" type="slidenum">
              <a:rPr lang="sv-SE" smtClean="0"/>
              <a:pPr/>
              <a:t>14</a:t>
            </a:fld>
            <a:endParaRPr lang="sv-SE"/>
          </a:p>
        </p:txBody>
      </p:sp>
      <p:sp>
        <p:nvSpPr>
          <p:cNvPr id="3" name="Rubrik 2">
            <a:extLst>
              <a:ext uri="{FF2B5EF4-FFF2-40B4-BE49-F238E27FC236}">
                <a16:creationId xmlns:a16="http://schemas.microsoft.com/office/drawing/2014/main" id="{5E309794-0DA9-6748-E850-D1B21DFDBB47}"/>
              </a:ext>
            </a:extLst>
          </p:cNvPr>
          <p:cNvSpPr>
            <a:spLocks noGrp="1"/>
          </p:cNvSpPr>
          <p:nvPr>
            <p:ph type="title"/>
          </p:nvPr>
        </p:nvSpPr>
        <p:spPr>
          <a:xfrm>
            <a:off x="368490" y="1337841"/>
            <a:ext cx="7929349" cy="1032693"/>
          </a:xfrm>
        </p:spPr>
        <p:txBody>
          <a:bodyPr/>
          <a:lstStyle/>
          <a:p>
            <a:r>
              <a:rPr lang="sv-SE" dirty="0"/>
              <a:t>Hur använder ni er av det digitala i er förening idag?</a:t>
            </a:r>
            <a:br>
              <a:rPr lang="sv-SE" dirty="0"/>
            </a:br>
            <a:endParaRPr lang="sv-SE" dirty="0"/>
          </a:p>
        </p:txBody>
      </p:sp>
      <p:sp>
        <p:nvSpPr>
          <p:cNvPr id="4" name="Platshållare för innehåll 3">
            <a:extLst>
              <a:ext uri="{FF2B5EF4-FFF2-40B4-BE49-F238E27FC236}">
                <a16:creationId xmlns:a16="http://schemas.microsoft.com/office/drawing/2014/main" id="{20095A62-1713-4798-F78C-6D2C6D937A49}"/>
              </a:ext>
            </a:extLst>
          </p:cNvPr>
          <p:cNvSpPr>
            <a:spLocks noGrp="1"/>
          </p:cNvSpPr>
          <p:nvPr>
            <p:ph sz="quarter" idx="13"/>
          </p:nvPr>
        </p:nvSpPr>
        <p:spPr>
          <a:xfrm>
            <a:off x="950305" y="2370534"/>
            <a:ext cx="6778710" cy="3357896"/>
          </a:xfrm>
        </p:spPr>
        <p:txBody>
          <a:bodyPr/>
          <a:lstStyle/>
          <a:p>
            <a:r>
              <a:rPr lang="sv-SE" dirty="0"/>
              <a:t>I styrelsen?</a:t>
            </a:r>
          </a:p>
          <a:p>
            <a:endParaRPr lang="sv-SE" dirty="0"/>
          </a:p>
          <a:p>
            <a:endParaRPr lang="sv-SE" dirty="0"/>
          </a:p>
          <a:p>
            <a:r>
              <a:rPr lang="sv-SE" dirty="0"/>
              <a:t>Har ni någon aktivitet som syftar till att öka medlemmarnas digitala kunskaper?</a:t>
            </a:r>
          </a:p>
          <a:p>
            <a:endParaRPr lang="sv-SE" dirty="0"/>
          </a:p>
        </p:txBody>
      </p:sp>
    </p:spTree>
    <p:extLst>
      <p:ext uri="{BB962C8B-B14F-4D97-AF65-F5344CB8AC3E}">
        <p14:creationId xmlns:p14="http://schemas.microsoft.com/office/powerpoint/2010/main" val="22309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5DF94A9-6CFE-FF3D-F3F9-21DB27882F4B}"/>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3" name="Rubrik 2">
            <a:extLst>
              <a:ext uri="{FF2B5EF4-FFF2-40B4-BE49-F238E27FC236}">
                <a16:creationId xmlns:a16="http://schemas.microsoft.com/office/drawing/2014/main" id="{3D791B35-3177-CE96-7BBC-6FF0865FDC19}"/>
              </a:ext>
            </a:extLst>
          </p:cNvPr>
          <p:cNvSpPr>
            <a:spLocks noGrp="1"/>
          </p:cNvSpPr>
          <p:nvPr>
            <p:ph type="title"/>
          </p:nvPr>
        </p:nvSpPr>
        <p:spPr/>
        <p:txBody>
          <a:bodyPr/>
          <a:lstStyle/>
          <a:p>
            <a:pPr algn="ctr"/>
            <a:r>
              <a:rPr lang="sv-SE" b="0" dirty="0">
                <a:solidFill>
                  <a:srgbClr val="3C3C3C"/>
                </a:solidFill>
                <a:latin typeface="Arial Bold"/>
              </a:rPr>
              <a:t>Motivationstrappa</a:t>
            </a:r>
            <a:br>
              <a:rPr lang="sv-SE" b="0" dirty="0">
                <a:solidFill>
                  <a:srgbClr val="3C3C3C"/>
                </a:solidFill>
                <a:latin typeface="Arial Bold"/>
              </a:rPr>
            </a:br>
            <a:endParaRPr lang="sv-SE" dirty="0"/>
          </a:p>
        </p:txBody>
      </p:sp>
      <p:sp>
        <p:nvSpPr>
          <p:cNvPr id="4" name="Platshållare för innehåll 3">
            <a:extLst>
              <a:ext uri="{FF2B5EF4-FFF2-40B4-BE49-F238E27FC236}">
                <a16:creationId xmlns:a16="http://schemas.microsoft.com/office/drawing/2014/main" id="{DDB1B733-19D4-037F-EC39-1B9358F48FCE}"/>
              </a:ext>
            </a:extLst>
          </p:cNvPr>
          <p:cNvSpPr>
            <a:spLocks noGrp="1"/>
          </p:cNvSpPr>
          <p:nvPr>
            <p:ph sz="quarter" idx="13"/>
          </p:nvPr>
        </p:nvSpPr>
        <p:spPr>
          <a:xfrm>
            <a:off x="1291499" y="1896287"/>
            <a:ext cx="6778710" cy="3357896"/>
          </a:xfrm>
        </p:spPr>
        <p:txBody>
          <a:bodyPr/>
          <a:lstStyle/>
          <a:p>
            <a:pPr algn="l"/>
            <a:br>
              <a:rPr lang="sv-SE" b="0" i="0" dirty="0">
                <a:solidFill>
                  <a:srgbClr val="E84E0F"/>
                </a:solidFill>
                <a:effectLst/>
                <a:latin typeface="Arial Bold"/>
              </a:rPr>
            </a:br>
            <a:endParaRPr lang="sv-SE" dirty="0"/>
          </a:p>
        </p:txBody>
      </p:sp>
      <p:sp>
        <p:nvSpPr>
          <p:cNvPr id="5" name="Rektangel 4">
            <a:extLst>
              <a:ext uri="{FF2B5EF4-FFF2-40B4-BE49-F238E27FC236}">
                <a16:creationId xmlns:a16="http://schemas.microsoft.com/office/drawing/2014/main" id="{757C353A-013A-9E35-08FC-85DD109D804C}"/>
              </a:ext>
            </a:extLst>
          </p:cNvPr>
          <p:cNvSpPr/>
          <p:nvPr/>
        </p:nvSpPr>
        <p:spPr>
          <a:xfrm>
            <a:off x="757243" y="3999098"/>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Motivation</a:t>
            </a:r>
          </a:p>
        </p:txBody>
      </p:sp>
      <p:sp>
        <p:nvSpPr>
          <p:cNvPr id="6" name="Rektangel 5">
            <a:extLst>
              <a:ext uri="{FF2B5EF4-FFF2-40B4-BE49-F238E27FC236}">
                <a16:creationId xmlns:a16="http://schemas.microsoft.com/office/drawing/2014/main" id="{D8941FEB-533F-330C-EE8E-2477C1DDC564}"/>
              </a:ext>
            </a:extLst>
          </p:cNvPr>
          <p:cNvSpPr/>
          <p:nvPr/>
        </p:nvSpPr>
        <p:spPr>
          <a:xfrm>
            <a:off x="2201737" y="3413472"/>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Tillgång</a:t>
            </a:r>
          </a:p>
        </p:txBody>
      </p:sp>
      <p:sp>
        <p:nvSpPr>
          <p:cNvPr id="7" name="Rektangel 6">
            <a:extLst>
              <a:ext uri="{FF2B5EF4-FFF2-40B4-BE49-F238E27FC236}">
                <a16:creationId xmlns:a16="http://schemas.microsoft.com/office/drawing/2014/main" id="{BB66DF61-1384-487B-450C-AF2D1B9E210A}"/>
              </a:ext>
            </a:extLst>
          </p:cNvPr>
          <p:cNvSpPr/>
          <p:nvPr/>
        </p:nvSpPr>
        <p:spPr>
          <a:xfrm>
            <a:off x="3441295" y="2887519"/>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Färdigheter</a:t>
            </a:r>
          </a:p>
        </p:txBody>
      </p:sp>
      <p:sp>
        <p:nvSpPr>
          <p:cNvPr id="8" name="Rektangel 7">
            <a:extLst>
              <a:ext uri="{FF2B5EF4-FFF2-40B4-BE49-F238E27FC236}">
                <a16:creationId xmlns:a16="http://schemas.microsoft.com/office/drawing/2014/main" id="{AE7BD695-7200-27A4-4CE5-33A36D7EA619}"/>
              </a:ext>
            </a:extLst>
          </p:cNvPr>
          <p:cNvSpPr/>
          <p:nvPr/>
        </p:nvSpPr>
        <p:spPr>
          <a:xfrm>
            <a:off x="5204240" y="2301893"/>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Användning</a:t>
            </a:r>
          </a:p>
        </p:txBody>
      </p:sp>
      <p:sp>
        <p:nvSpPr>
          <p:cNvPr id="9" name="textruta 8">
            <a:extLst>
              <a:ext uri="{FF2B5EF4-FFF2-40B4-BE49-F238E27FC236}">
                <a16:creationId xmlns:a16="http://schemas.microsoft.com/office/drawing/2014/main" id="{7E78F92C-ECB7-150F-CF80-CF64A2CFF51A}"/>
              </a:ext>
            </a:extLst>
          </p:cNvPr>
          <p:cNvSpPr txBox="1"/>
          <p:nvPr/>
        </p:nvSpPr>
        <p:spPr>
          <a:xfrm>
            <a:off x="5920412" y="4726112"/>
            <a:ext cx="2884541" cy="646331"/>
          </a:xfrm>
          <a:prstGeom prst="rect">
            <a:avLst/>
          </a:prstGeom>
          <a:noFill/>
        </p:spPr>
        <p:txBody>
          <a:bodyPr wrap="square" rtlCol="0">
            <a:spAutoFit/>
          </a:bodyPr>
          <a:lstStyle/>
          <a:p>
            <a:r>
              <a:rPr lang="sv-SE" sz="1200" dirty="0"/>
              <a:t>Elin Wihlborg Professor Linköpings universitet, ur forskningsöversikt om digitalt utanförskap.</a:t>
            </a:r>
          </a:p>
        </p:txBody>
      </p:sp>
    </p:spTree>
    <p:extLst>
      <p:ext uri="{BB962C8B-B14F-4D97-AF65-F5344CB8AC3E}">
        <p14:creationId xmlns:p14="http://schemas.microsoft.com/office/powerpoint/2010/main" val="324569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EC78F84-04A2-5FF6-CE55-3072B39A9E40}"/>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3" name="Rubrik 2">
            <a:extLst>
              <a:ext uri="{FF2B5EF4-FFF2-40B4-BE49-F238E27FC236}">
                <a16:creationId xmlns:a16="http://schemas.microsoft.com/office/drawing/2014/main" id="{0A208B67-251B-A9B7-F74D-B2D10FAC096F}"/>
              </a:ext>
            </a:extLst>
          </p:cNvPr>
          <p:cNvSpPr>
            <a:spLocks noGrp="1"/>
          </p:cNvSpPr>
          <p:nvPr>
            <p:ph type="title"/>
          </p:nvPr>
        </p:nvSpPr>
        <p:spPr>
          <a:xfrm>
            <a:off x="1182645" y="785602"/>
            <a:ext cx="6778710" cy="725851"/>
          </a:xfrm>
        </p:spPr>
        <p:txBody>
          <a:bodyPr/>
          <a:lstStyle/>
          <a:p>
            <a:pPr algn="ctr"/>
            <a:r>
              <a:rPr lang="sv-SE" dirty="0"/>
              <a:t>Tips och idéer för föreningen</a:t>
            </a:r>
          </a:p>
        </p:txBody>
      </p:sp>
      <p:sp>
        <p:nvSpPr>
          <p:cNvPr id="6" name="textruta 5">
            <a:extLst>
              <a:ext uri="{FF2B5EF4-FFF2-40B4-BE49-F238E27FC236}">
                <a16:creationId xmlns:a16="http://schemas.microsoft.com/office/drawing/2014/main" id="{F957A2EB-1804-FB81-A0CA-E15F28091CAE}"/>
              </a:ext>
            </a:extLst>
          </p:cNvPr>
          <p:cNvSpPr txBox="1"/>
          <p:nvPr/>
        </p:nvSpPr>
        <p:spPr>
          <a:xfrm>
            <a:off x="594340" y="5524662"/>
            <a:ext cx="3161211" cy="369332"/>
          </a:xfrm>
          <a:prstGeom prst="rect">
            <a:avLst/>
          </a:prstGeom>
          <a:noFill/>
        </p:spPr>
        <p:txBody>
          <a:bodyPr wrap="square" rtlCol="0">
            <a:spAutoFit/>
          </a:bodyPr>
          <a:lstStyle/>
          <a:p>
            <a:r>
              <a:rPr lang="sv-SE" dirty="0"/>
              <a:t>Månadens digitala tips</a:t>
            </a:r>
          </a:p>
        </p:txBody>
      </p:sp>
      <p:sp>
        <p:nvSpPr>
          <p:cNvPr id="7" name="textruta 6">
            <a:extLst>
              <a:ext uri="{FF2B5EF4-FFF2-40B4-BE49-F238E27FC236}">
                <a16:creationId xmlns:a16="http://schemas.microsoft.com/office/drawing/2014/main" id="{5494B36B-CDCC-D63F-56B5-3744DFF4F467}"/>
              </a:ext>
            </a:extLst>
          </p:cNvPr>
          <p:cNvSpPr txBox="1"/>
          <p:nvPr/>
        </p:nvSpPr>
        <p:spPr>
          <a:xfrm>
            <a:off x="6942452" y="3195064"/>
            <a:ext cx="2037805" cy="369332"/>
          </a:xfrm>
          <a:prstGeom prst="rect">
            <a:avLst/>
          </a:prstGeom>
          <a:noFill/>
        </p:spPr>
        <p:txBody>
          <a:bodyPr wrap="square" rtlCol="0">
            <a:spAutoFit/>
          </a:bodyPr>
          <a:lstStyle/>
          <a:p>
            <a:r>
              <a:rPr lang="sv-SE" dirty="0"/>
              <a:t>Digitalakuten</a:t>
            </a:r>
          </a:p>
        </p:txBody>
      </p:sp>
      <p:sp>
        <p:nvSpPr>
          <p:cNvPr id="8" name="textruta 7">
            <a:extLst>
              <a:ext uri="{FF2B5EF4-FFF2-40B4-BE49-F238E27FC236}">
                <a16:creationId xmlns:a16="http://schemas.microsoft.com/office/drawing/2014/main" id="{70108BE1-9374-CA74-BE8A-4E033BDD92FE}"/>
              </a:ext>
            </a:extLst>
          </p:cNvPr>
          <p:cNvSpPr txBox="1"/>
          <p:nvPr/>
        </p:nvSpPr>
        <p:spPr>
          <a:xfrm>
            <a:off x="1289976" y="1421827"/>
            <a:ext cx="2988758" cy="1477328"/>
          </a:xfrm>
          <a:prstGeom prst="rect">
            <a:avLst/>
          </a:prstGeom>
          <a:noFill/>
        </p:spPr>
        <p:txBody>
          <a:bodyPr wrap="square" rtlCol="0">
            <a:spAutoFit/>
          </a:bodyPr>
          <a:lstStyle/>
          <a:p>
            <a:r>
              <a:rPr lang="sv-SE" dirty="0"/>
              <a:t>Använd korta klipp från Seniorsurfarna för att väcka intresse                 </a:t>
            </a:r>
            <a:r>
              <a:rPr lang="sv-SE" dirty="0">
                <a:hlinkClick r:id="rId3"/>
              </a:rPr>
              <a:t>Länk till klipp om vårdtjänster</a:t>
            </a:r>
            <a:endParaRPr lang="sv-SE" dirty="0"/>
          </a:p>
        </p:txBody>
      </p:sp>
      <p:sp>
        <p:nvSpPr>
          <p:cNvPr id="9" name="textruta 8">
            <a:extLst>
              <a:ext uri="{FF2B5EF4-FFF2-40B4-BE49-F238E27FC236}">
                <a16:creationId xmlns:a16="http://schemas.microsoft.com/office/drawing/2014/main" id="{21895FEE-161A-A6DF-D2ED-754EEE292B31}"/>
              </a:ext>
            </a:extLst>
          </p:cNvPr>
          <p:cNvSpPr txBox="1"/>
          <p:nvPr/>
        </p:nvSpPr>
        <p:spPr>
          <a:xfrm>
            <a:off x="5453784" y="4225904"/>
            <a:ext cx="3905794" cy="369332"/>
          </a:xfrm>
          <a:prstGeom prst="rect">
            <a:avLst/>
          </a:prstGeom>
          <a:noFill/>
        </p:spPr>
        <p:txBody>
          <a:bodyPr wrap="square" rtlCol="0">
            <a:spAutoFit/>
          </a:bodyPr>
          <a:lstStyle/>
          <a:p>
            <a:r>
              <a:rPr lang="sv-SE" dirty="0"/>
              <a:t>Informera om olika digitala tjänster</a:t>
            </a:r>
          </a:p>
        </p:txBody>
      </p:sp>
      <p:sp>
        <p:nvSpPr>
          <p:cNvPr id="10" name="textruta 9">
            <a:extLst>
              <a:ext uri="{FF2B5EF4-FFF2-40B4-BE49-F238E27FC236}">
                <a16:creationId xmlns:a16="http://schemas.microsoft.com/office/drawing/2014/main" id="{9EB05440-C525-4DB9-9B8D-531FB993D0BC}"/>
              </a:ext>
            </a:extLst>
          </p:cNvPr>
          <p:cNvSpPr txBox="1"/>
          <p:nvPr/>
        </p:nvSpPr>
        <p:spPr>
          <a:xfrm>
            <a:off x="2266366" y="6180073"/>
            <a:ext cx="3958046" cy="369332"/>
          </a:xfrm>
          <a:prstGeom prst="rect">
            <a:avLst/>
          </a:prstGeom>
          <a:noFill/>
        </p:spPr>
        <p:txBody>
          <a:bodyPr wrap="square" rtlCol="0">
            <a:spAutoFit/>
          </a:bodyPr>
          <a:lstStyle/>
          <a:p>
            <a:r>
              <a:rPr lang="sv-SE" dirty="0"/>
              <a:t>Visa olika </a:t>
            </a:r>
            <a:r>
              <a:rPr lang="sv-SE" dirty="0" err="1"/>
              <a:t>appar</a:t>
            </a:r>
            <a:r>
              <a:rPr lang="sv-SE" dirty="0"/>
              <a:t> för nytta och nöje</a:t>
            </a:r>
          </a:p>
        </p:txBody>
      </p:sp>
      <p:sp>
        <p:nvSpPr>
          <p:cNvPr id="11" name="textruta 10">
            <a:extLst>
              <a:ext uri="{FF2B5EF4-FFF2-40B4-BE49-F238E27FC236}">
                <a16:creationId xmlns:a16="http://schemas.microsoft.com/office/drawing/2014/main" id="{1B1E63B6-161D-28C5-9159-881224B9441E}"/>
              </a:ext>
            </a:extLst>
          </p:cNvPr>
          <p:cNvSpPr txBox="1"/>
          <p:nvPr/>
        </p:nvSpPr>
        <p:spPr>
          <a:xfrm>
            <a:off x="5035773" y="1514160"/>
            <a:ext cx="3265714" cy="646331"/>
          </a:xfrm>
          <a:prstGeom prst="rect">
            <a:avLst/>
          </a:prstGeom>
          <a:noFill/>
        </p:spPr>
        <p:txBody>
          <a:bodyPr wrap="square" rtlCol="0">
            <a:spAutoFit/>
          </a:bodyPr>
          <a:lstStyle/>
          <a:p>
            <a:r>
              <a:rPr lang="sv-SE" dirty="0"/>
              <a:t>Studiecirklar i smartphone, surfplatta och dator</a:t>
            </a:r>
          </a:p>
        </p:txBody>
      </p:sp>
      <p:sp>
        <p:nvSpPr>
          <p:cNvPr id="12" name="textruta 11">
            <a:extLst>
              <a:ext uri="{FF2B5EF4-FFF2-40B4-BE49-F238E27FC236}">
                <a16:creationId xmlns:a16="http://schemas.microsoft.com/office/drawing/2014/main" id="{E5EED6FD-A608-6176-FC13-FABCF47AC0A9}"/>
              </a:ext>
            </a:extLst>
          </p:cNvPr>
          <p:cNvSpPr txBox="1"/>
          <p:nvPr/>
        </p:nvSpPr>
        <p:spPr>
          <a:xfrm>
            <a:off x="5941877" y="5293659"/>
            <a:ext cx="3502570" cy="369332"/>
          </a:xfrm>
          <a:prstGeom prst="rect">
            <a:avLst/>
          </a:prstGeom>
          <a:noFill/>
        </p:spPr>
        <p:txBody>
          <a:bodyPr wrap="square" rtlCol="0">
            <a:spAutoFit/>
          </a:bodyPr>
          <a:lstStyle/>
          <a:p>
            <a:r>
              <a:rPr lang="sv-SE" dirty="0"/>
              <a:t>Lär av varandra</a:t>
            </a:r>
          </a:p>
        </p:txBody>
      </p:sp>
      <p:sp>
        <p:nvSpPr>
          <p:cNvPr id="13" name="textruta 12">
            <a:extLst>
              <a:ext uri="{FF2B5EF4-FFF2-40B4-BE49-F238E27FC236}">
                <a16:creationId xmlns:a16="http://schemas.microsoft.com/office/drawing/2014/main" id="{3A0E1ED8-1E03-64FD-ADA6-B7D42B32EA8B}"/>
              </a:ext>
            </a:extLst>
          </p:cNvPr>
          <p:cNvSpPr txBox="1"/>
          <p:nvPr/>
        </p:nvSpPr>
        <p:spPr>
          <a:xfrm>
            <a:off x="416" y="4585640"/>
            <a:ext cx="2364457" cy="369332"/>
          </a:xfrm>
          <a:prstGeom prst="rect">
            <a:avLst/>
          </a:prstGeom>
          <a:noFill/>
        </p:spPr>
        <p:txBody>
          <a:bodyPr wrap="square" rtlCol="0">
            <a:spAutoFit/>
          </a:bodyPr>
          <a:lstStyle/>
          <a:p>
            <a:r>
              <a:rPr lang="sv-SE" dirty="0"/>
              <a:t>Använd </a:t>
            </a:r>
            <a:r>
              <a:rPr lang="sv-SE" dirty="0" err="1"/>
              <a:t>facebook</a:t>
            </a:r>
            <a:endParaRPr lang="sv-SE" dirty="0"/>
          </a:p>
        </p:txBody>
      </p:sp>
      <p:sp>
        <p:nvSpPr>
          <p:cNvPr id="14" name="textruta 13">
            <a:extLst>
              <a:ext uri="{FF2B5EF4-FFF2-40B4-BE49-F238E27FC236}">
                <a16:creationId xmlns:a16="http://schemas.microsoft.com/office/drawing/2014/main" id="{5051B8C8-CD9E-DABF-DD28-FD5437746D64}"/>
              </a:ext>
            </a:extLst>
          </p:cNvPr>
          <p:cNvSpPr txBox="1"/>
          <p:nvPr/>
        </p:nvSpPr>
        <p:spPr>
          <a:xfrm>
            <a:off x="0" y="3260116"/>
            <a:ext cx="2684457" cy="646331"/>
          </a:xfrm>
          <a:prstGeom prst="rect">
            <a:avLst/>
          </a:prstGeom>
          <a:noFill/>
        </p:spPr>
        <p:txBody>
          <a:bodyPr wrap="square" rtlCol="0">
            <a:spAutoFit/>
          </a:bodyPr>
          <a:lstStyle/>
          <a:p>
            <a:r>
              <a:rPr lang="sv-SE" dirty="0"/>
              <a:t>Tipsa om vilka som ger digitalt stöd på er ort</a:t>
            </a:r>
          </a:p>
        </p:txBody>
      </p:sp>
      <p:sp>
        <p:nvSpPr>
          <p:cNvPr id="15" name="textruta 14">
            <a:extLst>
              <a:ext uri="{FF2B5EF4-FFF2-40B4-BE49-F238E27FC236}">
                <a16:creationId xmlns:a16="http://schemas.microsoft.com/office/drawing/2014/main" id="{6ED1D748-3186-AFD3-494F-548589869A17}"/>
              </a:ext>
            </a:extLst>
          </p:cNvPr>
          <p:cNvSpPr txBox="1"/>
          <p:nvPr/>
        </p:nvSpPr>
        <p:spPr>
          <a:xfrm>
            <a:off x="2684457" y="3226570"/>
            <a:ext cx="4095245" cy="369332"/>
          </a:xfrm>
          <a:prstGeom prst="rect">
            <a:avLst/>
          </a:prstGeom>
          <a:noFill/>
        </p:spPr>
        <p:txBody>
          <a:bodyPr wrap="square" rtlCol="0">
            <a:spAutoFit/>
          </a:bodyPr>
          <a:lstStyle/>
          <a:p>
            <a:r>
              <a:rPr lang="sv-SE" dirty="0"/>
              <a:t>Hur kan jag undvika att bli lurad nätet</a:t>
            </a:r>
          </a:p>
        </p:txBody>
      </p:sp>
      <p:sp>
        <p:nvSpPr>
          <p:cNvPr id="16" name="textruta 15">
            <a:extLst>
              <a:ext uri="{FF2B5EF4-FFF2-40B4-BE49-F238E27FC236}">
                <a16:creationId xmlns:a16="http://schemas.microsoft.com/office/drawing/2014/main" id="{DFE2F136-7A89-A2AF-5B4A-EB644DC64DA0}"/>
              </a:ext>
            </a:extLst>
          </p:cNvPr>
          <p:cNvSpPr txBox="1"/>
          <p:nvPr/>
        </p:nvSpPr>
        <p:spPr>
          <a:xfrm>
            <a:off x="2808514" y="4407245"/>
            <a:ext cx="1894075" cy="369332"/>
          </a:xfrm>
          <a:prstGeom prst="rect">
            <a:avLst/>
          </a:prstGeom>
          <a:noFill/>
        </p:spPr>
        <p:txBody>
          <a:bodyPr wrap="square" rtlCol="0">
            <a:spAutoFit/>
          </a:bodyPr>
          <a:lstStyle/>
          <a:p>
            <a:r>
              <a:rPr lang="sv-SE" dirty="0"/>
              <a:t>Använda e-post</a:t>
            </a:r>
          </a:p>
        </p:txBody>
      </p:sp>
    </p:spTree>
    <p:extLst>
      <p:ext uri="{BB962C8B-B14F-4D97-AF65-F5344CB8AC3E}">
        <p14:creationId xmlns:p14="http://schemas.microsoft.com/office/powerpoint/2010/main" val="426746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26FB926-ADE1-4541-8433-46406A7DDA0F}"/>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3" name="Rubrik 2">
            <a:extLst>
              <a:ext uri="{FF2B5EF4-FFF2-40B4-BE49-F238E27FC236}">
                <a16:creationId xmlns:a16="http://schemas.microsoft.com/office/drawing/2014/main" id="{7A19C39D-782E-7AD5-12E7-0B139D27B561}"/>
              </a:ext>
            </a:extLst>
          </p:cNvPr>
          <p:cNvSpPr>
            <a:spLocks noGrp="1"/>
          </p:cNvSpPr>
          <p:nvPr>
            <p:ph type="title"/>
          </p:nvPr>
        </p:nvSpPr>
        <p:spPr>
          <a:xfrm>
            <a:off x="382138" y="3066074"/>
            <a:ext cx="8531166" cy="725851"/>
          </a:xfrm>
        </p:spPr>
        <p:txBody>
          <a:bodyPr/>
          <a:lstStyle/>
          <a:p>
            <a:r>
              <a:rPr lang="sv-SE" dirty="0"/>
              <a:t>Hur har er förening utvecklats digitalt  om fem år?</a:t>
            </a:r>
          </a:p>
        </p:txBody>
      </p:sp>
    </p:spTree>
    <p:extLst>
      <p:ext uri="{BB962C8B-B14F-4D97-AF65-F5344CB8AC3E}">
        <p14:creationId xmlns:p14="http://schemas.microsoft.com/office/powerpoint/2010/main" val="22071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13A48C1-95C3-6192-7B41-7DE12ADA74C9}"/>
              </a:ext>
            </a:extLst>
          </p:cNvPr>
          <p:cNvSpPr>
            <a:spLocks noGrp="1"/>
          </p:cNvSpPr>
          <p:nvPr>
            <p:ph type="sldNum" sz="quarter" idx="12"/>
          </p:nvPr>
        </p:nvSpPr>
        <p:spPr/>
        <p:txBody>
          <a:bodyPr/>
          <a:lstStyle/>
          <a:p>
            <a:fld id="{332063FA-F158-B145-A53C-EFD7E6C84CF7}" type="slidenum">
              <a:rPr lang="sv-SE" smtClean="0"/>
              <a:pPr/>
              <a:t>18</a:t>
            </a:fld>
            <a:endParaRPr lang="sv-SE"/>
          </a:p>
        </p:txBody>
      </p:sp>
      <p:sp>
        <p:nvSpPr>
          <p:cNvPr id="4" name="Platshållare för innehåll 3">
            <a:extLst>
              <a:ext uri="{FF2B5EF4-FFF2-40B4-BE49-F238E27FC236}">
                <a16:creationId xmlns:a16="http://schemas.microsoft.com/office/drawing/2014/main" id="{748A55B8-802A-40BF-B5E4-5936B5EE36C8}"/>
              </a:ext>
            </a:extLst>
          </p:cNvPr>
          <p:cNvSpPr>
            <a:spLocks noGrp="1"/>
          </p:cNvSpPr>
          <p:nvPr>
            <p:ph sz="quarter" idx="13"/>
          </p:nvPr>
        </p:nvSpPr>
        <p:spPr/>
        <p:txBody>
          <a:bodyPr/>
          <a:lstStyle/>
          <a:p>
            <a:pPr algn="ctr"/>
            <a:r>
              <a:rPr lang="sv-SE" sz="3200" dirty="0"/>
              <a:t>Lennart Johansson</a:t>
            </a:r>
          </a:p>
          <a:p>
            <a:pPr algn="ctr"/>
            <a:r>
              <a:rPr lang="sv-SE" sz="3200" dirty="0"/>
              <a:t>lennart@zoft80.com</a:t>
            </a:r>
          </a:p>
          <a:p>
            <a:pPr algn="ctr"/>
            <a:r>
              <a:rPr lang="sv-SE" sz="3200" dirty="0"/>
              <a:t>070 521 22 80</a:t>
            </a:r>
          </a:p>
          <a:p>
            <a:pPr algn="ctr"/>
            <a:endParaRPr lang="sv-SE" sz="3200" dirty="0"/>
          </a:p>
          <a:p>
            <a:pPr algn="ctr"/>
            <a:r>
              <a:rPr lang="sv-SE" i="1" dirty="0"/>
              <a:t>Gm Roger Näslund</a:t>
            </a:r>
          </a:p>
        </p:txBody>
      </p:sp>
    </p:spTree>
    <p:extLst>
      <p:ext uri="{BB962C8B-B14F-4D97-AF65-F5344CB8AC3E}">
        <p14:creationId xmlns:p14="http://schemas.microsoft.com/office/powerpoint/2010/main" val="63425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Rutnät.jpg"/>
          <p:cNvPicPr>
            <a:picLocks noChangeAspect="1"/>
          </p:cNvPicPr>
          <p:nvPr/>
        </p:nvPicPr>
        <p:blipFill>
          <a:blip r:embed="rId3"/>
          <a:stretch>
            <a:fillRect/>
          </a:stretch>
        </p:blipFill>
        <p:spPr>
          <a:xfrm>
            <a:off x="2298701" y="1714501"/>
            <a:ext cx="4533900" cy="4533900"/>
          </a:xfrm>
          <a:prstGeom prst="rect">
            <a:avLst/>
          </a:prstGeom>
        </p:spPr>
      </p:pic>
      <p:sp>
        <p:nvSpPr>
          <p:cNvPr id="3" name="Rubrik 1"/>
          <p:cNvSpPr txBox="1">
            <a:spLocks/>
          </p:cNvSpPr>
          <p:nvPr/>
        </p:nvSpPr>
        <p:spPr>
          <a:xfrm>
            <a:off x="685800" y="927102"/>
            <a:ext cx="7772400" cy="838199"/>
          </a:xfrm>
          <a:prstGeom prst="rect">
            <a:avLst/>
          </a:prstGeom>
        </p:spPr>
        <p:txBody>
          <a:bodyPr vert="horz" lIns="0" tIns="0" rIns="0" bIns="0" rtlCol="0" anchor="t" anchorCtr="0">
            <a:normAutofit/>
          </a:bodyPr>
          <a:lstStyle/>
          <a:p>
            <a:pPr algn="ctr" fontAlgn="base"/>
            <a:r>
              <a:rPr lang="sv-SE" sz="4000" b="1" dirty="0">
                <a:solidFill>
                  <a:schemeClr val="accent5">
                    <a:lumMod val="50000"/>
                  </a:schemeClr>
                </a:solidFill>
              </a:rPr>
              <a:t>Hur många kvadrater ser du?</a:t>
            </a:r>
          </a:p>
        </p:txBody>
      </p:sp>
    </p:spTree>
    <p:extLst>
      <p:ext uri="{BB962C8B-B14F-4D97-AF65-F5344CB8AC3E}">
        <p14:creationId xmlns:p14="http://schemas.microsoft.com/office/powerpoint/2010/main" val="41815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8CDB65D-42B9-E8A2-1F54-FE4DFCFFBB74}"/>
              </a:ext>
            </a:extLst>
          </p:cNvPr>
          <p:cNvSpPr>
            <a:spLocks noGrp="1"/>
          </p:cNvSpPr>
          <p:nvPr>
            <p:ph type="sldNum" sz="quarter" idx="12"/>
          </p:nvPr>
        </p:nvSpPr>
        <p:spPr/>
        <p:txBody>
          <a:bodyPr/>
          <a:lstStyle/>
          <a:p>
            <a:fld id="{332063FA-F158-B145-A53C-EFD7E6C84CF7}" type="slidenum">
              <a:rPr lang="sv-SE" smtClean="0"/>
              <a:pPr/>
              <a:t>3</a:t>
            </a:fld>
            <a:endParaRPr lang="sv-SE"/>
          </a:p>
        </p:txBody>
      </p:sp>
      <p:sp>
        <p:nvSpPr>
          <p:cNvPr id="3" name="Rubrik 2">
            <a:extLst>
              <a:ext uri="{FF2B5EF4-FFF2-40B4-BE49-F238E27FC236}">
                <a16:creationId xmlns:a16="http://schemas.microsoft.com/office/drawing/2014/main" id="{40FDB115-5B15-5CED-DA61-F50D77A69C8E}"/>
              </a:ext>
            </a:extLst>
          </p:cNvPr>
          <p:cNvSpPr>
            <a:spLocks noGrp="1"/>
          </p:cNvSpPr>
          <p:nvPr>
            <p:ph type="title"/>
          </p:nvPr>
        </p:nvSpPr>
        <p:spPr/>
        <p:txBody>
          <a:bodyPr/>
          <a:lstStyle/>
          <a:p>
            <a:pPr algn="ctr"/>
            <a:r>
              <a:rPr lang="sv-SE" dirty="0"/>
              <a:t>Lite historik</a:t>
            </a:r>
          </a:p>
        </p:txBody>
      </p:sp>
      <p:sp>
        <p:nvSpPr>
          <p:cNvPr id="4" name="Platshållare för innehåll 3">
            <a:extLst>
              <a:ext uri="{FF2B5EF4-FFF2-40B4-BE49-F238E27FC236}">
                <a16:creationId xmlns:a16="http://schemas.microsoft.com/office/drawing/2014/main" id="{FFA0B801-AF75-3901-32A2-9D0F863F9899}"/>
              </a:ext>
            </a:extLst>
          </p:cNvPr>
          <p:cNvSpPr>
            <a:spLocks noGrp="1"/>
          </p:cNvSpPr>
          <p:nvPr>
            <p:ph sz="quarter" idx="13"/>
          </p:nvPr>
        </p:nvSpPr>
        <p:spPr/>
        <p:txBody>
          <a:bodyPr/>
          <a:lstStyle/>
          <a:p>
            <a:r>
              <a:rPr lang="sv-SE" dirty="0"/>
              <a:t>2014 SPF Seniorernas kongress förordar ett RIT-avdrag</a:t>
            </a:r>
          </a:p>
          <a:p>
            <a:r>
              <a:rPr lang="sv-SE" dirty="0"/>
              <a:t>2016 infördes Rut-avdrag för IT-tjänster</a:t>
            </a:r>
          </a:p>
          <a:p>
            <a:r>
              <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Rutavdrag IT-tjänster Skatteverket</a:t>
            </a:r>
            <a:endPar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sv-SE" dirty="0"/>
              <a:t>2017 SPF Seniorerna kräver i sitt konsumentpolitiska program åtgärder av kommun, region, regering och EU.</a:t>
            </a:r>
          </a:p>
          <a:p>
            <a:r>
              <a:rPr lang="sv-SE" dirty="0"/>
              <a:t>2020 SPF seniorerna kräver att staten tar initiativ till en inkluderingsreform inom digitaliseringsområdet.</a:t>
            </a:r>
          </a:p>
          <a:p>
            <a:pPr marL="0" indent="0">
              <a:buNone/>
            </a:pPr>
            <a:endParaRPr lang="sv-SE" dirty="0"/>
          </a:p>
        </p:txBody>
      </p:sp>
    </p:spTree>
    <p:extLst>
      <p:ext uri="{BB962C8B-B14F-4D97-AF65-F5344CB8AC3E}">
        <p14:creationId xmlns:p14="http://schemas.microsoft.com/office/powerpoint/2010/main" val="20215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4</a:t>
            </a:fld>
            <a:endParaRPr lang="sv-SE"/>
          </a:p>
        </p:txBody>
      </p:sp>
      <p:sp>
        <p:nvSpPr>
          <p:cNvPr id="3" name="Rubrik 2"/>
          <p:cNvSpPr>
            <a:spLocks noGrp="1"/>
          </p:cNvSpPr>
          <p:nvPr>
            <p:ph type="title"/>
          </p:nvPr>
        </p:nvSpPr>
        <p:spPr>
          <a:xfrm>
            <a:off x="184935" y="1337841"/>
            <a:ext cx="8887146" cy="1057426"/>
          </a:xfrm>
        </p:spPr>
        <p:txBody>
          <a:bodyPr/>
          <a:lstStyle/>
          <a:p>
            <a:pPr algn="ctr"/>
            <a:r>
              <a:rPr lang="sv-SE" dirty="0"/>
              <a:t>”DIGITALISERING HANDLAR OM MÄNNISKOR” – SPF Seniorernas rapport 2019</a:t>
            </a:r>
            <a:br>
              <a:rPr lang="sv-SE" dirty="0"/>
            </a:br>
            <a:r>
              <a:rPr lang="sv-SE" dirty="0"/>
              <a:t> </a:t>
            </a: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134124" y="2558212"/>
            <a:ext cx="3033183" cy="3357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ruta 3">
            <a:extLst>
              <a:ext uri="{FF2B5EF4-FFF2-40B4-BE49-F238E27FC236}">
                <a16:creationId xmlns:a16="http://schemas.microsoft.com/office/drawing/2014/main" id="{755A7F06-F95E-82B5-477A-629962597503}"/>
              </a:ext>
            </a:extLst>
          </p:cNvPr>
          <p:cNvSpPr txBox="1"/>
          <p:nvPr/>
        </p:nvSpPr>
        <p:spPr>
          <a:xfrm>
            <a:off x="6667928" y="4774704"/>
            <a:ext cx="2476072" cy="646331"/>
          </a:xfrm>
          <a:prstGeom prst="rect">
            <a:avLst/>
          </a:prstGeom>
          <a:noFill/>
        </p:spPr>
        <p:txBody>
          <a:bodyPr wrap="square" rtlCol="0">
            <a:spAutoFit/>
          </a:bodyPr>
          <a:lstStyle/>
          <a:p>
            <a:r>
              <a:rPr lang="sv-SE" dirty="0"/>
              <a:t>Digital Delaktighet 2021</a:t>
            </a:r>
          </a:p>
        </p:txBody>
      </p:sp>
      <p:sp>
        <p:nvSpPr>
          <p:cNvPr id="5" name="textruta 4">
            <a:extLst>
              <a:ext uri="{FF2B5EF4-FFF2-40B4-BE49-F238E27FC236}">
                <a16:creationId xmlns:a16="http://schemas.microsoft.com/office/drawing/2014/main" id="{67E37C3B-10DB-42CA-8307-489181F7DA90}"/>
              </a:ext>
            </a:extLst>
          </p:cNvPr>
          <p:cNvSpPr txBox="1"/>
          <p:nvPr/>
        </p:nvSpPr>
        <p:spPr>
          <a:xfrm>
            <a:off x="6667928" y="5520159"/>
            <a:ext cx="2476072" cy="923330"/>
          </a:xfrm>
          <a:prstGeom prst="rect">
            <a:avLst/>
          </a:prstGeom>
          <a:noFill/>
        </p:spPr>
        <p:txBody>
          <a:bodyPr wrap="square" rtlCol="0">
            <a:spAutoFit/>
          </a:bodyPr>
          <a:lstStyle/>
          <a:p>
            <a:r>
              <a:rPr lang="sv-SE" dirty="0"/>
              <a:t>Digitala nätverk och digitalt medlemskap 2021</a:t>
            </a:r>
          </a:p>
        </p:txBody>
      </p:sp>
    </p:spTree>
    <p:extLst>
      <p:ext uri="{BB962C8B-B14F-4D97-AF65-F5344CB8AC3E}">
        <p14:creationId xmlns:p14="http://schemas.microsoft.com/office/powerpoint/2010/main" val="99431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5</a:t>
            </a:fld>
            <a:endParaRPr lang="sv-SE"/>
          </a:p>
        </p:txBody>
      </p:sp>
      <p:sp>
        <p:nvSpPr>
          <p:cNvPr id="2" name="Rubrik 1"/>
          <p:cNvSpPr>
            <a:spLocks noGrp="1"/>
          </p:cNvSpPr>
          <p:nvPr>
            <p:ph type="title"/>
          </p:nvPr>
        </p:nvSpPr>
        <p:spPr/>
        <p:txBody>
          <a:bodyPr/>
          <a:lstStyle/>
          <a:p>
            <a:r>
              <a:rPr lang="nn-NO" dirty="0"/>
              <a:t>Vad svarar medlemmarna på frågan om varför de inte är digitala?</a:t>
            </a:r>
          </a:p>
        </p:txBody>
      </p:sp>
      <p:graphicFrame>
        <p:nvGraphicFramePr>
          <p:cNvPr id="3" name="Tabell 2"/>
          <p:cNvGraphicFramePr>
            <a:graphicFrameLocks noGrp="1"/>
          </p:cNvGraphicFramePr>
          <p:nvPr/>
        </p:nvGraphicFramePr>
        <p:xfrm>
          <a:off x="1916173" y="2569746"/>
          <a:ext cx="5930330" cy="3061591"/>
        </p:xfrm>
        <a:graphic>
          <a:graphicData uri="http://schemas.openxmlformats.org/drawingml/2006/table">
            <a:tbl>
              <a:tblPr>
                <a:tableStyleId>{5C22544A-7EE6-4342-B048-85BDC9FD1C3A}</a:tableStyleId>
              </a:tblPr>
              <a:tblGrid>
                <a:gridCol w="4514131">
                  <a:extLst>
                    <a:ext uri="{9D8B030D-6E8A-4147-A177-3AD203B41FA5}">
                      <a16:colId xmlns:a16="http://schemas.microsoft.com/office/drawing/2014/main" val="3509175780"/>
                    </a:ext>
                  </a:extLst>
                </a:gridCol>
                <a:gridCol w="1416199">
                  <a:extLst>
                    <a:ext uri="{9D8B030D-6E8A-4147-A177-3AD203B41FA5}">
                      <a16:colId xmlns:a16="http://schemas.microsoft.com/office/drawing/2014/main" val="3570554802"/>
                    </a:ext>
                  </a:extLst>
                </a:gridCol>
              </a:tblGrid>
              <a:tr h="871286">
                <a:tc gridSpan="2">
                  <a:txBody>
                    <a:bodyPr/>
                    <a:lstStyle/>
                    <a:p>
                      <a:pPr algn="l" fontAlgn="b"/>
                      <a:r>
                        <a:rPr lang="sv-SE" sz="1600" b="1" u="none" strike="noStrike" dirty="0">
                          <a:effectLst/>
                        </a:rPr>
                        <a:t>Vilka är de två främsta skälen till att du inte/knappt använder internet/digitala tjänster? (enbart de som svarade att man använder nämnda tjänster aldrig/ett par gånger per år)</a:t>
                      </a:r>
                      <a:endParaRPr lang="sv-SE"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1657480087"/>
                  </a:ext>
                </a:extLst>
              </a:tr>
              <a:tr h="362034">
                <a:tc>
                  <a:txBody>
                    <a:bodyPr/>
                    <a:lstStyle/>
                    <a:p>
                      <a:pPr algn="l" fontAlgn="b"/>
                      <a:r>
                        <a:rPr lang="sv-SE" sz="1600" u="none" strike="noStrike">
                          <a:effectLst/>
                        </a:rPr>
                        <a:t>Ser inga fördelar/ointresse.</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73%</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9321378"/>
                  </a:ext>
                </a:extLst>
              </a:tr>
              <a:tr h="362034">
                <a:tc>
                  <a:txBody>
                    <a:bodyPr/>
                    <a:lstStyle/>
                    <a:p>
                      <a:pPr algn="l" fontAlgn="b"/>
                      <a:r>
                        <a:rPr lang="sv-SE" sz="1600" u="none" strike="noStrike">
                          <a:effectLst/>
                        </a:rPr>
                        <a:t>Saknar kunskap.</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59%</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3429965"/>
                  </a:ext>
                </a:extLst>
              </a:tr>
              <a:tr h="362034">
                <a:tc>
                  <a:txBody>
                    <a:bodyPr/>
                    <a:lstStyle/>
                    <a:p>
                      <a:pPr algn="l" fontAlgn="b"/>
                      <a:r>
                        <a:rPr lang="sv-SE" sz="1600" u="none" strike="noStrike">
                          <a:effectLst/>
                        </a:rPr>
                        <a:t>Annat:</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50%</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6365579"/>
                  </a:ext>
                </a:extLst>
              </a:tr>
              <a:tr h="362034">
                <a:tc>
                  <a:txBody>
                    <a:bodyPr/>
                    <a:lstStyle/>
                    <a:p>
                      <a:pPr algn="l" fontAlgn="b"/>
                      <a:r>
                        <a:rPr lang="sv-SE" sz="1600" u="none" strike="noStrike">
                          <a:effectLst/>
                        </a:rPr>
                        <a:t>Kostnaderna.</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9%</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0460534"/>
                  </a:ext>
                </a:extLst>
              </a:tr>
              <a:tr h="362034">
                <a:tc>
                  <a:txBody>
                    <a:bodyPr/>
                    <a:lstStyle/>
                    <a:p>
                      <a:pPr algn="l" fontAlgn="b"/>
                      <a:r>
                        <a:rPr lang="sv-SE" sz="1600" u="none" strike="noStrike">
                          <a:effectLst/>
                        </a:rPr>
                        <a:t>Säkerhet, rädsla för bedrägerier.</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7%</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3233688"/>
                  </a:ext>
                </a:extLst>
              </a:tr>
              <a:tr h="380135">
                <a:tc>
                  <a:txBody>
                    <a:bodyPr/>
                    <a:lstStyle/>
                    <a:p>
                      <a:pPr algn="l" fontAlgn="b"/>
                      <a:r>
                        <a:rPr lang="sv-SE" sz="1600" u="none" strike="noStrike">
                          <a:effectLst/>
                        </a:rPr>
                        <a:t>Integritetsintrång.</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dirty="0">
                          <a:effectLst/>
                        </a:rPr>
                        <a:t>3%</a:t>
                      </a:r>
                      <a:endParaRPr lang="sv-SE"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0814839"/>
                  </a:ext>
                </a:extLst>
              </a:tr>
            </a:tbl>
          </a:graphicData>
        </a:graphic>
      </p:graphicFrame>
    </p:spTree>
    <p:extLst>
      <p:ext uri="{BB962C8B-B14F-4D97-AF65-F5344CB8AC3E}">
        <p14:creationId xmlns:p14="http://schemas.microsoft.com/office/powerpoint/2010/main" val="248282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2E3BC65-AAB0-DFEC-8306-7370E0DB16CC}"/>
              </a:ext>
            </a:extLst>
          </p:cNvPr>
          <p:cNvSpPr>
            <a:spLocks noGrp="1"/>
          </p:cNvSpPr>
          <p:nvPr>
            <p:ph type="sldNum" sz="quarter" idx="12"/>
          </p:nvPr>
        </p:nvSpPr>
        <p:spPr/>
        <p:txBody>
          <a:bodyPr/>
          <a:lstStyle/>
          <a:p>
            <a:fld id="{332063FA-F158-B145-A53C-EFD7E6C84CF7}" type="slidenum">
              <a:rPr lang="sv-SE" smtClean="0"/>
              <a:pPr/>
              <a:t>6</a:t>
            </a:fld>
            <a:endParaRPr lang="sv-SE"/>
          </a:p>
        </p:txBody>
      </p:sp>
      <p:sp>
        <p:nvSpPr>
          <p:cNvPr id="4" name="Platshållare för innehåll 3">
            <a:extLst>
              <a:ext uri="{FF2B5EF4-FFF2-40B4-BE49-F238E27FC236}">
                <a16:creationId xmlns:a16="http://schemas.microsoft.com/office/drawing/2014/main" id="{BCE70B68-66E3-4370-19B6-E23DB7E1A22F}"/>
              </a:ext>
            </a:extLst>
          </p:cNvPr>
          <p:cNvSpPr>
            <a:spLocks noGrp="1"/>
          </p:cNvSpPr>
          <p:nvPr>
            <p:ph sz="quarter" idx="13"/>
          </p:nvPr>
        </p:nvSpPr>
        <p:spPr>
          <a:xfrm>
            <a:off x="1067793" y="1633555"/>
            <a:ext cx="6778710" cy="3811748"/>
          </a:xfrm>
        </p:spPr>
        <p:txBody>
          <a:bodyPr/>
          <a:lstStyle/>
          <a:p>
            <a:pPr algn="ctr"/>
            <a:r>
              <a:rPr lang="sv-SE" b="1" dirty="0"/>
              <a:t>Digitaliseringsstrateg Förbundsnivå</a:t>
            </a:r>
          </a:p>
          <a:p>
            <a:pPr algn="ctr"/>
            <a:endParaRPr lang="sv-SE" b="1" dirty="0"/>
          </a:p>
          <a:p>
            <a:pPr algn="ctr"/>
            <a:r>
              <a:rPr lang="sv-SE" b="1" dirty="0"/>
              <a:t>Digitaliseringsansvarig Distriktsnivå</a:t>
            </a:r>
          </a:p>
          <a:p>
            <a:pPr algn="ctr"/>
            <a:r>
              <a:rPr lang="sv-SE" b="1" dirty="0"/>
              <a:t> </a:t>
            </a:r>
          </a:p>
          <a:p>
            <a:pPr algn="ctr"/>
            <a:r>
              <a:rPr lang="sv-SE" b="1" dirty="0"/>
              <a:t>Digitaliseringsombud-Förening</a:t>
            </a:r>
          </a:p>
          <a:p>
            <a:endParaRPr lang="sv-SE" dirty="0"/>
          </a:p>
          <a:p>
            <a:r>
              <a:rPr lang="sv-SE" dirty="0"/>
              <a:t>                                           </a:t>
            </a:r>
            <a:r>
              <a:rPr lang="sv-SE" b="1" dirty="0"/>
              <a:t>Medlem</a:t>
            </a:r>
          </a:p>
          <a:p>
            <a:endParaRPr lang="sv-SE" dirty="0"/>
          </a:p>
          <a:p>
            <a:endParaRPr lang="sv-SE" dirty="0"/>
          </a:p>
        </p:txBody>
      </p:sp>
      <p:cxnSp>
        <p:nvCxnSpPr>
          <p:cNvPr id="6" name="Rak pilkoppling 5">
            <a:extLst>
              <a:ext uri="{FF2B5EF4-FFF2-40B4-BE49-F238E27FC236}">
                <a16:creationId xmlns:a16="http://schemas.microsoft.com/office/drawing/2014/main" id="{4F531FF9-8E6C-5A35-6006-E9F606294378}"/>
              </a:ext>
            </a:extLst>
          </p:cNvPr>
          <p:cNvCxnSpPr>
            <a:cxnSpLocks/>
          </p:cNvCxnSpPr>
          <p:nvPr/>
        </p:nvCxnSpPr>
        <p:spPr>
          <a:xfrm>
            <a:off x="4054219" y="1999959"/>
            <a:ext cx="0" cy="431514"/>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 name="Rak pilkoppling 6">
            <a:extLst>
              <a:ext uri="{FF2B5EF4-FFF2-40B4-BE49-F238E27FC236}">
                <a16:creationId xmlns:a16="http://schemas.microsoft.com/office/drawing/2014/main" id="{10D886FA-8507-8262-2EB8-B9A707050C78}"/>
              </a:ext>
            </a:extLst>
          </p:cNvPr>
          <p:cNvCxnSpPr>
            <a:cxnSpLocks/>
          </p:cNvCxnSpPr>
          <p:nvPr/>
        </p:nvCxnSpPr>
        <p:spPr>
          <a:xfrm>
            <a:off x="4054219" y="2758088"/>
            <a:ext cx="0" cy="421240"/>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 name="Rak pilkoppling 2">
            <a:extLst>
              <a:ext uri="{FF2B5EF4-FFF2-40B4-BE49-F238E27FC236}">
                <a16:creationId xmlns:a16="http://schemas.microsoft.com/office/drawing/2014/main" id="{3885301B-6979-8976-4C7A-BA337DC964EE}"/>
              </a:ext>
            </a:extLst>
          </p:cNvPr>
          <p:cNvCxnSpPr>
            <a:cxnSpLocks/>
          </p:cNvCxnSpPr>
          <p:nvPr/>
        </p:nvCxnSpPr>
        <p:spPr>
          <a:xfrm>
            <a:off x="4054219" y="3547486"/>
            <a:ext cx="0" cy="421240"/>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5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7BD97C6-41EB-4728-93A8-7C976B7FA97F}"/>
              </a:ext>
            </a:extLst>
          </p:cNvPr>
          <p:cNvSpPr>
            <a:spLocks noGrp="1"/>
          </p:cNvSpPr>
          <p:nvPr>
            <p:ph type="sldNum" sz="quarter" idx="12"/>
          </p:nvPr>
        </p:nvSpPr>
        <p:spPr/>
        <p:txBody>
          <a:bodyPr/>
          <a:lstStyle/>
          <a:p>
            <a:fld id="{332063FA-F158-B145-A53C-EFD7E6C84CF7}" type="slidenum">
              <a:rPr lang="sv-SE" smtClean="0"/>
              <a:pPr/>
              <a:t>7</a:t>
            </a:fld>
            <a:endParaRPr lang="sv-SE"/>
          </a:p>
        </p:txBody>
      </p:sp>
      <p:sp>
        <p:nvSpPr>
          <p:cNvPr id="3" name="Rubrik 2">
            <a:extLst>
              <a:ext uri="{FF2B5EF4-FFF2-40B4-BE49-F238E27FC236}">
                <a16:creationId xmlns:a16="http://schemas.microsoft.com/office/drawing/2014/main" id="{A5674BA0-B1CC-A357-764D-2A6A25AF60CB}"/>
              </a:ext>
            </a:extLst>
          </p:cNvPr>
          <p:cNvSpPr>
            <a:spLocks noGrp="1"/>
          </p:cNvSpPr>
          <p:nvPr>
            <p:ph type="title"/>
          </p:nvPr>
        </p:nvSpPr>
        <p:spPr>
          <a:xfrm>
            <a:off x="962025" y="1337841"/>
            <a:ext cx="7108184" cy="725851"/>
          </a:xfrm>
        </p:spPr>
        <p:txBody>
          <a:bodyPr/>
          <a:lstStyle/>
          <a:p>
            <a:r>
              <a:rPr lang="sv-SE">
                <a:latin typeface="Calibri" panose="020F0502020204030204" pitchFamily="34" charset="0"/>
                <a:ea typeface="Calibri" panose="020F0502020204030204" pitchFamily="34" charset="0"/>
                <a:cs typeface="Times New Roman" panose="02020603050405020304" pitchFamily="18" charset="0"/>
              </a:rPr>
              <a:t>Huvuduppgifterna för digitaliseringsstrategen är</a:t>
            </a:r>
            <a:br>
              <a:rPr lang="sv-SE">
                <a:latin typeface="Calibri" panose="020F0502020204030204" pitchFamily="34" charset="0"/>
                <a:ea typeface="Calibri" panose="020F0502020204030204" pitchFamily="34" charset="0"/>
                <a:cs typeface="Times New Roman" panose="02020603050405020304" pitchFamily="18" charset="0"/>
              </a:rPr>
            </a:br>
            <a:endParaRPr lang="sv-SE"/>
          </a:p>
        </p:txBody>
      </p:sp>
      <p:sp>
        <p:nvSpPr>
          <p:cNvPr id="4" name="Platshållare för innehåll 3">
            <a:extLst>
              <a:ext uri="{FF2B5EF4-FFF2-40B4-BE49-F238E27FC236}">
                <a16:creationId xmlns:a16="http://schemas.microsoft.com/office/drawing/2014/main" id="{1BC256F3-8AAD-E5B1-F01F-46D445FA1E73}"/>
              </a:ext>
            </a:extLst>
          </p:cNvPr>
          <p:cNvSpPr>
            <a:spLocks noGrp="1"/>
          </p:cNvSpPr>
          <p:nvPr>
            <p:ph sz="quarter" idx="13"/>
          </p:nvPr>
        </p:nvSpPr>
        <p:spPr>
          <a:xfrm>
            <a:off x="1067793" y="1536380"/>
            <a:ext cx="6778710" cy="3357896"/>
          </a:xfrm>
        </p:spPr>
        <p:txBody>
          <a:bodyPr vert="horz" lIns="0" tIns="0" rIns="0" bIns="0" rtlCol="0" anchor="t">
            <a:noAutofit/>
          </a:bodyPr>
          <a:lstStyle/>
          <a:p>
            <a:pPr algn="ctr">
              <a:lnSpc>
                <a:spcPct val="107000"/>
              </a:lnSpc>
              <a:spcAft>
                <a:spcPts val="800"/>
              </a:spcAft>
            </a:pPr>
            <a:endParaRPr lang="sv-SE" dirty="0">
              <a:latin typeface="Calibri"/>
              <a:ea typeface="Calibri" panose="020F0502020204030204" pitchFamily="34" charset="0"/>
              <a:cs typeface="Times New Roman"/>
            </a:endParaRP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Tillsammans med förbundskansliet och distrikten ta fram en samlad strategi för förbundets arbete med att göra medlemmar och organisationen mer digital.</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Omvärldsbevakning.</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Inventera hur många föreningar som inte har tillgång till modern teknik och utifrån detta ta fram ett förslag på hur tillgång och kompetens kan förbättras.</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tillsammans med utbildningsledaren och utbildningsansvariga i distrikten ta fram lämpligt material och utbildning för att göra förtroendevalda mer digitala.</a:t>
            </a:r>
          </a:p>
          <a:p>
            <a:pPr marL="342900" lvl="0" indent="-342900">
              <a:lnSpc>
                <a:spcPct val="107000"/>
              </a:lnSpc>
              <a:spcAft>
                <a:spcPts val="800"/>
              </a:spcAft>
              <a:buFont typeface="Symbol" panose="05050102010706020507" pitchFamily="18" charset="2"/>
              <a:buChar char=""/>
            </a:pPr>
            <a:r>
              <a:rPr lang="sv-SE" sz="1800" dirty="0">
                <a:effectLst/>
                <a:latin typeface="Calibri"/>
                <a:ea typeface="Calibri" panose="020F0502020204030204" pitchFamily="34" charset="0"/>
                <a:cs typeface="Times New Roman"/>
              </a:rPr>
              <a:t>Att tillsammans med utbildningsledaren och distrikten ta fram lämpligt material och utbildning för att medlemmarna skall ha möjlighet att bli mer digitala.</a:t>
            </a:r>
          </a:p>
          <a:p>
            <a:endParaRPr lang="sv-SE" dirty="0"/>
          </a:p>
        </p:txBody>
      </p:sp>
    </p:spTree>
    <p:extLst>
      <p:ext uri="{BB962C8B-B14F-4D97-AF65-F5344CB8AC3E}">
        <p14:creationId xmlns:p14="http://schemas.microsoft.com/office/powerpoint/2010/main" val="15410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0CAE3B3-A15D-2F0D-00FE-143F8D317C49}"/>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4" name="Platshållare för innehåll 3">
            <a:extLst>
              <a:ext uri="{FF2B5EF4-FFF2-40B4-BE49-F238E27FC236}">
                <a16:creationId xmlns:a16="http://schemas.microsoft.com/office/drawing/2014/main" id="{06EE52A8-7D28-A435-F7F8-A2711A4B2184}"/>
              </a:ext>
            </a:extLst>
          </p:cNvPr>
          <p:cNvSpPr>
            <a:spLocks noGrp="1"/>
          </p:cNvSpPr>
          <p:nvPr>
            <p:ph sz="quarter" idx="13"/>
          </p:nvPr>
        </p:nvSpPr>
        <p:spPr>
          <a:xfrm>
            <a:off x="1291499" y="743919"/>
            <a:ext cx="6778710" cy="5161932"/>
          </a:xfrm>
        </p:spPr>
        <p:txBody>
          <a:bodyPr/>
          <a:lstStyle/>
          <a:p>
            <a:pPr marL="0" indent="0" algn="l">
              <a:buNone/>
            </a:pPr>
            <a:r>
              <a:rPr lang="sv-SE" dirty="0">
                <a:solidFill>
                  <a:srgbClr val="FF0000"/>
                </a:solidFill>
                <a:latin typeface="Arial" panose="020B0604020202020204" pitchFamily="34" charset="0"/>
              </a:rPr>
              <a:t>                              </a:t>
            </a:r>
          </a:p>
          <a:p>
            <a:pPr marL="0" indent="0">
              <a:buNone/>
            </a:pPr>
            <a:r>
              <a:rPr lang="sv-SE" dirty="0">
                <a:solidFill>
                  <a:srgbClr val="FF0000"/>
                </a:solidFill>
                <a:latin typeface="Arial" panose="020B0604020202020204" pitchFamily="34" charset="0"/>
              </a:rPr>
              <a:t>                     </a:t>
            </a:r>
            <a:r>
              <a:rPr lang="sv-SE" sz="2800" b="1" dirty="0">
                <a:solidFill>
                  <a:schemeClr val="accent5">
                    <a:lumMod val="50000"/>
                  </a:schemeClr>
                </a:solidFill>
                <a:latin typeface="Arial" panose="020B0604020202020204" pitchFamily="34" charset="0"/>
              </a:rPr>
              <a:t>Digitaliseringsansvarig</a:t>
            </a:r>
          </a:p>
          <a:p>
            <a:pPr marL="0" indent="0" algn="l">
              <a:buNone/>
            </a:pPr>
            <a:endParaRPr lang="sv-SE" b="1" dirty="0">
              <a:solidFill>
                <a:srgbClr val="FF0000"/>
              </a:solidFill>
              <a:latin typeface="Arial" panose="020B0604020202020204" pitchFamily="34" charset="0"/>
            </a:endParaRPr>
          </a:p>
          <a:p>
            <a:pPr algn="l"/>
            <a:r>
              <a:rPr lang="sv-SE" b="1" dirty="0">
                <a:solidFill>
                  <a:srgbClr val="3C3C3C"/>
                </a:solidFill>
                <a:latin typeface="Arial" panose="020B0604020202020204" pitchFamily="34" charset="0"/>
              </a:rPr>
              <a:t>Du är den som </a:t>
            </a:r>
            <a:r>
              <a:rPr lang="sv-SE" dirty="0">
                <a:solidFill>
                  <a:srgbClr val="3C3C3C"/>
                </a:solidFill>
                <a:latin typeface="Arial" panose="020B0604020202020204" pitchFamily="34" charset="0"/>
              </a:rPr>
              <a:t>har en sammanhållande funktion för digitaliseringsfrågor på distriktet samt är den som stödjer föreningarnas  digitaliseringsombud. </a:t>
            </a:r>
          </a:p>
          <a:p>
            <a:r>
              <a:rPr lang="sv-SE" dirty="0"/>
              <a:t>Skapar ett forum där föreningarnas digitaliseringsombud träffas för fortbildning och inspiration.</a:t>
            </a:r>
          </a:p>
          <a:p>
            <a:r>
              <a:rPr lang="sv-SE" dirty="0"/>
              <a:t>Känner till vilka studiematerial och utbildningsfilmer som finns på förbundets hemsida i ämnet. </a:t>
            </a:r>
          </a:p>
          <a:p>
            <a:r>
              <a:rPr lang="sv-SE" dirty="0"/>
              <a:t>Tar emot och förmedlar information gällande digitalisering från distriktet.</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8052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F2142B9-788D-59BF-E922-BD8C4CA410DE}"/>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3" name="Rubrik 2">
            <a:extLst>
              <a:ext uri="{FF2B5EF4-FFF2-40B4-BE49-F238E27FC236}">
                <a16:creationId xmlns:a16="http://schemas.microsoft.com/office/drawing/2014/main" id="{DD29FD5F-7C84-E881-7A6D-2739CBE23180}"/>
              </a:ext>
            </a:extLst>
          </p:cNvPr>
          <p:cNvSpPr>
            <a:spLocks noGrp="1"/>
          </p:cNvSpPr>
          <p:nvPr>
            <p:ph type="title"/>
          </p:nvPr>
        </p:nvSpPr>
        <p:spPr>
          <a:xfrm>
            <a:off x="1182645" y="1281586"/>
            <a:ext cx="6778710" cy="885242"/>
          </a:xfrm>
        </p:spPr>
        <p:txBody>
          <a:bodyPr/>
          <a:lstStyle/>
          <a:p>
            <a:pPr algn="ctr"/>
            <a:r>
              <a:rPr lang="sv-SE" dirty="0"/>
              <a:t>Digitaliseringsombud</a:t>
            </a:r>
            <a:br>
              <a:rPr lang="sv-SE" dirty="0"/>
            </a:br>
            <a:r>
              <a:rPr lang="sv-SE" dirty="0"/>
              <a:t>Förslag</a:t>
            </a:r>
          </a:p>
        </p:txBody>
      </p:sp>
      <p:sp>
        <p:nvSpPr>
          <p:cNvPr id="4" name="Platshållare för innehåll 3">
            <a:extLst>
              <a:ext uri="{FF2B5EF4-FFF2-40B4-BE49-F238E27FC236}">
                <a16:creationId xmlns:a16="http://schemas.microsoft.com/office/drawing/2014/main" id="{06C4EAA3-99D6-E997-B5E8-F4A38020635C}"/>
              </a:ext>
            </a:extLst>
          </p:cNvPr>
          <p:cNvSpPr>
            <a:spLocks noGrp="1"/>
          </p:cNvSpPr>
          <p:nvPr>
            <p:ph sz="quarter" idx="13"/>
          </p:nvPr>
        </p:nvSpPr>
        <p:spPr>
          <a:xfrm>
            <a:off x="1067793" y="2250651"/>
            <a:ext cx="6778710" cy="4030266"/>
          </a:xfrm>
        </p:spPr>
        <p:txBody>
          <a:bodyPr/>
          <a:lstStyle/>
          <a:p>
            <a:pPr marL="0" indent="0" algn="l">
              <a:buNone/>
            </a:pPr>
            <a:endParaRPr lang="sv-SE" b="1" dirty="0">
              <a:solidFill>
                <a:srgbClr val="FF0000"/>
              </a:solidFill>
              <a:latin typeface="Arial" panose="020B0604020202020204" pitchFamily="34" charset="0"/>
            </a:endParaRPr>
          </a:p>
          <a:p>
            <a:endParaRPr lang="sv-SE" dirty="0"/>
          </a:p>
        </p:txBody>
      </p:sp>
      <p:sp>
        <p:nvSpPr>
          <p:cNvPr id="6" name="textruta 5">
            <a:extLst>
              <a:ext uri="{FF2B5EF4-FFF2-40B4-BE49-F238E27FC236}">
                <a16:creationId xmlns:a16="http://schemas.microsoft.com/office/drawing/2014/main" id="{F2725E2D-7F8B-5C5D-4A00-4F2E5A14AA8B}"/>
              </a:ext>
            </a:extLst>
          </p:cNvPr>
          <p:cNvSpPr txBox="1"/>
          <p:nvPr/>
        </p:nvSpPr>
        <p:spPr>
          <a:xfrm>
            <a:off x="1533260" y="2405968"/>
            <a:ext cx="6428095" cy="2585323"/>
          </a:xfrm>
          <a:prstGeom prst="rect">
            <a:avLst/>
          </a:prstGeom>
          <a:noFill/>
        </p:spPr>
        <p:txBody>
          <a:bodyPr wrap="square">
            <a:spAutoFit/>
          </a:bodyPr>
          <a:lstStyle/>
          <a:p>
            <a:pPr marL="342900" lvl="0" indent="-342900">
              <a:buFont typeface="Wingdings" panose="05000000000000000000" pitchFamily="2" charset="2"/>
              <a:buChar char=""/>
              <a:tabLst>
                <a:tab pos="457200" algn="l"/>
              </a:tabLst>
            </a:pPr>
            <a:r>
              <a:rPr lang="sv-SE" sz="1800" b="1" dirty="0">
                <a:effectLst/>
                <a:latin typeface="Arial" panose="020B0604020202020204" pitchFamily="34" charset="0"/>
                <a:ea typeface="Times New Roman" panose="02020603050405020304" pitchFamily="18" charset="0"/>
                <a:cs typeface="Arial" panose="020B0604020202020204" pitchFamily="34" charset="0"/>
              </a:rPr>
              <a:t>Du är den som </a:t>
            </a:r>
            <a:r>
              <a:rPr lang="sv-SE" b="1" dirty="0">
                <a:latin typeface="Arial" panose="020B0604020202020204" pitchFamily="34" charset="0"/>
                <a:ea typeface="Times New Roman" panose="02020603050405020304" pitchFamily="18" charset="0"/>
                <a:cs typeface="Arial" panose="020B0604020202020204" pitchFamily="34" charset="0"/>
              </a:rPr>
              <a:t>i</a:t>
            </a:r>
            <a:r>
              <a:rPr lang="sv-SE" sz="1800" dirty="0">
                <a:effectLst/>
                <a:latin typeface="Arial" panose="020B0604020202020204" pitchFamily="34" charset="0"/>
                <a:ea typeface="Times New Roman" panose="02020603050405020304" pitchFamily="18" charset="0"/>
                <a:cs typeface="Arial" panose="020B0604020202020204" pitchFamily="34" charset="0"/>
              </a:rPr>
              <a:t>nformerar föreningsstyrelsen och medlemmar om nya planer och aktiviteter från distriktet och förbundet.</a:t>
            </a:r>
            <a:endParaRPr lang="sv-S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tabLst>
                <a:tab pos="457200" algn="l"/>
              </a:tabLst>
            </a:pPr>
            <a:r>
              <a:rPr lang="sv-SE" sz="1800" dirty="0">
                <a:effectLst/>
                <a:latin typeface="Arial" panose="020B0604020202020204" pitchFamily="34" charset="0"/>
                <a:ea typeface="Times New Roman" panose="02020603050405020304" pitchFamily="18" charset="0"/>
                <a:cs typeface="Arial" panose="020B0604020202020204" pitchFamily="34" charset="0"/>
              </a:rPr>
              <a:t>Tillsammans med studieombud och föreningsstyrelse planera för aktiviteter som bidrar till en ökad kunskap om hur medlemmar kan använda mobil, surfplatta eller dator till nytta och nöje.</a:t>
            </a:r>
            <a:endParaRPr lang="sv-S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tabLst>
                <a:tab pos="457200" algn="l"/>
              </a:tabLst>
            </a:pPr>
            <a:r>
              <a:rPr lang="sv-SE" sz="1800" dirty="0">
                <a:effectLst/>
                <a:latin typeface="Arial" panose="020B0604020202020204" pitchFamily="34" charset="0"/>
                <a:ea typeface="Times New Roman" panose="02020603050405020304" pitchFamily="18" charset="0"/>
                <a:cs typeface="Arial" panose="020B0604020202020204" pitchFamily="34" charset="0"/>
              </a:rPr>
              <a:t>Återkoppla till distriktet om utbildningsbehov för förtroendevalda.</a:t>
            </a:r>
            <a:endParaRPr lang="sv-SE"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451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Fseniorerna_presentationsmall">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extLst>
    <a:ext uri="{05A4C25C-085E-4340-85A3-A5531E510DB2}">
      <thm15:themeFamily xmlns:thm15="http://schemas.microsoft.com/office/thememl/2012/main" name="Presentation2" id="{A2CAA96C-93A1-4370-8D82-89184DEDAC6C}" vid="{8C269EAA-8607-48BD-A3D8-09FB60C9AF7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PresentationIntranätet</Template>
  <TotalTime>3759</TotalTime>
  <Words>2641</Words>
  <Application>Microsoft Office PowerPoint</Application>
  <PresentationFormat>Bildspel på skärmen (4:3)</PresentationFormat>
  <Paragraphs>214</Paragraphs>
  <Slides>18</Slides>
  <Notes>18</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18</vt:i4>
      </vt:variant>
    </vt:vector>
  </HeadingPairs>
  <TitlesOfParts>
    <vt:vector size="28" baseType="lpstr">
      <vt:lpstr>Arial</vt:lpstr>
      <vt:lpstr>Arial Bold</vt:lpstr>
      <vt:lpstr>Calibri</vt:lpstr>
      <vt:lpstr>Impact</vt:lpstr>
      <vt:lpstr>open_sanssemibold</vt:lpstr>
      <vt:lpstr>Roboto Lt</vt:lpstr>
      <vt:lpstr>SwedbankSansRegular</vt:lpstr>
      <vt:lpstr>Symbol</vt:lpstr>
      <vt:lpstr>Wingdings</vt:lpstr>
      <vt:lpstr>SPFseniorerna_presentationsmall</vt:lpstr>
      <vt:lpstr>PowerPoint-presentation</vt:lpstr>
      <vt:lpstr>PowerPoint-presentation</vt:lpstr>
      <vt:lpstr>Lite historik</vt:lpstr>
      <vt:lpstr>”DIGITALISERING HANDLAR OM MÄNNISKOR” – SPF Seniorernas rapport 2019  </vt:lpstr>
      <vt:lpstr>Vad svarar medlemmarna på frågan om varför de inte är digitala?</vt:lpstr>
      <vt:lpstr>PowerPoint-presentation</vt:lpstr>
      <vt:lpstr>Huvuduppgifterna för digitaliseringsstrategen är </vt:lpstr>
      <vt:lpstr>PowerPoint-presentation</vt:lpstr>
      <vt:lpstr>Digitaliseringsombud Förslag</vt:lpstr>
      <vt:lpstr>Erbjudande till föreningar och distrikt</vt:lpstr>
      <vt:lpstr>Varför byta domän till @spfseniorerna.se?</vt:lpstr>
      <vt:lpstr>E-post i organisationen </vt:lpstr>
      <vt:lpstr>Av de som saknar E-post är </vt:lpstr>
      <vt:lpstr>Hur använder ni er av det digitala i er förening idag? </vt:lpstr>
      <vt:lpstr>Motivationstrappa </vt:lpstr>
      <vt:lpstr>Tips och idéer för föreningen</vt:lpstr>
      <vt:lpstr>Hur har er förening utvecklats digitalt  om fem år?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Veronica Sjölin</dc:creator>
  <cp:lastModifiedBy>Roger Näslund</cp:lastModifiedBy>
  <cp:revision>10</cp:revision>
  <cp:lastPrinted>2022-08-22T07:26:10Z</cp:lastPrinted>
  <dcterms:created xsi:type="dcterms:W3CDTF">2019-03-13T14:13:10Z</dcterms:created>
  <dcterms:modified xsi:type="dcterms:W3CDTF">2022-10-31T07:17:23Z</dcterms:modified>
</cp:coreProperties>
</file>